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8"/>
  </p:notesMasterIdLst>
  <p:handoutMasterIdLst>
    <p:handoutMasterId r:id="rId29"/>
  </p:handoutMasterIdLst>
  <p:sldIdLst>
    <p:sldId id="305" r:id="rId2"/>
    <p:sldId id="339" r:id="rId3"/>
    <p:sldId id="340" r:id="rId4"/>
    <p:sldId id="341" r:id="rId5"/>
    <p:sldId id="342" r:id="rId6"/>
    <p:sldId id="343" r:id="rId7"/>
    <p:sldId id="344" r:id="rId8"/>
    <p:sldId id="345" r:id="rId9"/>
    <p:sldId id="346" r:id="rId10"/>
    <p:sldId id="347" r:id="rId11"/>
    <p:sldId id="367" r:id="rId12"/>
    <p:sldId id="368" r:id="rId13"/>
    <p:sldId id="369" r:id="rId14"/>
    <p:sldId id="348" r:id="rId15"/>
    <p:sldId id="349" r:id="rId16"/>
    <p:sldId id="350" r:id="rId17"/>
    <p:sldId id="351" r:id="rId18"/>
    <p:sldId id="352" r:id="rId19"/>
    <p:sldId id="353" r:id="rId20"/>
    <p:sldId id="354" r:id="rId21"/>
    <p:sldId id="355" r:id="rId22"/>
    <p:sldId id="356" r:id="rId23"/>
    <p:sldId id="357" r:id="rId24"/>
    <p:sldId id="358" r:id="rId25"/>
    <p:sldId id="359" r:id="rId26"/>
    <p:sldId id="366" r:id="rId27"/>
  </p:sldIdLst>
  <p:sldSz cx="9144000" cy="5143500" type="screen16x9"/>
  <p:notesSz cx="7315200" cy="9601200"/>
  <p:defaultTextStyle>
    <a:defPPr>
      <a:defRPr lang="en-US"/>
    </a:defPPr>
    <a:lvl1pPr algn="l" rtl="0" eaLnBrk="0" fontAlgn="base" hangingPunct="0">
      <a:spcBef>
        <a:spcPct val="0"/>
      </a:spcBef>
      <a:spcAft>
        <a:spcPct val="0"/>
      </a:spcAft>
      <a:defRPr sz="1900" kern="1200">
        <a:solidFill>
          <a:schemeClr val="tx1"/>
        </a:solidFill>
        <a:latin typeface="Times New Roman" pitchFamily="18" charset="0"/>
        <a:ea typeface="+mn-ea"/>
        <a:cs typeface="+mn-cs"/>
      </a:defRPr>
    </a:lvl1pPr>
    <a:lvl2pPr marL="366309" algn="l" rtl="0" eaLnBrk="0" fontAlgn="base" hangingPunct="0">
      <a:spcBef>
        <a:spcPct val="0"/>
      </a:spcBef>
      <a:spcAft>
        <a:spcPct val="0"/>
      </a:spcAft>
      <a:defRPr sz="1900" kern="1200">
        <a:solidFill>
          <a:schemeClr val="tx1"/>
        </a:solidFill>
        <a:latin typeface="Times New Roman" pitchFamily="18" charset="0"/>
        <a:ea typeface="+mn-ea"/>
        <a:cs typeface="+mn-cs"/>
      </a:defRPr>
    </a:lvl2pPr>
    <a:lvl3pPr marL="732617" algn="l" rtl="0" eaLnBrk="0" fontAlgn="base" hangingPunct="0">
      <a:spcBef>
        <a:spcPct val="0"/>
      </a:spcBef>
      <a:spcAft>
        <a:spcPct val="0"/>
      </a:spcAft>
      <a:defRPr sz="1900" kern="1200">
        <a:solidFill>
          <a:schemeClr val="tx1"/>
        </a:solidFill>
        <a:latin typeface="Times New Roman" pitchFamily="18" charset="0"/>
        <a:ea typeface="+mn-ea"/>
        <a:cs typeface="+mn-cs"/>
      </a:defRPr>
    </a:lvl3pPr>
    <a:lvl4pPr marL="1098926" algn="l" rtl="0" eaLnBrk="0" fontAlgn="base" hangingPunct="0">
      <a:spcBef>
        <a:spcPct val="0"/>
      </a:spcBef>
      <a:spcAft>
        <a:spcPct val="0"/>
      </a:spcAft>
      <a:defRPr sz="1900" kern="1200">
        <a:solidFill>
          <a:schemeClr val="tx1"/>
        </a:solidFill>
        <a:latin typeface="Times New Roman" pitchFamily="18" charset="0"/>
        <a:ea typeface="+mn-ea"/>
        <a:cs typeface="+mn-cs"/>
      </a:defRPr>
    </a:lvl4pPr>
    <a:lvl5pPr marL="1465235" algn="l" rtl="0" eaLnBrk="0" fontAlgn="base" hangingPunct="0">
      <a:spcBef>
        <a:spcPct val="0"/>
      </a:spcBef>
      <a:spcAft>
        <a:spcPct val="0"/>
      </a:spcAft>
      <a:defRPr sz="1900" kern="1200">
        <a:solidFill>
          <a:schemeClr val="tx1"/>
        </a:solidFill>
        <a:latin typeface="Times New Roman" pitchFamily="18" charset="0"/>
        <a:ea typeface="+mn-ea"/>
        <a:cs typeface="+mn-cs"/>
      </a:defRPr>
    </a:lvl5pPr>
    <a:lvl6pPr marL="1831543" algn="l" defTabSz="732617" rtl="0" eaLnBrk="1" latinLnBrk="0" hangingPunct="1">
      <a:defRPr sz="1900" kern="1200">
        <a:solidFill>
          <a:schemeClr val="tx1"/>
        </a:solidFill>
        <a:latin typeface="Times New Roman" pitchFamily="18" charset="0"/>
        <a:ea typeface="+mn-ea"/>
        <a:cs typeface="+mn-cs"/>
      </a:defRPr>
    </a:lvl6pPr>
    <a:lvl7pPr marL="2197852" algn="l" defTabSz="732617" rtl="0" eaLnBrk="1" latinLnBrk="0" hangingPunct="1">
      <a:defRPr sz="1900" kern="1200">
        <a:solidFill>
          <a:schemeClr val="tx1"/>
        </a:solidFill>
        <a:latin typeface="Times New Roman" pitchFamily="18" charset="0"/>
        <a:ea typeface="+mn-ea"/>
        <a:cs typeface="+mn-cs"/>
      </a:defRPr>
    </a:lvl7pPr>
    <a:lvl8pPr marL="2564160" algn="l" defTabSz="732617" rtl="0" eaLnBrk="1" latinLnBrk="0" hangingPunct="1">
      <a:defRPr sz="1900" kern="1200">
        <a:solidFill>
          <a:schemeClr val="tx1"/>
        </a:solidFill>
        <a:latin typeface="Times New Roman" pitchFamily="18" charset="0"/>
        <a:ea typeface="+mn-ea"/>
        <a:cs typeface="+mn-cs"/>
      </a:defRPr>
    </a:lvl8pPr>
    <a:lvl9pPr marL="2930469" algn="l" defTabSz="732617" rtl="0" eaLnBrk="1" latinLnBrk="0" hangingPunct="1">
      <a:defRPr sz="19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621">
          <p15:clr>
            <a:srgbClr val="A4A3A4"/>
          </p15:clr>
        </p15:guide>
        <p15:guide id="2" orient="horz" pos="1045">
          <p15:clr>
            <a:srgbClr val="A4A3A4"/>
          </p15:clr>
        </p15:guide>
        <p15:guide id="4" pos="5568">
          <p15:clr>
            <a:srgbClr val="A4A3A4"/>
          </p15:clr>
        </p15:guide>
        <p15:guide id="5" orient="horz" pos="3036" userDrawn="1">
          <p15:clr>
            <a:srgbClr val="A4A3A4"/>
          </p15:clr>
        </p15:guide>
        <p15:guide id="6" pos="4634">
          <p15:clr>
            <a:srgbClr val="A4A3A4"/>
          </p15:clr>
        </p15:guide>
        <p15:guide id="7" pos="1519">
          <p15:clr>
            <a:srgbClr val="A4A3A4"/>
          </p15:clr>
        </p15:guide>
        <p15:guide id="8" pos="5454">
          <p15:clr>
            <a:srgbClr val="A4A3A4"/>
          </p15:clr>
        </p15:guide>
      </p15:sldGuideLst>
    </p:ext>
    <p:ext uri="{2D200454-40CA-4A62-9FC3-DE9A4176ACB9}">
      <p15:notesGuideLst xmlns:p15="http://schemas.microsoft.com/office/powerpoint/2012/main">
        <p15:guide id="1" orient="horz" pos="865">
          <p15:clr>
            <a:srgbClr val="A4A3A4"/>
          </p15:clr>
        </p15:guide>
        <p15:guide id="2" pos="2211">
          <p15:clr>
            <a:srgbClr val="A4A3A4"/>
          </p15:clr>
        </p15:guide>
        <p15:guide id="3" orient="horz" pos="892">
          <p15:clr>
            <a:srgbClr val="A4A3A4"/>
          </p15:clr>
        </p15:guide>
        <p15:guide id="4" pos="230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6FF33"/>
    <a:srgbClr val="00FFFF"/>
    <a:srgbClr val="00007A"/>
    <a:srgbClr val="000099"/>
    <a:srgbClr val="000000"/>
    <a:srgbClr val="FFFF00"/>
    <a:srgbClr val="CC00CC"/>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04" autoAdjust="0"/>
    <p:restoredTop sz="58754" autoAdjust="0"/>
  </p:normalViewPr>
  <p:slideViewPr>
    <p:cSldViewPr snapToGrid="0" showGuides="1">
      <p:cViewPr varScale="1">
        <p:scale>
          <a:sx n="88" d="100"/>
          <a:sy n="88" d="100"/>
        </p:scale>
        <p:origin x="2328" y="84"/>
      </p:cViewPr>
      <p:guideLst>
        <p:guide orient="horz" pos="1621"/>
        <p:guide orient="horz" pos="1045"/>
        <p:guide pos="5568"/>
        <p:guide orient="horz" pos="3036"/>
        <p:guide pos="4634"/>
        <p:guide pos="1519"/>
        <p:guide pos="5454"/>
      </p:guideLst>
    </p:cSldViewPr>
  </p:slideViewPr>
  <p:outlineViewPr>
    <p:cViewPr>
      <p:scale>
        <a:sx n="33" d="100"/>
        <a:sy n="33" d="100"/>
      </p:scale>
      <p:origin x="0" y="810"/>
    </p:cViewPr>
  </p:outlineViewPr>
  <p:notesTextViewPr>
    <p:cViewPr>
      <p:scale>
        <a:sx n="3" d="2"/>
        <a:sy n="3" d="2"/>
      </p:scale>
      <p:origin x="0" y="0"/>
    </p:cViewPr>
  </p:notesTextViewPr>
  <p:sorterViewPr>
    <p:cViewPr varScale="1">
      <p:scale>
        <a:sx n="100" d="100"/>
        <a:sy n="100" d="100"/>
      </p:scale>
      <p:origin x="0" y="-624"/>
    </p:cViewPr>
  </p:sorterViewPr>
  <p:notesViewPr>
    <p:cSldViewPr snapToGrid="0" showGuides="1">
      <p:cViewPr varScale="1">
        <p:scale>
          <a:sx n="83" d="100"/>
          <a:sy n="83" d="100"/>
        </p:scale>
        <p:origin x="3816" y="60"/>
      </p:cViewPr>
      <p:guideLst>
        <p:guide orient="horz" pos="865"/>
        <p:guide pos="2211"/>
        <p:guide orient="horz" pos="892"/>
        <p:guide pos="230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56" tIns="48328" rIns="96656" bIns="48328" rtlCol="0"/>
          <a:lstStyle>
            <a:lvl1pPr algn="l">
              <a:defRPr sz="1200"/>
            </a:lvl1pPr>
          </a:lstStyle>
          <a:p>
            <a:r>
              <a:rPr lang="en-US"/>
              <a:t>Radio Merit Badge Requirement 1</a:t>
            </a:r>
          </a:p>
        </p:txBody>
      </p:sp>
      <p:sp>
        <p:nvSpPr>
          <p:cNvPr id="3" name="Date Placeholder 2"/>
          <p:cNvSpPr>
            <a:spLocks noGrp="1"/>
          </p:cNvSpPr>
          <p:nvPr>
            <p:ph type="dt" sz="quarter" idx="1"/>
          </p:nvPr>
        </p:nvSpPr>
        <p:spPr>
          <a:xfrm>
            <a:off x="4143588" y="1"/>
            <a:ext cx="3169920" cy="480060"/>
          </a:xfrm>
          <a:prstGeom prst="rect">
            <a:avLst/>
          </a:prstGeom>
        </p:spPr>
        <p:txBody>
          <a:bodyPr vert="horz" lIns="96656" tIns="48328" rIns="96656" bIns="48328" rtlCol="0"/>
          <a:lstStyle>
            <a:lvl1pPr algn="r">
              <a:defRPr sz="1200"/>
            </a:lvl1pPr>
          </a:lstStyle>
          <a:p>
            <a:fld id="{CE29C537-F0AD-4A4D-A5D0-63D63F8E3776}" type="datetimeFigureOut">
              <a:rPr lang="en-US" smtClean="0"/>
              <a:t>12/6/2017</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56" tIns="48328" rIns="96656" bIns="48328" rtlCol="0" anchor="b"/>
          <a:lstStyle>
            <a:lvl1pPr algn="l">
              <a:defRPr sz="1200"/>
            </a:lvl1pPr>
          </a:lstStyle>
          <a:p>
            <a:r>
              <a:rPr lang="en-US"/>
              <a:t>WA7URV</a:t>
            </a:r>
          </a:p>
        </p:txBody>
      </p:sp>
      <p:sp>
        <p:nvSpPr>
          <p:cNvPr id="5" name="Slide Number Placeholder 4"/>
          <p:cNvSpPr>
            <a:spLocks noGrp="1"/>
          </p:cNvSpPr>
          <p:nvPr>
            <p:ph type="sldNum" sz="quarter" idx="3"/>
          </p:nvPr>
        </p:nvSpPr>
        <p:spPr>
          <a:xfrm>
            <a:off x="4143588" y="9119474"/>
            <a:ext cx="3169920" cy="480060"/>
          </a:xfrm>
          <a:prstGeom prst="rect">
            <a:avLst/>
          </a:prstGeom>
        </p:spPr>
        <p:txBody>
          <a:bodyPr vert="horz" lIns="96656" tIns="48328" rIns="96656" bIns="48328" rtlCol="0" anchor="b"/>
          <a:lstStyle>
            <a:lvl1pPr algn="r">
              <a:defRPr sz="1200"/>
            </a:lvl1pPr>
          </a:lstStyle>
          <a:p>
            <a:fld id="{D2335E6B-C1BE-44C8-91A6-E8D9375EF07A}" type="slidenum">
              <a:rPr lang="en-US" smtClean="0"/>
              <a:t>‹#›</a:t>
            </a:fld>
            <a:endParaRPr lang="en-US"/>
          </a:p>
        </p:txBody>
      </p:sp>
    </p:spTree>
    <p:extLst>
      <p:ext uri="{BB962C8B-B14F-4D97-AF65-F5344CB8AC3E}">
        <p14:creationId xmlns:p14="http://schemas.microsoft.com/office/powerpoint/2010/main" val="99627654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Notes Placeholder 4"/>
          <p:cNvSpPr>
            <a:spLocks noGrp="1"/>
          </p:cNvSpPr>
          <p:nvPr>
            <p:ph type="body" sz="quarter" idx="3"/>
          </p:nvPr>
        </p:nvSpPr>
        <p:spPr>
          <a:xfrm>
            <a:off x="499575" y="3524343"/>
            <a:ext cx="6316051" cy="5456290"/>
          </a:xfrm>
          <a:prstGeom prst="rect">
            <a:avLst/>
          </a:prstGeom>
        </p:spPr>
        <p:txBody>
          <a:bodyPr vert="horz" lIns="96656" tIns="48328" rIns="96656" bIns="4832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049223"/>
            <a:ext cx="3169920" cy="480060"/>
          </a:xfrm>
          <a:prstGeom prst="rect">
            <a:avLst/>
          </a:prstGeom>
        </p:spPr>
        <p:txBody>
          <a:bodyPr vert="horz" lIns="96656" tIns="48328" rIns="96656" bIns="48328" rtlCol="0" anchor="b"/>
          <a:lstStyle>
            <a:lvl1pPr algn="l">
              <a:defRPr sz="1000">
                <a:latin typeface="+mn-lt"/>
              </a:defRPr>
            </a:lvl1pPr>
          </a:lstStyle>
          <a:p>
            <a:r>
              <a:rPr lang="en-US" dirty="0"/>
              <a:t>WA7URV</a:t>
            </a:r>
          </a:p>
        </p:txBody>
      </p:sp>
      <p:sp>
        <p:nvSpPr>
          <p:cNvPr id="7" name="Slide Number Placeholder 6"/>
          <p:cNvSpPr>
            <a:spLocks noGrp="1"/>
          </p:cNvSpPr>
          <p:nvPr>
            <p:ph type="sldNum" sz="quarter" idx="5"/>
          </p:nvPr>
        </p:nvSpPr>
        <p:spPr>
          <a:xfrm>
            <a:off x="6079095" y="9119474"/>
            <a:ext cx="928691" cy="480060"/>
          </a:xfrm>
          <a:prstGeom prst="rect">
            <a:avLst/>
          </a:prstGeom>
        </p:spPr>
        <p:txBody>
          <a:bodyPr vert="horz" lIns="96656" tIns="48328" rIns="96656" bIns="48328" rtlCol="0" anchor="b"/>
          <a:lstStyle>
            <a:lvl1pPr algn="r">
              <a:defRPr sz="2100" b="1">
                <a:latin typeface="+mn-lt"/>
              </a:defRPr>
            </a:lvl1pPr>
          </a:lstStyle>
          <a:p>
            <a:fld id="{608D77B8-0EE1-497B-AF73-5464954F0A34}" type="slidenum">
              <a:rPr lang="en-US" smtClean="0"/>
              <a:pPr/>
              <a:t>‹#›</a:t>
            </a:fld>
            <a:endParaRPr lang="en-US"/>
          </a:p>
        </p:txBody>
      </p:sp>
      <p:sp>
        <p:nvSpPr>
          <p:cNvPr id="3" name="Date Placeholder 2"/>
          <p:cNvSpPr>
            <a:spLocks noGrp="1"/>
          </p:cNvSpPr>
          <p:nvPr>
            <p:ph type="dt" idx="1"/>
          </p:nvPr>
        </p:nvSpPr>
        <p:spPr>
          <a:xfrm>
            <a:off x="4143588" y="1"/>
            <a:ext cx="3169920" cy="480060"/>
          </a:xfrm>
          <a:prstGeom prst="rect">
            <a:avLst/>
          </a:prstGeom>
        </p:spPr>
        <p:txBody>
          <a:bodyPr vert="horz" lIns="96656" tIns="48328" rIns="96656" bIns="48328" rtlCol="0"/>
          <a:lstStyle>
            <a:lvl1pPr algn="r">
              <a:defRPr sz="1200" b="1">
                <a:latin typeface="+mn-lt"/>
              </a:defRPr>
            </a:lvl1pPr>
          </a:lstStyle>
          <a:p>
            <a:fld id="{7BFF4773-0B99-47E6-A42C-7D0274C0DF15}" type="datetimeFigureOut">
              <a:rPr lang="en-US" smtClean="0"/>
              <a:pPr/>
              <a:t>12/6/2017</a:t>
            </a:fld>
            <a:endParaRPr lang="en-US" dirty="0"/>
          </a:p>
        </p:txBody>
      </p:sp>
      <p:sp>
        <p:nvSpPr>
          <p:cNvPr id="8" name="Slide Image Placeholder 7"/>
          <p:cNvSpPr>
            <a:spLocks noGrp="1" noRot="1" noChangeAspect="1"/>
          </p:cNvSpPr>
          <p:nvPr>
            <p:ph type="sldImg" idx="2"/>
          </p:nvPr>
        </p:nvSpPr>
        <p:spPr>
          <a:xfrm>
            <a:off x="1246188" y="579438"/>
            <a:ext cx="4818062" cy="2709862"/>
          </a:xfrm>
          <a:prstGeom prst="rect">
            <a:avLst/>
          </a:prstGeom>
          <a:noFill/>
          <a:ln w="12700">
            <a:solidFill>
              <a:prstClr val="black"/>
            </a:solidFill>
          </a:ln>
        </p:spPr>
        <p:txBody>
          <a:bodyPr vert="horz" lIns="96656" tIns="48328" rIns="96656" bIns="48328" rtlCol="0" anchor="ctr"/>
          <a:lstStyle/>
          <a:p>
            <a:endParaRPr lang="en-US"/>
          </a:p>
        </p:txBody>
      </p:sp>
      <p:sp>
        <p:nvSpPr>
          <p:cNvPr id="10" name="Header Placeholder 9"/>
          <p:cNvSpPr>
            <a:spLocks noGrp="1"/>
          </p:cNvSpPr>
          <p:nvPr>
            <p:ph type="hdr" sz="quarter"/>
          </p:nvPr>
        </p:nvSpPr>
        <p:spPr>
          <a:xfrm>
            <a:off x="0" y="1"/>
            <a:ext cx="3657600" cy="480060"/>
          </a:xfrm>
          <a:prstGeom prst="rect">
            <a:avLst/>
          </a:prstGeom>
        </p:spPr>
        <p:txBody>
          <a:bodyPr vert="horz" lIns="96656" tIns="48328" rIns="96656" bIns="48328" rtlCol="0"/>
          <a:lstStyle>
            <a:lvl1pPr algn="l">
              <a:defRPr sz="1200" b="1">
                <a:latin typeface="+mn-lt"/>
              </a:defRPr>
            </a:lvl1pPr>
          </a:lstStyle>
          <a:p>
            <a:r>
              <a:rPr lang="en-US" dirty="0"/>
              <a:t>Radio Merit Badge Requirement 1</a:t>
            </a:r>
          </a:p>
        </p:txBody>
      </p:sp>
      <p:sp>
        <p:nvSpPr>
          <p:cNvPr id="9" name="Slide Number Placeholder 6"/>
          <p:cNvSpPr txBox="1">
            <a:spLocks/>
          </p:cNvSpPr>
          <p:nvPr/>
        </p:nvSpPr>
        <p:spPr>
          <a:xfrm>
            <a:off x="6326021" y="1627131"/>
            <a:ext cx="687643" cy="480060"/>
          </a:xfrm>
          <a:prstGeom prst="rect">
            <a:avLst/>
          </a:prstGeom>
        </p:spPr>
        <p:txBody>
          <a:bodyPr vert="horz" lIns="96656" tIns="48328" rIns="96656" bIns="48328" rtlCol="0" anchor="b"/>
          <a:lstStyle>
            <a:defPPr>
              <a:defRPr lang="en-US"/>
            </a:defPPr>
            <a:lvl1pPr algn="r" rtl="0" eaLnBrk="0" fontAlgn="base" hangingPunct="0">
              <a:spcBef>
                <a:spcPct val="0"/>
              </a:spcBef>
              <a:spcAft>
                <a:spcPct val="0"/>
              </a:spcAft>
              <a:defRPr sz="2000" b="1" kern="1200">
                <a:solidFill>
                  <a:schemeClr val="tx1"/>
                </a:solidFill>
                <a:latin typeface="+mn-lt"/>
                <a:ea typeface="+mn-ea"/>
                <a:cs typeface="+mn-cs"/>
              </a:defRPr>
            </a:lvl1pPr>
            <a:lvl2pPr marL="366309" algn="l" rtl="0" eaLnBrk="0" fontAlgn="base" hangingPunct="0">
              <a:spcBef>
                <a:spcPct val="0"/>
              </a:spcBef>
              <a:spcAft>
                <a:spcPct val="0"/>
              </a:spcAft>
              <a:defRPr sz="1900" kern="1200">
                <a:solidFill>
                  <a:schemeClr val="tx1"/>
                </a:solidFill>
                <a:latin typeface="Times New Roman" pitchFamily="18" charset="0"/>
                <a:ea typeface="+mn-ea"/>
                <a:cs typeface="+mn-cs"/>
              </a:defRPr>
            </a:lvl2pPr>
            <a:lvl3pPr marL="732617" algn="l" rtl="0" eaLnBrk="0" fontAlgn="base" hangingPunct="0">
              <a:spcBef>
                <a:spcPct val="0"/>
              </a:spcBef>
              <a:spcAft>
                <a:spcPct val="0"/>
              </a:spcAft>
              <a:defRPr sz="1900" kern="1200">
                <a:solidFill>
                  <a:schemeClr val="tx1"/>
                </a:solidFill>
                <a:latin typeface="Times New Roman" pitchFamily="18" charset="0"/>
                <a:ea typeface="+mn-ea"/>
                <a:cs typeface="+mn-cs"/>
              </a:defRPr>
            </a:lvl3pPr>
            <a:lvl4pPr marL="1098926" algn="l" rtl="0" eaLnBrk="0" fontAlgn="base" hangingPunct="0">
              <a:spcBef>
                <a:spcPct val="0"/>
              </a:spcBef>
              <a:spcAft>
                <a:spcPct val="0"/>
              </a:spcAft>
              <a:defRPr sz="1900" kern="1200">
                <a:solidFill>
                  <a:schemeClr val="tx1"/>
                </a:solidFill>
                <a:latin typeface="Times New Roman" pitchFamily="18" charset="0"/>
                <a:ea typeface="+mn-ea"/>
                <a:cs typeface="+mn-cs"/>
              </a:defRPr>
            </a:lvl4pPr>
            <a:lvl5pPr marL="1465235" algn="l" rtl="0" eaLnBrk="0" fontAlgn="base" hangingPunct="0">
              <a:spcBef>
                <a:spcPct val="0"/>
              </a:spcBef>
              <a:spcAft>
                <a:spcPct val="0"/>
              </a:spcAft>
              <a:defRPr sz="1900" kern="1200">
                <a:solidFill>
                  <a:schemeClr val="tx1"/>
                </a:solidFill>
                <a:latin typeface="Times New Roman" pitchFamily="18" charset="0"/>
                <a:ea typeface="+mn-ea"/>
                <a:cs typeface="+mn-cs"/>
              </a:defRPr>
            </a:lvl5pPr>
            <a:lvl6pPr marL="1831543" algn="l" defTabSz="732617" rtl="0" eaLnBrk="1" latinLnBrk="0" hangingPunct="1">
              <a:defRPr sz="1900" kern="1200">
                <a:solidFill>
                  <a:schemeClr val="tx1"/>
                </a:solidFill>
                <a:latin typeface="Times New Roman" pitchFamily="18" charset="0"/>
                <a:ea typeface="+mn-ea"/>
                <a:cs typeface="+mn-cs"/>
              </a:defRPr>
            </a:lvl6pPr>
            <a:lvl7pPr marL="2197852" algn="l" defTabSz="732617" rtl="0" eaLnBrk="1" latinLnBrk="0" hangingPunct="1">
              <a:defRPr sz="1900" kern="1200">
                <a:solidFill>
                  <a:schemeClr val="tx1"/>
                </a:solidFill>
                <a:latin typeface="Times New Roman" pitchFamily="18" charset="0"/>
                <a:ea typeface="+mn-ea"/>
                <a:cs typeface="+mn-cs"/>
              </a:defRPr>
            </a:lvl7pPr>
            <a:lvl8pPr marL="2564160" algn="l" defTabSz="732617" rtl="0" eaLnBrk="1" latinLnBrk="0" hangingPunct="1">
              <a:defRPr sz="1900" kern="1200">
                <a:solidFill>
                  <a:schemeClr val="tx1"/>
                </a:solidFill>
                <a:latin typeface="Times New Roman" pitchFamily="18" charset="0"/>
                <a:ea typeface="+mn-ea"/>
                <a:cs typeface="+mn-cs"/>
              </a:defRPr>
            </a:lvl8pPr>
            <a:lvl9pPr marL="2930469" algn="l" defTabSz="732617" rtl="0" eaLnBrk="1" latinLnBrk="0" hangingPunct="1">
              <a:defRPr sz="1900" kern="1200">
                <a:solidFill>
                  <a:schemeClr val="tx1"/>
                </a:solidFill>
                <a:latin typeface="Times New Roman" pitchFamily="18" charset="0"/>
                <a:ea typeface="+mn-ea"/>
                <a:cs typeface="+mn-cs"/>
              </a:defRPr>
            </a:lvl9pPr>
          </a:lstStyle>
          <a:p>
            <a:fld id="{608D77B8-0EE1-497B-AF73-5464954F0A34}" type="slidenum">
              <a:rPr lang="en-US" smtClean="0"/>
              <a:pPr/>
              <a:t>‹#›</a:t>
            </a:fld>
            <a:endParaRPr lang="en-US"/>
          </a:p>
        </p:txBody>
      </p:sp>
    </p:spTree>
    <p:extLst>
      <p:ext uri="{BB962C8B-B14F-4D97-AF65-F5344CB8AC3E}">
        <p14:creationId xmlns:p14="http://schemas.microsoft.com/office/powerpoint/2010/main" val="870584726"/>
      </p:ext>
    </p:extLst>
  </p:cSld>
  <p:clrMap bg1="lt1" tx1="dk1" bg2="lt2" tx2="dk2" accent1="accent1" accent2="accent2" accent3="accent3" accent4="accent4" accent5="accent5" accent6="accent6" hlink="hlink" folHlink="folHlink"/>
  <p:hf/>
  <p:notesStyle>
    <a:lvl1pPr marL="0" algn="l" defTabSz="732617" rtl="0" eaLnBrk="1" latinLnBrk="0" hangingPunct="1">
      <a:spcAft>
        <a:spcPts val="600"/>
      </a:spcAft>
      <a:defRPr sz="1600" kern="1200">
        <a:solidFill>
          <a:schemeClr val="tx1"/>
        </a:solidFill>
        <a:latin typeface="+mn-lt"/>
        <a:ea typeface="+mn-ea"/>
        <a:cs typeface="+mn-cs"/>
      </a:defRPr>
    </a:lvl1pPr>
    <a:lvl2pPr marL="366309" algn="l" defTabSz="732617" rtl="0" eaLnBrk="1" latinLnBrk="0" hangingPunct="1">
      <a:spcAft>
        <a:spcPts val="600"/>
      </a:spcAft>
      <a:defRPr sz="1600" kern="1200">
        <a:solidFill>
          <a:schemeClr val="tx1"/>
        </a:solidFill>
        <a:latin typeface="+mn-lt"/>
        <a:ea typeface="+mn-ea"/>
        <a:cs typeface="+mn-cs"/>
      </a:defRPr>
    </a:lvl2pPr>
    <a:lvl3pPr marL="732617" algn="l" defTabSz="732617" rtl="0" eaLnBrk="1" latinLnBrk="0" hangingPunct="1">
      <a:spcAft>
        <a:spcPts val="600"/>
      </a:spcAft>
      <a:defRPr sz="1600" kern="1200">
        <a:solidFill>
          <a:schemeClr val="tx1"/>
        </a:solidFill>
        <a:latin typeface="+mn-lt"/>
        <a:ea typeface="+mn-ea"/>
        <a:cs typeface="+mn-cs"/>
      </a:defRPr>
    </a:lvl3pPr>
    <a:lvl4pPr marL="1098926" algn="l" defTabSz="732617" rtl="0" eaLnBrk="1" latinLnBrk="0" hangingPunct="1">
      <a:spcAft>
        <a:spcPts val="600"/>
      </a:spcAft>
      <a:defRPr sz="1600" kern="1200">
        <a:solidFill>
          <a:schemeClr val="tx1"/>
        </a:solidFill>
        <a:latin typeface="+mn-lt"/>
        <a:ea typeface="+mn-ea"/>
        <a:cs typeface="+mn-cs"/>
      </a:defRPr>
    </a:lvl4pPr>
    <a:lvl5pPr marL="1465235" algn="l" defTabSz="732617" rtl="0" eaLnBrk="1" latinLnBrk="0" hangingPunct="1">
      <a:spcAft>
        <a:spcPts val="600"/>
      </a:spcAft>
      <a:defRPr sz="1600" kern="1200">
        <a:solidFill>
          <a:schemeClr val="tx1"/>
        </a:solidFill>
        <a:latin typeface="+mn-lt"/>
        <a:ea typeface="+mn-ea"/>
        <a:cs typeface="+mn-cs"/>
      </a:defRPr>
    </a:lvl5pPr>
    <a:lvl6pPr marL="1831543" algn="l" defTabSz="732617" rtl="0" eaLnBrk="1" latinLnBrk="0" hangingPunct="1">
      <a:defRPr sz="1000" kern="1200">
        <a:solidFill>
          <a:schemeClr val="tx1"/>
        </a:solidFill>
        <a:latin typeface="+mn-lt"/>
        <a:ea typeface="+mn-ea"/>
        <a:cs typeface="+mn-cs"/>
      </a:defRPr>
    </a:lvl6pPr>
    <a:lvl7pPr marL="2197852" algn="l" defTabSz="732617" rtl="0" eaLnBrk="1" latinLnBrk="0" hangingPunct="1">
      <a:defRPr sz="1000" kern="1200">
        <a:solidFill>
          <a:schemeClr val="tx1"/>
        </a:solidFill>
        <a:latin typeface="+mn-lt"/>
        <a:ea typeface="+mn-ea"/>
        <a:cs typeface="+mn-cs"/>
      </a:defRPr>
    </a:lvl7pPr>
    <a:lvl8pPr marL="2564160" algn="l" defTabSz="732617" rtl="0" eaLnBrk="1" latinLnBrk="0" hangingPunct="1">
      <a:defRPr sz="1000" kern="1200">
        <a:solidFill>
          <a:schemeClr val="tx1"/>
        </a:solidFill>
        <a:latin typeface="+mn-lt"/>
        <a:ea typeface="+mn-ea"/>
        <a:cs typeface="+mn-cs"/>
      </a:defRPr>
    </a:lvl8pPr>
    <a:lvl9pPr marL="2930469" algn="l" defTabSz="732617"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a:tabLst>
                <a:tab pos="5975515" algn="r"/>
              </a:tabLst>
            </a:pPr>
            <a:r>
              <a:rPr lang="en-US" sz="1900" b="1" u="sng" dirty="0"/>
              <a:t>Cover Slide w/3 minutes instructor intro	00:00</a:t>
            </a:r>
          </a:p>
          <a:p>
            <a:r>
              <a:rPr lang="en-US" sz="1200" b="1" dirty="0"/>
              <a:t>[1]  </a:t>
            </a:r>
            <a:r>
              <a:rPr lang="en-US" sz="1200" dirty="0"/>
              <a:t>Instructors:</a:t>
            </a:r>
          </a:p>
          <a:p>
            <a:r>
              <a:rPr lang="en-US" sz="1900" dirty="0"/>
              <a:t>&gt; Introduce self</a:t>
            </a:r>
          </a:p>
          <a:p>
            <a:pPr lvl="1"/>
            <a:r>
              <a:rPr lang="en-US" sz="1900" dirty="0"/>
              <a:t>Name, call, years licensed</a:t>
            </a:r>
          </a:p>
          <a:p>
            <a:pPr lvl="1"/>
            <a:r>
              <a:rPr lang="en-US" sz="1900" dirty="0"/>
              <a:t>Ham radio interests</a:t>
            </a:r>
          </a:p>
        </p:txBody>
      </p:sp>
      <p:sp>
        <p:nvSpPr>
          <p:cNvPr id="4" name="Footer Placeholder 3"/>
          <p:cNvSpPr>
            <a:spLocks noGrp="1"/>
          </p:cNvSpPr>
          <p:nvPr>
            <p:ph type="ftr" sz="quarter" idx="10"/>
          </p:nvPr>
        </p:nvSpPr>
        <p:spPr/>
        <p:txBody>
          <a:bodyPr/>
          <a:lstStyle/>
          <a:p>
            <a:r>
              <a:rPr lang="en-US"/>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1</a:t>
            </a:fld>
            <a:endParaRPr lang="en-US" dirty="0"/>
          </a:p>
        </p:txBody>
      </p:sp>
      <p:sp>
        <p:nvSpPr>
          <p:cNvPr id="6" name="Date Placeholder 5"/>
          <p:cNvSpPr>
            <a:spLocks noGrp="1"/>
          </p:cNvSpPr>
          <p:nvPr>
            <p:ph type="dt" idx="12"/>
          </p:nvPr>
        </p:nvSpPr>
        <p:spPr/>
        <p:txBody>
          <a:bodyPr/>
          <a:lstStyle/>
          <a:p>
            <a:fld id="{F2AC706B-CDF5-4B5F-ADAA-1D3B3F96DA35}" type="datetime1">
              <a:rPr lang="en-US" smtClean="0"/>
              <a:t>12/6/2017</a:t>
            </a:fld>
            <a:endParaRPr lang="en-US" dirty="0"/>
          </a:p>
        </p:txBody>
      </p:sp>
      <p:sp>
        <p:nvSpPr>
          <p:cNvPr id="7" name="Header Placeholder 6"/>
          <p:cNvSpPr>
            <a:spLocks noGrp="1"/>
          </p:cNvSpPr>
          <p:nvPr>
            <p:ph type="hdr" sz="quarter" idx="13"/>
          </p:nvPr>
        </p:nvSpPr>
        <p:spPr/>
        <p:txBody>
          <a:bodyPr/>
          <a:lstStyle/>
          <a:p>
            <a:r>
              <a:rPr lang="en-US" dirty="0"/>
              <a:t>Radio Merit Badge  Cover Slide </a:t>
            </a:r>
          </a:p>
        </p:txBody>
      </p:sp>
    </p:spTree>
    <p:extLst>
      <p:ext uri="{BB962C8B-B14F-4D97-AF65-F5344CB8AC3E}">
        <p14:creationId xmlns:p14="http://schemas.microsoft.com/office/powerpoint/2010/main" val="18180570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spcAft>
                <a:spcPts val="634"/>
              </a:spcAft>
              <a:tabLst>
                <a:tab pos="5975515" algn="r"/>
              </a:tabLst>
            </a:pPr>
            <a:r>
              <a:rPr lang="en-US" sz="2900" b="1" u="sng" dirty="0"/>
              <a:t>5 minutes for this slide	23:00</a:t>
            </a:r>
          </a:p>
          <a:p>
            <a:pPr>
              <a:spcAft>
                <a:spcPts val="634"/>
              </a:spcAft>
            </a:pPr>
            <a:r>
              <a:rPr lang="en-US" sz="1900" b="1" dirty="0"/>
              <a:t>[2] </a:t>
            </a:r>
            <a:r>
              <a:rPr lang="en-US" sz="1900" dirty="0"/>
              <a:t>I want to share one more little detail with you:</a:t>
            </a:r>
          </a:p>
          <a:p>
            <a:pPr>
              <a:spcAft>
                <a:spcPts val="634"/>
              </a:spcAft>
            </a:pPr>
            <a:r>
              <a:rPr lang="en-US" sz="1900" dirty="0"/>
              <a:t>Remember our discussion about WWV?  It was that signal that I played for you earlier.  </a:t>
            </a:r>
          </a:p>
          <a:p>
            <a:pPr>
              <a:spcAft>
                <a:spcPts val="634"/>
              </a:spcAft>
            </a:pPr>
            <a:r>
              <a:rPr lang="en-US" sz="1900" b="1" dirty="0"/>
              <a:t>[1] </a:t>
            </a:r>
            <a:r>
              <a:rPr lang="en-US" sz="1900" dirty="0"/>
              <a:t>You can see that WWV is located at many locations in the MF and HF frequencies, because these are the worldwide shortwave frequencies.  Not only does WWV give you accurate time, but it also can let you know how well various radio frequencies are traveling on any given day, since they do vary!</a:t>
            </a:r>
          </a:p>
          <a:p>
            <a:pPr>
              <a:spcAft>
                <a:spcPts val="634"/>
              </a:spcAft>
            </a:pPr>
            <a:r>
              <a:rPr lang="en-US" sz="1900" dirty="0"/>
              <a:t>That’s as much of the various assigned frequencies that I’ll show.  I don’t want to totally blow you away with everything that is assigned to just these four frequency groups.</a:t>
            </a:r>
          </a:p>
          <a:p>
            <a:pPr>
              <a:spcAft>
                <a:spcPts val="634"/>
              </a:spcAft>
            </a:pPr>
            <a:r>
              <a:rPr lang="en-US" sz="2500" b="1" dirty="0">
                <a:solidFill>
                  <a:srgbClr val="FF0000"/>
                </a:solidFill>
              </a:rPr>
              <a:t>Now we’ll give you a few more minutes to finish up your electromagnetic spectrum charts.</a:t>
            </a:r>
            <a:endParaRPr lang="en-US" sz="2900" b="1" dirty="0">
              <a:solidFill>
                <a:srgbClr val="FF0000"/>
              </a:solidFill>
            </a:endParaRPr>
          </a:p>
          <a:p>
            <a:pPr>
              <a:spcAft>
                <a:spcPts val="634"/>
              </a:spcAft>
            </a:pPr>
            <a:endParaRPr lang="en-US" sz="1900" dirty="0"/>
          </a:p>
          <a:p>
            <a:pPr>
              <a:spcAft>
                <a:spcPts val="634"/>
              </a:spcAft>
            </a:pPr>
            <a:endParaRPr lang="en-US" sz="1900" dirty="0"/>
          </a:p>
          <a:p>
            <a:pPr>
              <a:tabLst>
                <a:tab pos="5975515" algn="r"/>
              </a:tabLst>
            </a:pPr>
            <a:r>
              <a:rPr lang="en-US" sz="2900" b="1" u="sng" dirty="0"/>
              <a:t>SLIDE END	</a:t>
            </a:r>
          </a:p>
        </p:txBody>
      </p:sp>
      <p:sp>
        <p:nvSpPr>
          <p:cNvPr id="4" name="Footer Placeholder 3"/>
          <p:cNvSpPr>
            <a:spLocks noGrp="1"/>
          </p:cNvSpPr>
          <p:nvPr>
            <p:ph type="ftr" sz="quarter" idx="10"/>
          </p:nvPr>
        </p:nvSpPr>
        <p:spPr/>
        <p:txBody>
          <a:bodyPr/>
          <a:lstStyle/>
          <a:p>
            <a:r>
              <a:rPr lang="en-US"/>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10</a:t>
            </a:fld>
            <a:endParaRPr lang="en-US"/>
          </a:p>
        </p:txBody>
      </p:sp>
      <p:sp>
        <p:nvSpPr>
          <p:cNvPr id="6" name="Date Placeholder 5"/>
          <p:cNvSpPr>
            <a:spLocks noGrp="1"/>
          </p:cNvSpPr>
          <p:nvPr>
            <p:ph type="dt" idx="12"/>
          </p:nvPr>
        </p:nvSpPr>
        <p:spPr/>
        <p:txBody>
          <a:bodyPr/>
          <a:lstStyle/>
          <a:p>
            <a:fld id="{F2AC706B-CDF5-4B5F-ADAA-1D3B3F96DA35}" type="datetime1">
              <a:rPr lang="en-US" smtClean="0"/>
              <a:t>12/6/2017</a:t>
            </a:fld>
            <a:endParaRPr lang="en-US" dirty="0"/>
          </a:p>
        </p:txBody>
      </p:sp>
      <p:sp>
        <p:nvSpPr>
          <p:cNvPr id="7" name="Header Placeholder 6"/>
          <p:cNvSpPr>
            <a:spLocks noGrp="1"/>
          </p:cNvSpPr>
          <p:nvPr>
            <p:ph type="hdr" sz="quarter" idx="13"/>
          </p:nvPr>
        </p:nvSpPr>
        <p:spPr/>
        <p:txBody>
          <a:bodyPr/>
          <a:lstStyle/>
          <a:p>
            <a:r>
              <a:rPr lang="en-US" dirty="0"/>
              <a:t>Radio Merit Badge Requirement __</a:t>
            </a:r>
          </a:p>
        </p:txBody>
      </p:sp>
    </p:spTree>
    <p:extLst>
      <p:ext uri="{BB962C8B-B14F-4D97-AF65-F5344CB8AC3E}">
        <p14:creationId xmlns:p14="http://schemas.microsoft.com/office/powerpoint/2010/main" val="1818057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a:tabLst>
                <a:tab pos="5975515" algn="r"/>
              </a:tabLst>
            </a:pPr>
            <a:r>
              <a:rPr lang="en-US" sz="3700" b="1" u="sng" dirty="0"/>
              <a:t>3 minutes for this slide	28:00</a:t>
            </a:r>
          </a:p>
          <a:p>
            <a:r>
              <a:rPr lang="en-US" sz="2500" b="1" dirty="0"/>
              <a:t>[11] </a:t>
            </a:r>
            <a:r>
              <a:rPr lang="en-US" sz="2500" dirty="0"/>
              <a:t>When you really get into radio, you may become interested in how they are put together and what makes them work.  You will learn how to use block diagrams and schematics.  We’ll start here by “building” a ham radio station using a block diagram:</a:t>
            </a:r>
          </a:p>
          <a:p>
            <a:r>
              <a:rPr lang="en-US" sz="2500" b="1" dirty="0"/>
              <a:t>[10]  </a:t>
            </a:r>
            <a:r>
              <a:rPr lang="en-US" sz="2500" dirty="0"/>
              <a:t>Usually when a radio operator starts thinking about the station, the transceiver is one of the first things that come to mind.  You’ll see lots of them here at K2BSA. </a:t>
            </a:r>
          </a:p>
          <a:p>
            <a:r>
              <a:rPr lang="en-US" sz="2500" b="1" dirty="0"/>
              <a:t>[9]  </a:t>
            </a:r>
            <a:r>
              <a:rPr lang="en-US" sz="2500" dirty="0"/>
              <a:t>We’ll lay down this label (Transceiver) as part of our radio station block diagram.</a:t>
            </a:r>
          </a:p>
          <a:p>
            <a:r>
              <a:rPr lang="en-US" sz="2500" b="1" dirty="0"/>
              <a:t>[8]  </a:t>
            </a:r>
            <a:r>
              <a:rPr lang="en-US" sz="2500" dirty="0"/>
              <a:t>Most hams will use a microphone like this connected to the transceiver to convert their voice into radio waves.</a:t>
            </a:r>
          </a:p>
          <a:p>
            <a:r>
              <a:rPr lang="en-US" sz="2500" b="1" dirty="0"/>
              <a:t>[7] </a:t>
            </a:r>
            <a:r>
              <a:rPr lang="en-US" sz="2500" dirty="0"/>
              <a:t>We’ll connect the microphone label to the transceiver on our block diagram </a:t>
            </a:r>
          </a:p>
          <a:p>
            <a:r>
              <a:rPr lang="en-US" sz="2500" b="1" dirty="0"/>
              <a:t>[6]  </a:t>
            </a:r>
            <a:r>
              <a:rPr lang="en-US" sz="2500" dirty="0"/>
              <a:t>Many hams want to add an amplifier to their radio station.  Why might you think they would want an amplifier?</a:t>
            </a:r>
          </a:p>
          <a:p>
            <a:r>
              <a:rPr lang="en-US" sz="2500" b="1" dirty="0"/>
              <a:t>[5]  </a:t>
            </a:r>
            <a:r>
              <a:rPr lang="en-US" sz="2500" dirty="0"/>
              <a:t>For our station here, we’ll connect our transceiver to an amplifier label to end up with a stronger radio signal. </a:t>
            </a:r>
          </a:p>
          <a:p>
            <a:r>
              <a:rPr lang="en-US" sz="2500" b="1" dirty="0"/>
              <a:t>[4] </a:t>
            </a:r>
            <a:r>
              <a:rPr lang="en-US" sz="2500" dirty="0"/>
              <a:t>All ham radio stations use some sort of antenna to radiate our signal</a:t>
            </a:r>
          </a:p>
          <a:p>
            <a:r>
              <a:rPr lang="en-US" sz="2500" b="1" dirty="0"/>
              <a:t>[3] </a:t>
            </a:r>
            <a:r>
              <a:rPr lang="en-US" sz="2500" dirty="0"/>
              <a:t>Here is our block label for the antenna</a:t>
            </a:r>
            <a:endParaRPr lang="en-US" sz="2500" b="1" dirty="0"/>
          </a:p>
          <a:p>
            <a:r>
              <a:rPr lang="en-US" sz="2500" b="1" dirty="0"/>
              <a:t>[2] </a:t>
            </a:r>
            <a:r>
              <a:rPr lang="en-US" sz="2500" dirty="0"/>
              <a:t>We connect the amplifier to the antenna with a special kind of wire called the feedline.  The feedline carries the amplified radio signal to the antenna</a:t>
            </a:r>
          </a:p>
          <a:p>
            <a:r>
              <a:rPr lang="en-US" sz="2500" b="1" dirty="0"/>
              <a:t>[1] </a:t>
            </a:r>
            <a:r>
              <a:rPr lang="en-US" sz="2500" dirty="0"/>
              <a:t>There you have it:  A basic ham radio station in a block diagram. The block diagram gives you a high level picture of your ham radio station system.  But as you become more interested in how things work, you might want to become familiar with schematics.  Schematics are “maps” of all the electronic components inside a device.</a:t>
            </a:r>
          </a:p>
          <a:p>
            <a:r>
              <a:rPr lang="en-US" sz="2500" dirty="0"/>
              <a:t>Now let’s look at schematics…</a:t>
            </a:r>
          </a:p>
          <a:p>
            <a:pPr>
              <a:tabLst>
                <a:tab pos="5975515" algn="r"/>
              </a:tabLst>
            </a:pPr>
            <a:r>
              <a:rPr lang="en-US" sz="3700" b="1" u="sng" dirty="0">
                <a:solidFill>
                  <a:prstClr val="black"/>
                </a:solidFill>
              </a:rPr>
              <a:t>SLIDE END	</a:t>
            </a:r>
          </a:p>
        </p:txBody>
      </p:sp>
      <p:sp>
        <p:nvSpPr>
          <p:cNvPr id="4" name="Footer Placeholder 3"/>
          <p:cNvSpPr>
            <a:spLocks noGrp="1"/>
          </p:cNvSpPr>
          <p:nvPr>
            <p:ph type="ftr" sz="quarter" idx="10"/>
          </p:nvPr>
        </p:nvSpPr>
        <p:spPr/>
        <p:txBody>
          <a:bodyPr/>
          <a:lstStyle/>
          <a:p>
            <a:r>
              <a:rPr lang="en-US"/>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11</a:t>
            </a:fld>
            <a:endParaRPr lang="en-US"/>
          </a:p>
        </p:txBody>
      </p:sp>
      <p:sp>
        <p:nvSpPr>
          <p:cNvPr id="6" name="Date Placeholder 5"/>
          <p:cNvSpPr>
            <a:spLocks noGrp="1"/>
          </p:cNvSpPr>
          <p:nvPr>
            <p:ph type="dt" idx="12"/>
          </p:nvPr>
        </p:nvSpPr>
        <p:spPr/>
        <p:txBody>
          <a:bodyPr/>
          <a:lstStyle/>
          <a:p>
            <a:fld id="{F2AC706B-CDF5-4B5F-ADAA-1D3B3F96DA35}" type="datetime1">
              <a:rPr lang="en-US" smtClean="0"/>
              <a:t>12/6/2017</a:t>
            </a:fld>
            <a:endParaRPr lang="en-US" dirty="0"/>
          </a:p>
        </p:txBody>
      </p:sp>
      <p:sp>
        <p:nvSpPr>
          <p:cNvPr id="7" name="Header Placeholder 6"/>
          <p:cNvSpPr>
            <a:spLocks noGrp="1"/>
          </p:cNvSpPr>
          <p:nvPr>
            <p:ph type="hdr" sz="quarter" idx="13"/>
          </p:nvPr>
        </p:nvSpPr>
        <p:spPr/>
        <p:txBody>
          <a:bodyPr/>
          <a:lstStyle/>
          <a:p>
            <a:r>
              <a:rPr lang="en-US" dirty="0"/>
              <a:t>Radio Merit Badge Requirement 5.a.</a:t>
            </a:r>
          </a:p>
        </p:txBody>
      </p:sp>
    </p:spTree>
    <p:extLst>
      <p:ext uri="{BB962C8B-B14F-4D97-AF65-F5344CB8AC3E}">
        <p14:creationId xmlns:p14="http://schemas.microsoft.com/office/powerpoint/2010/main" val="1818057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tabLst>
                <a:tab pos="5975515" algn="r"/>
              </a:tabLst>
            </a:pPr>
            <a:r>
              <a:rPr lang="en-US" sz="3700" b="1" u="sng" dirty="0"/>
              <a:t>2 minutes for this slide	31:00</a:t>
            </a:r>
          </a:p>
          <a:p>
            <a:r>
              <a:rPr lang="en-US" sz="2500" b="1" dirty="0"/>
              <a:t>[5] </a:t>
            </a:r>
            <a:r>
              <a:rPr lang="en-US" sz="2500" dirty="0"/>
              <a:t>Let’s look at one component of our ham radio station, the transceiver.</a:t>
            </a:r>
            <a:endParaRPr lang="en-US" sz="2500" b="1" dirty="0"/>
          </a:p>
          <a:p>
            <a:r>
              <a:rPr lang="en-US" sz="2500" b="1" dirty="0"/>
              <a:t>[4] </a:t>
            </a:r>
            <a:r>
              <a:rPr lang="en-US" sz="2500" dirty="0"/>
              <a:t>A schematic maps out all the components  in our transceiver and how they are connected.  This is very helpful when troubleshooting the equipment.  You can’t really repair a complex device like a ham radio transceiver, or even a simple one for that matter, without knowing how to read and use a schematic.</a:t>
            </a:r>
          </a:p>
          <a:p>
            <a:r>
              <a:rPr lang="en-US" sz="2500" dirty="0"/>
              <a:t>If you want to learn more about schematics, the Electronics Merit Badge will help you get there!</a:t>
            </a:r>
          </a:p>
          <a:p>
            <a:r>
              <a:rPr lang="en-US" sz="2500" b="1" dirty="0"/>
              <a:t>[3]  </a:t>
            </a:r>
            <a:r>
              <a:rPr lang="en-US" sz="2500" dirty="0"/>
              <a:t>You can see if we just shrink the size of our schematic to make it part of our block diagram, it really doesn’t help us.  </a:t>
            </a:r>
          </a:p>
          <a:p>
            <a:r>
              <a:rPr lang="en-US" sz="2500" b="1" dirty="0"/>
              <a:t>[2]  </a:t>
            </a:r>
            <a:r>
              <a:rPr lang="en-US" sz="2500" dirty="0"/>
              <a:t>The block diagram helps us at a high level, seeing the whole system in an easy-to-read manner.</a:t>
            </a:r>
          </a:p>
          <a:p>
            <a:r>
              <a:rPr lang="en-US" sz="2500" b="1" dirty="0"/>
              <a:t>[1]  </a:t>
            </a:r>
            <a:r>
              <a:rPr lang="en-US" sz="2500" dirty="0"/>
              <a:t>Before you become knowledgeable about electronics, components and schematics, a block diagram should help you understand how a radio system goes together.</a:t>
            </a:r>
          </a:p>
          <a:p>
            <a:pPr>
              <a:tabLst>
                <a:tab pos="5975515" algn="r"/>
              </a:tabLst>
            </a:pPr>
            <a:r>
              <a:rPr lang="en-US" sz="3700" b="1" u="sng" dirty="0">
                <a:solidFill>
                  <a:prstClr val="black"/>
                </a:solidFill>
              </a:rPr>
              <a:t>SLIDE END	</a:t>
            </a:r>
            <a:endParaRPr lang="en-US" sz="2500" dirty="0"/>
          </a:p>
        </p:txBody>
      </p:sp>
      <p:sp>
        <p:nvSpPr>
          <p:cNvPr id="4" name="Footer Placeholder 3"/>
          <p:cNvSpPr>
            <a:spLocks noGrp="1"/>
          </p:cNvSpPr>
          <p:nvPr>
            <p:ph type="ftr" sz="quarter" idx="10"/>
          </p:nvPr>
        </p:nvSpPr>
        <p:spPr/>
        <p:txBody>
          <a:bodyPr/>
          <a:lstStyle/>
          <a:p>
            <a:r>
              <a:rPr lang="en-US"/>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12</a:t>
            </a:fld>
            <a:endParaRPr lang="en-US"/>
          </a:p>
        </p:txBody>
      </p:sp>
      <p:sp>
        <p:nvSpPr>
          <p:cNvPr id="6" name="Date Placeholder 5"/>
          <p:cNvSpPr>
            <a:spLocks noGrp="1"/>
          </p:cNvSpPr>
          <p:nvPr>
            <p:ph type="dt" idx="12"/>
          </p:nvPr>
        </p:nvSpPr>
        <p:spPr/>
        <p:txBody>
          <a:bodyPr/>
          <a:lstStyle/>
          <a:p>
            <a:fld id="{F2AC706B-CDF5-4B5F-ADAA-1D3B3F96DA35}" type="datetime1">
              <a:rPr lang="en-US" smtClean="0"/>
              <a:t>12/6/2017</a:t>
            </a:fld>
            <a:endParaRPr lang="en-US" dirty="0"/>
          </a:p>
        </p:txBody>
      </p:sp>
      <p:sp>
        <p:nvSpPr>
          <p:cNvPr id="7" name="Header Placeholder 6"/>
          <p:cNvSpPr>
            <a:spLocks noGrp="1"/>
          </p:cNvSpPr>
          <p:nvPr>
            <p:ph type="hdr" sz="quarter" idx="13"/>
          </p:nvPr>
        </p:nvSpPr>
        <p:spPr/>
        <p:txBody>
          <a:bodyPr/>
          <a:lstStyle/>
          <a:p>
            <a:r>
              <a:rPr lang="en-US" dirty="0"/>
              <a:t>Radio Merit Badge Requirement 5.a.</a:t>
            </a:r>
          </a:p>
        </p:txBody>
      </p:sp>
    </p:spTree>
    <p:extLst>
      <p:ext uri="{BB962C8B-B14F-4D97-AF65-F5344CB8AC3E}">
        <p14:creationId xmlns:p14="http://schemas.microsoft.com/office/powerpoint/2010/main" val="1818057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5975515" algn="r"/>
              </a:tabLst>
            </a:pPr>
            <a:r>
              <a:rPr lang="en-US" sz="2500" b="1" u="sng" dirty="0"/>
              <a:t>5 minutes for this slide	33:00                       </a:t>
            </a:r>
          </a:p>
          <a:p>
            <a:r>
              <a:rPr lang="en-US" b="1" dirty="0"/>
              <a:t>[1]</a:t>
            </a:r>
            <a:r>
              <a:rPr lang="en-US" dirty="0"/>
              <a:t> Note to Instructor:  They should have been building their block diagram throughout the prior slides.  This time period is provided for them to finish the drawing.</a:t>
            </a:r>
          </a:p>
          <a:p>
            <a:pPr>
              <a:tabLst>
                <a:tab pos="5975515" algn="r"/>
              </a:tabLst>
            </a:pPr>
            <a:r>
              <a:rPr lang="en-US" sz="2500" b="1" u="sng" dirty="0">
                <a:solidFill>
                  <a:prstClr val="black"/>
                </a:solidFill>
              </a:rPr>
              <a:t>SLIDE END	</a:t>
            </a:r>
            <a:endParaRPr lang="en-US" dirty="0"/>
          </a:p>
        </p:txBody>
      </p:sp>
      <p:sp>
        <p:nvSpPr>
          <p:cNvPr id="4" name="Footer Placeholder 3"/>
          <p:cNvSpPr>
            <a:spLocks noGrp="1"/>
          </p:cNvSpPr>
          <p:nvPr>
            <p:ph type="ftr" sz="quarter" idx="10"/>
          </p:nvPr>
        </p:nvSpPr>
        <p:spPr/>
        <p:txBody>
          <a:bodyPr/>
          <a:lstStyle/>
          <a:p>
            <a:r>
              <a:rPr lang="en-US"/>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13</a:t>
            </a:fld>
            <a:endParaRPr lang="en-US"/>
          </a:p>
        </p:txBody>
      </p:sp>
      <p:sp>
        <p:nvSpPr>
          <p:cNvPr id="6" name="Date Placeholder 5"/>
          <p:cNvSpPr>
            <a:spLocks noGrp="1"/>
          </p:cNvSpPr>
          <p:nvPr>
            <p:ph type="dt" idx="12"/>
          </p:nvPr>
        </p:nvSpPr>
        <p:spPr/>
        <p:txBody>
          <a:bodyPr/>
          <a:lstStyle/>
          <a:p>
            <a:fld id="{F2AC706B-CDF5-4B5F-ADAA-1D3B3F96DA35}" type="datetime1">
              <a:rPr lang="en-US" smtClean="0"/>
              <a:t>12/6/2017</a:t>
            </a:fld>
            <a:endParaRPr lang="en-US" dirty="0"/>
          </a:p>
        </p:txBody>
      </p:sp>
      <p:sp>
        <p:nvSpPr>
          <p:cNvPr id="7" name="Header Placeholder 6"/>
          <p:cNvSpPr>
            <a:spLocks noGrp="1"/>
          </p:cNvSpPr>
          <p:nvPr>
            <p:ph type="hdr" sz="quarter" idx="13"/>
          </p:nvPr>
        </p:nvSpPr>
        <p:spPr/>
        <p:txBody>
          <a:bodyPr/>
          <a:lstStyle/>
          <a:p>
            <a:r>
              <a:rPr lang="en-US" dirty="0"/>
              <a:t>Radio Merit Badge Requirement 5.b.</a:t>
            </a:r>
          </a:p>
        </p:txBody>
      </p:sp>
    </p:spTree>
    <p:extLst>
      <p:ext uri="{BB962C8B-B14F-4D97-AF65-F5344CB8AC3E}">
        <p14:creationId xmlns:p14="http://schemas.microsoft.com/office/powerpoint/2010/main" val="18180570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tabLst>
                <a:tab pos="5975515" algn="r"/>
              </a:tabLst>
            </a:pPr>
            <a:r>
              <a:rPr lang="en-US" sz="4100" b="1" u="sng" dirty="0"/>
              <a:t>3 minutes for this slide	38:00</a:t>
            </a:r>
          </a:p>
          <a:p>
            <a:r>
              <a:rPr lang="en-US" sz="2500" b="1" dirty="0"/>
              <a:t>[5] </a:t>
            </a:r>
            <a:r>
              <a:rPr lang="en-US" sz="2500" dirty="0"/>
              <a:t>Let’s look at how information is transmitted; how radio waves carry information.</a:t>
            </a:r>
          </a:p>
          <a:p>
            <a:r>
              <a:rPr lang="en-US" sz="2500" b="1" dirty="0"/>
              <a:t>[4] </a:t>
            </a:r>
            <a:r>
              <a:rPr lang="en-US" sz="2500" dirty="0"/>
              <a:t>When we talk, the variation of our vocal cords creates audio sound waves.  That’s how you can hear my voice right now.  The wave on the screen represents an audio sound wave; it is what we want to transmit from our radio antenna.</a:t>
            </a:r>
          </a:p>
          <a:p>
            <a:r>
              <a:rPr lang="en-US" sz="2500" b="1" dirty="0"/>
              <a:t>[3]  </a:t>
            </a:r>
            <a:r>
              <a:rPr lang="en-US" sz="2500" dirty="0"/>
              <a:t>One way we can transmit our audio wave is to use Amplitude Modulation, or “AM”.  If you look closely at this AM radio wave, you actually can see three waves.  The higher frequency radio carrier wave that the transmitter sends out the antenna, and our original audio wave, duplicated along the top and bottom of the carrier.  We say the amplitude (“vertical height”) of the carrier changes according to the audio signal it is carrying.  When you listen to “AM radio,” your radio receiver is detecting this kind of wave. </a:t>
            </a:r>
          </a:p>
          <a:p>
            <a:r>
              <a:rPr lang="en-US" sz="2500" b="1" dirty="0"/>
              <a:t>[2] </a:t>
            </a:r>
            <a:r>
              <a:rPr lang="en-US" sz="2500" dirty="0"/>
              <a:t>Now we see a totally different way to carry our voice:  Frequency Modulation, or “FM.”  Note how the three moving illustrations here compare.  Different than AM, the FM signal keeps the same amplitude, but changes its frequency with each change in your voice signal.  There are advantages and disadvantages to AM and FM that we don’t have time to talk about here.  But at least you can easily see how they are very different!  </a:t>
            </a:r>
          </a:p>
          <a:p>
            <a:r>
              <a:rPr lang="en-US" sz="2500" b="1" dirty="0"/>
              <a:t>[1]</a:t>
            </a:r>
            <a:r>
              <a:rPr lang="en-US" sz="2500" dirty="0"/>
              <a:t> These are only a couple ways information can be sent over the airwaves.  Let’s study some more!</a:t>
            </a:r>
            <a:endParaRPr lang="en-US" sz="2500" b="1" dirty="0"/>
          </a:p>
          <a:p>
            <a:pPr>
              <a:tabLst>
                <a:tab pos="5975515" algn="r"/>
              </a:tabLst>
            </a:pPr>
            <a:r>
              <a:rPr lang="en-US" sz="4100" b="1" u="sng" dirty="0"/>
              <a:t>SLIDE END	</a:t>
            </a:r>
          </a:p>
        </p:txBody>
      </p:sp>
      <p:sp>
        <p:nvSpPr>
          <p:cNvPr id="4" name="Footer Placeholder 3"/>
          <p:cNvSpPr>
            <a:spLocks noGrp="1"/>
          </p:cNvSpPr>
          <p:nvPr>
            <p:ph type="ftr" sz="quarter" idx="10"/>
          </p:nvPr>
        </p:nvSpPr>
        <p:spPr/>
        <p:txBody>
          <a:bodyPr/>
          <a:lstStyle/>
          <a:p>
            <a:r>
              <a:rPr lang="en-US"/>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14</a:t>
            </a:fld>
            <a:endParaRPr lang="en-US"/>
          </a:p>
        </p:txBody>
      </p:sp>
      <p:sp>
        <p:nvSpPr>
          <p:cNvPr id="6" name="Date Placeholder 5"/>
          <p:cNvSpPr>
            <a:spLocks noGrp="1"/>
          </p:cNvSpPr>
          <p:nvPr>
            <p:ph type="dt" idx="12"/>
          </p:nvPr>
        </p:nvSpPr>
        <p:spPr/>
        <p:txBody>
          <a:bodyPr/>
          <a:lstStyle/>
          <a:p>
            <a:fld id="{F2AC706B-CDF5-4B5F-ADAA-1D3B3F96DA35}" type="datetime1">
              <a:rPr lang="en-US" smtClean="0"/>
              <a:t>12/6/2017</a:t>
            </a:fld>
            <a:endParaRPr lang="en-US" dirty="0"/>
          </a:p>
        </p:txBody>
      </p:sp>
      <p:sp>
        <p:nvSpPr>
          <p:cNvPr id="7" name="Header Placeholder 6"/>
          <p:cNvSpPr>
            <a:spLocks noGrp="1"/>
          </p:cNvSpPr>
          <p:nvPr>
            <p:ph type="hdr" sz="quarter" idx="13"/>
          </p:nvPr>
        </p:nvSpPr>
        <p:spPr/>
        <p:txBody>
          <a:bodyPr/>
          <a:lstStyle/>
          <a:p>
            <a:r>
              <a:rPr lang="en-US" dirty="0"/>
              <a:t>Radio Merit Badge Requirement 5.c.</a:t>
            </a:r>
          </a:p>
        </p:txBody>
      </p:sp>
    </p:spTree>
    <p:extLst>
      <p:ext uri="{BB962C8B-B14F-4D97-AF65-F5344CB8AC3E}">
        <p14:creationId xmlns:p14="http://schemas.microsoft.com/office/powerpoint/2010/main" val="18180570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tabLst>
                <a:tab pos="5975515" algn="r"/>
              </a:tabLst>
            </a:pPr>
            <a:r>
              <a:rPr lang="en-US" sz="4100" b="1" u="sng" dirty="0"/>
              <a:t>2 minutes for this slide	41:00</a:t>
            </a:r>
          </a:p>
          <a:p>
            <a:r>
              <a:rPr lang="en-US" sz="2500" b="1" dirty="0"/>
              <a:t>[3] </a:t>
            </a:r>
            <a:r>
              <a:rPr lang="en-US" sz="2500" dirty="0"/>
              <a:t>To look at our next mode of transmitting information, we’ll bring back up our Amplitude Modulation diagram.</a:t>
            </a:r>
          </a:p>
          <a:p>
            <a:r>
              <a:rPr lang="en-US" sz="2500" b="1" dirty="0"/>
              <a:t>[2] </a:t>
            </a:r>
            <a:r>
              <a:rPr lang="en-US" sz="2500" dirty="0"/>
              <a:t>Our next mode is Single Sideband, or SSB.  Notice you’re not seeing anything right now.  That’s because no one is talking into the microphone.  In the AM signal above, there is always a transmitted carrier, even if no one is talking.  Once you start talking into an AM transmitter, the carrier is then modulated as shown.</a:t>
            </a:r>
          </a:p>
          <a:p>
            <a:r>
              <a:rPr lang="en-US" sz="2500" b="1" dirty="0"/>
              <a:t>[1]</a:t>
            </a:r>
            <a:r>
              <a:rPr lang="en-US" sz="2500" dirty="0"/>
              <a:t> But in a Single Sideband transmission, nothing happens on the airwaves unless you talk.  Here we’re showing an SSB signal that matches the words that are being spoken into the mic.</a:t>
            </a:r>
          </a:p>
          <a:p>
            <a:r>
              <a:rPr lang="en-US" sz="2500" b="1" dirty="0">
                <a:solidFill>
                  <a:srgbClr val="FF0000"/>
                </a:solidFill>
              </a:rPr>
              <a:t>Instructor:  </a:t>
            </a:r>
            <a:r>
              <a:rPr lang="en-US" sz="2500" dirty="0">
                <a:solidFill>
                  <a:srgbClr val="FF0000"/>
                </a:solidFill>
              </a:rPr>
              <a:t>You can cycle back to #2 and then click your remote’s advance button to replay.</a:t>
            </a:r>
          </a:p>
          <a:p>
            <a:r>
              <a:rPr lang="en-US" sz="2500" dirty="0"/>
              <a:t>Single Sideband is much more efficient with energy than is an AM signal because no energy is going out when there is no talking, even during the pauses between words or sentences!</a:t>
            </a:r>
          </a:p>
          <a:p>
            <a:pPr>
              <a:tabLst>
                <a:tab pos="5975515" algn="r"/>
              </a:tabLst>
            </a:pPr>
            <a:r>
              <a:rPr lang="en-US" sz="4100" b="1" u="sng" dirty="0"/>
              <a:t>SLIDE END	</a:t>
            </a:r>
          </a:p>
        </p:txBody>
      </p:sp>
      <p:sp>
        <p:nvSpPr>
          <p:cNvPr id="4" name="Footer Placeholder 3"/>
          <p:cNvSpPr>
            <a:spLocks noGrp="1"/>
          </p:cNvSpPr>
          <p:nvPr>
            <p:ph type="ftr" sz="quarter" idx="10"/>
          </p:nvPr>
        </p:nvSpPr>
        <p:spPr/>
        <p:txBody>
          <a:bodyPr/>
          <a:lstStyle/>
          <a:p>
            <a:r>
              <a:rPr lang="en-US"/>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15</a:t>
            </a:fld>
            <a:endParaRPr lang="en-US"/>
          </a:p>
        </p:txBody>
      </p:sp>
      <p:sp>
        <p:nvSpPr>
          <p:cNvPr id="6" name="Date Placeholder 5"/>
          <p:cNvSpPr>
            <a:spLocks noGrp="1"/>
          </p:cNvSpPr>
          <p:nvPr>
            <p:ph type="dt" idx="12"/>
          </p:nvPr>
        </p:nvSpPr>
        <p:spPr/>
        <p:txBody>
          <a:bodyPr/>
          <a:lstStyle/>
          <a:p>
            <a:fld id="{F2AC706B-CDF5-4B5F-ADAA-1D3B3F96DA35}" type="datetime1">
              <a:rPr lang="en-US" smtClean="0"/>
              <a:t>12/6/2017</a:t>
            </a:fld>
            <a:endParaRPr lang="en-US" dirty="0"/>
          </a:p>
        </p:txBody>
      </p:sp>
      <p:sp>
        <p:nvSpPr>
          <p:cNvPr id="7" name="Header Placeholder 6"/>
          <p:cNvSpPr>
            <a:spLocks noGrp="1"/>
          </p:cNvSpPr>
          <p:nvPr>
            <p:ph type="hdr" sz="quarter" idx="13"/>
          </p:nvPr>
        </p:nvSpPr>
        <p:spPr/>
        <p:txBody>
          <a:bodyPr/>
          <a:lstStyle/>
          <a:p>
            <a:r>
              <a:rPr lang="en-US" dirty="0"/>
              <a:t>Radio Merit Badge Requirement 5.c.</a:t>
            </a:r>
          </a:p>
        </p:txBody>
      </p:sp>
    </p:spTree>
    <p:extLst>
      <p:ext uri="{BB962C8B-B14F-4D97-AF65-F5344CB8AC3E}">
        <p14:creationId xmlns:p14="http://schemas.microsoft.com/office/powerpoint/2010/main" val="18180570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tabLst>
                <a:tab pos="5975515" algn="r"/>
              </a:tabLst>
            </a:pPr>
            <a:r>
              <a:rPr lang="en-US" sz="4100" b="1" u="sng" dirty="0"/>
              <a:t>3 minutes for this slide	43:00</a:t>
            </a:r>
          </a:p>
          <a:p>
            <a:r>
              <a:rPr lang="en-US" sz="2500" b="1" dirty="0"/>
              <a:t>[8] </a:t>
            </a:r>
            <a:r>
              <a:rPr lang="en-US" sz="2500" dirty="0"/>
              <a:t> Let’s look at another way to send information in our transmitted signal.</a:t>
            </a:r>
            <a:endParaRPr lang="en-US" sz="2500" b="1" dirty="0"/>
          </a:p>
          <a:p>
            <a:r>
              <a:rPr lang="en-US" sz="2500" b="1" dirty="0"/>
              <a:t>[7] </a:t>
            </a:r>
            <a:r>
              <a:rPr lang="en-US" sz="2500" dirty="0"/>
              <a:t>This image shows an actual scan of a different kind of radio carrier wave.  It’s called “continuous wave” even though you see breaks in it like we show here. The name might be confusing to you:</a:t>
            </a:r>
          </a:p>
          <a:p>
            <a:r>
              <a:rPr lang="en-US" sz="2500" b="1" dirty="0"/>
              <a:t>[6] </a:t>
            </a:r>
            <a:r>
              <a:rPr lang="en-US" sz="2500" dirty="0"/>
              <a:t>If the ham operator wanted to, he could transmit a solid continuous wave like this one.  He breaks up the continuous wave for a reason, though.  Can you guess what that reason might be?</a:t>
            </a:r>
          </a:p>
          <a:p>
            <a:r>
              <a:rPr lang="en-US" sz="2500" b="1" dirty="0"/>
              <a:t>[5]  </a:t>
            </a:r>
            <a:r>
              <a:rPr lang="en-US" sz="2500" dirty="0"/>
              <a:t>When one of these little pieces of continuous wave is detected by a radio receiver, it makes a short “</a:t>
            </a:r>
            <a:r>
              <a:rPr lang="en-US" sz="2500" dirty="0" err="1"/>
              <a:t>dit</a:t>
            </a:r>
            <a:r>
              <a:rPr lang="en-US" sz="2500" dirty="0"/>
              <a:t>” sound in the speaker or headset.  </a:t>
            </a:r>
          </a:p>
          <a:p>
            <a:r>
              <a:rPr lang="en-US" sz="2500" b="1" dirty="0"/>
              <a:t>[4]  </a:t>
            </a:r>
            <a:r>
              <a:rPr lang="en-US" sz="2500" dirty="0"/>
              <a:t>If the operator strings three of these short bursts of continuous wave, it will create three “</a:t>
            </a:r>
            <a:r>
              <a:rPr lang="en-US" sz="2500" dirty="0" err="1"/>
              <a:t>dit</a:t>
            </a:r>
            <a:r>
              <a:rPr lang="en-US" sz="2500" dirty="0"/>
              <a:t> sounds”. </a:t>
            </a:r>
          </a:p>
          <a:p>
            <a:r>
              <a:rPr lang="en-US" sz="2500" b="1" dirty="0"/>
              <a:t>[3] </a:t>
            </a:r>
            <a:r>
              <a:rPr lang="en-US" sz="2500" dirty="0"/>
              <a:t> A slightly longer burst results in what the operator calls a “dash” or “dah.”  What we see here is that the operator sent continuous wave bursts of “</a:t>
            </a:r>
            <a:r>
              <a:rPr lang="en-US" sz="2500" dirty="0" err="1"/>
              <a:t>dit</a:t>
            </a:r>
            <a:r>
              <a:rPr lang="en-US" sz="2500" dirty="0"/>
              <a:t>-</a:t>
            </a:r>
            <a:r>
              <a:rPr lang="en-US" sz="2500" dirty="0" err="1"/>
              <a:t>dit</a:t>
            </a:r>
            <a:r>
              <a:rPr lang="en-US" sz="2500" dirty="0"/>
              <a:t>-</a:t>
            </a:r>
            <a:r>
              <a:rPr lang="en-US" sz="2500" dirty="0" err="1"/>
              <a:t>dit</a:t>
            </a:r>
            <a:r>
              <a:rPr lang="en-US" sz="2500" dirty="0"/>
              <a:t>-dah.”  What information do you think the operator is sending?</a:t>
            </a:r>
          </a:p>
          <a:p>
            <a:r>
              <a:rPr lang="en-US" sz="2500" b="1" dirty="0"/>
              <a:t>[2]  </a:t>
            </a:r>
            <a:r>
              <a:rPr lang="en-US" sz="2500" dirty="0"/>
              <a:t>The operator is sending the Morse Code for the letter “V.”  </a:t>
            </a:r>
          </a:p>
          <a:p>
            <a:r>
              <a:rPr lang="en-US" sz="2500" b="1" dirty="0"/>
              <a:t>[1]</a:t>
            </a:r>
            <a:r>
              <a:rPr lang="en-US" sz="2500" dirty="0"/>
              <a:t> We ham operators refer to the sending of Morse Code as “CW.”  What does CW mean?  </a:t>
            </a:r>
          </a:p>
          <a:p>
            <a:r>
              <a:rPr lang="en-US" sz="2500" dirty="0"/>
              <a:t>CW was the first form of messaging on the airwaves.  In a sense, it was also the first form of digital communications!</a:t>
            </a:r>
          </a:p>
          <a:p>
            <a:pPr>
              <a:tabLst>
                <a:tab pos="5975515" algn="r"/>
              </a:tabLst>
            </a:pPr>
            <a:r>
              <a:rPr lang="en-US" sz="4100" b="1" u="sng" dirty="0"/>
              <a:t>SLIDE END	</a:t>
            </a:r>
          </a:p>
        </p:txBody>
      </p:sp>
      <p:sp>
        <p:nvSpPr>
          <p:cNvPr id="4" name="Footer Placeholder 3"/>
          <p:cNvSpPr>
            <a:spLocks noGrp="1"/>
          </p:cNvSpPr>
          <p:nvPr>
            <p:ph type="ftr" sz="quarter" idx="10"/>
          </p:nvPr>
        </p:nvSpPr>
        <p:spPr/>
        <p:txBody>
          <a:bodyPr/>
          <a:lstStyle/>
          <a:p>
            <a:r>
              <a:rPr lang="en-US"/>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16</a:t>
            </a:fld>
            <a:endParaRPr lang="en-US"/>
          </a:p>
        </p:txBody>
      </p:sp>
      <p:sp>
        <p:nvSpPr>
          <p:cNvPr id="6" name="Date Placeholder 5"/>
          <p:cNvSpPr>
            <a:spLocks noGrp="1"/>
          </p:cNvSpPr>
          <p:nvPr>
            <p:ph type="dt" idx="12"/>
          </p:nvPr>
        </p:nvSpPr>
        <p:spPr/>
        <p:txBody>
          <a:bodyPr/>
          <a:lstStyle/>
          <a:p>
            <a:fld id="{F2AC706B-CDF5-4B5F-ADAA-1D3B3F96DA35}" type="datetime1">
              <a:rPr lang="en-US" smtClean="0"/>
              <a:t>12/6/2017</a:t>
            </a:fld>
            <a:endParaRPr lang="en-US" dirty="0"/>
          </a:p>
        </p:txBody>
      </p:sp>
      <p:sp>
        <p:nvSpPr>
          <p:cNvPr id="7" name="Header Placeholder 6"/>
          <p:cNvSpPr>
            <a:spLocks noGrp="1"/>
          </p:cNvSpPr>
          <p:nvPr>
            <p:ph type="hdr" sz="quarter" idx="13"/>
          </p:nvPr>
        </p:nvSpPr>
        <p:spPr/>
        <p:txBody>
          <a:bodyPr/>
          <a:lstStyle/>
          <a:p>
            <a:r>
              <a:rPr lang="en-US" dirty="0"/>
              <a:t>Radio Merit Badge Requirement 5.c.</a:t>
            </a:r>
          </a:p>
        </p:txBody>
      </p:sp>
    </p:spTree>
    <p:extLst>
      <p:ext uri="{BB962C8B-B14F-4D97-AF65-F5344CB8AC3E}">
        <p14:creationId xmlns:p14="http://schemas.microsoft.com/office/powerpoint/2010/main" val="1818057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a:tabLst>
                <a:tab pos="5975515" algn="r"/>
              </a:tabLst>
            </a:pPr>
            <a:r>
              <a:rPr lang="en-US" sz="2900" b="1" u="sng" dirty="0"/>
              <a:t>1 minute for this slide	46:00</a:t>
            </a:r>
          </a:p>
          <a:p>
            <a:r>
              <a:rPr lang="en-US" b="1" dirty="0"/>
              <a:t>[2]  </a:t>
            </a:r>
            <a:r>
              <a:rPr lang="en-US" dirty="0"/>
              <a:t>This was a typical Morse Code and Semaphore aid for Scouts in the 1940s and 1950s.</a:t>
            </a:r>
          </a:p>
          <a:p>
            <a:r>
              <a:rPr lang="en-US" b="1" dirty="0"/>
              <a:t>[1]  </a:t>
            </a:r>
            <a:r>
              <a:rPr lang="en-US" dirty="0"/>
              <a:t>We won’t say much about Semaphore (communicating with flags), but either Morse Code or Semaphore was once a requirement for Scouting rank.  Morse Code goes way back to the 1800s!  </a:t>
            </a:r>
          </a:p>
          <a:p>
            <a:r>
              <a:rPr lang="en-US" dirty="0"/>
              <a:t>Find the letter “V” and you’ll see those three “</a:t>
            </a:r>
            <a:r>
              <a:rPr lang="en-US" dirty="0" err="1"/>
              <a:t>dits</a:t>
            </a:r>
            <a:r>
              <a:rPr lang="en-US" dirty="0"/>
              <a:t>” and one “dah” that we just talked about….</a:t>
            </a:r>
          </a:p>
          <a:p>
            <a:endParaRPr lang="en-US" dirty="0"/>
          </a:p>
          <a:p>
            <a:pPr>
              <a:tabLst>
                <a:tab pos="5975515" algn="r"/>
              </a:tabLst>
            </a:pPr>
            <a:r>
              <a:rPr lang="en-US" sz="2900" b="1" u="sng" dirty="0"/>
              <a:t>SLIDE END	</a:t>
            </a:r>
          </a:p>
        </p:txBody>
      </p:sp>
      <p:sp>
        <p:nvSpPr>
          <p:cNvPr id="4" name="Footer Placeholder 3"/>
          <p:cNvSpPr>
            <a:spLocks noGrp="1"/>
          </p:cNvSpPr>
          <p:nvPr>
            <p:ph type="ftr" sz="quarter" idx="10"/>
          </p:nvPr>
        </p:nvSpPr>
        <p:spPr/>
        <p:txBody>
          <a:bodyPr/>
          <a:lstStyle/>
          <a:p>
            <a:r>
              <a:rPr lang="en-US"/>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17</a:t>
            </a:fld>
            <a:endParaRPr lang="en-US"/>
          </a:p>
        </p:txBody>
      </p:sp>
      <p:sp>
        <p:nvSpPr>
          <p:cNvPr id="6" name="Date Placeholder 5"/>
          <p:cNvSpPr>
            <a:spLocks noGrp="1"/>
          </p:cNvSpPr>
          <p:nvPr>
            <p:ph type="dt" idx="12"/>
          </p:nvPr>
        </p:nvSpPr>
        <p:spPr/>
        <p:txBody>
          <a:bodyPr/>
          <a:lstStyle/>
          <a:p>
            <a:fld id="{F2AC706B-CDF5-4B5F-ADAA-1D3B3F96DA35}" type="datetime1">
              <a:rPr lang="en-US" smtClean="0"/>
              <a:t>12/6/2017</a:t>
            </a:fld>
            <a:endParaRPr lang="en-US" dirty="0"/>
          </a:p>
        </p:txBody>
      </p:sp>
      <p:sp>
        <p:nvSpPr>
          <p:cNvPr id="7" name="Header Placeholder 6"/>
          <p:cNvSpPr>
            <a:spLocks noGrp="1"/>
          </p:cNvSpPr>
          <p:nvPr>
            <p:ph type="hdr" sz="quarter" idx="13"/>
          </p:nvPr>
        </p:nvSpPr>
        <p:spPr/>
        <p:txBody>
          <a:bodyPr/>
          <a:lstStyle/>
          <a:p>
            <a:r>
              <a:rPr lang="en-US" dirty="0"/>
              <a:t>Radio Merit Badge Requirement 5.c.</a:t>
            </a:r>
          </a:p>
        </p:txBody>
      </p:sp>
    </p:spTree>
    <p:extLst>
      <p:ext uri="{BB962C8B-B14F-4D97-AF65-F5344CB8AC3E}">
        <p14:creationId xmlns:p14="http://schemas.microsoft.com/office/powerpoint/2010/main" val="18180570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tabLst>
                <a:tab pos="5975515" algn="r"/>
              </a:tabLst>
            </a:pPr>
            <a:r>
              <a:rPr lang="en-US" sz="2500" b="1" u="sng" dirty="0"/>
              <a:t>1 minute for this slide	47:00 </a:t>
            </a:r>
          </a:p>
          <a:p>
            <a:r>
              <a:rPr lang="en-US" sz="1400" b="1" dirty="0"/>
              <a:t>[3]  </a:t>
            </a:r>
            <a:r>
              <a:rPr lang="en-US" sz="1400" dirty="0"/>
              <a:t>Let’s look at one more…</a:t>
            </a:r>
          </a:p>
          <a:p>
            <a:r>
              <a:rPr lang="en-US" sz="1400" b="1" dirty="0"/>
              <a:t>[2]  </a:t>
            </a:r>
            <a:r>
              <a:rPr lang="en-US" sz="1400" dirty="0"/>
              <a:t>Take a look at this string of CW </a:t>
            </a:r>
            <a:r>
              <a:rPr lang="en-US" sz="1400" dirty="0" err="1"/>
              <a:t>dits</a:t>
            </a:r>
            <a:r>
              <a:rPr lang="en-US" sz="1400" dirty="0"/>
              <a:t> and dahs.  What might the operator be sending here?</a:t>
            </a:r>
          </a:p>
          <a:p>
            <a:r>
              <a:rPr lang="en-US" sz="1400" b="1" dirty="0"/>
              <a:t>[1]  </a:t>
            </a:r>
            <a:r>
              <a:rPr lang="en-US" sz="1400" dirty="0"/>
              <a:t>Here you go!</a:t>
            </a:r>
          </a:p>
          <a:p>
            <a:endParaRPr lang="en-US" sz="1400" dirty="0"/>
          </a:p>
          <a:p>
            <a:pPr>
              <a:tabLst>
                <a:tab pos="5975515" algn="r"/>
              </a:tabLst>
            </a:pPr>
            <a:r>
              <a:rPr lang="en-US" sz="2500" b="1" u="sng" dirty="0"/>
              <a:t>SLIDE END	</a:t>
            </a:r>
          </a:p>
        </p:txBody>
      </p:sp>
      <p:sp>
        <p:nvSpPr>
          <p:cNvPr id="4" name="Footer Placeholder 3"/>
          <p:cNvSpPr>
            <a:spLocks noGrp="1"/>
          </p:cNvSpPr>
          <p:nvPr>
            <p:ph type="ftr" sz="quarter" idx="10"/>
          </p:nvPr>
        </p:nvSpPr>
        <p:spPr/>
        <p:txBody>
          <a:bodyPr/>
          <a:lstStyle/>
          <a:p>
            <a:r>
              <a:rPr lang="en-US"/>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18</a:t>
            </a:fld>
            <a:endParaRPr lang="en-US"/>
          </a:p>
        </p:txBody>
      </p:sp>
      <p:sp>
        <p:nvSpPr>
          <p:cNvPr id="6" name="Date Placeholder 5"/>
          <p:cNvSpPr>
            <a:spLocks noGrp="1"/>
          </p:cNvSpPr>
          <p:nvPr>
            <p:ph type="dt" idx="12"/>
          </p:nvPr>
        </p:nvSpPr>
        <p:spPr/>
        <p:txBody>
          <a:bodyPr/>
          <a:lstStyle/>
          <a:p>
            <a:fld id="{F2AC706B-CDF5-4B5F-ADAA-1D3B3F96DA35}" type="datetime1">
              <a:rPr lang="en-US" smtClean="0"/>
              <a:t>12/6/2017</a:t>
            </a:fld>
            <a:endParaRPr lang="en-US" dirty="0"/>
          </a:p>
        </p:txBody>
      </p:sp>
      <p:sp>
        <p:nvSpPr>
          <p:cNvPr id="7" name="Header Placeholder 6"/>
          <p:cNvSpPr>
            <a:spLocks noGrp="1"/>
          </p:cNvSpPr>
          <p:nvPr>
            <p:ph type="hdr" sz="quarter" idx="13"/>
          </p:nvPr>
        </p:nvSpPr>
        <p:spPr/>
        <p:txBody>
          <a:bodyPr/>
          <a:lstStyle/>
          <a:p>
            <a:r>
              <a:rPr lang="en-US" dirty="0"/>
              <a:t>Radio Merit Badge Requirement 5.c.</a:t>
            </a:r>
          </a:p>
        </p:txBody>
      </p:sp>
    </p:spTree>
    <p:extLst>
      <p:ext uri="{BB962C8B-B14F-4D97-AF65-F5344CB8AC3E}">
        <p14:creationId xmlns:p14="http://schemas.microsoft.com/office/powerpoint/2010/main" val="18180570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a:tabLst>
                <a:tab pos="5975515" algn="r"/>
              </a:tabLst>
            </a:pPr>
            <a:r>
              <a:rPr lang="en-US" sz="2900" b="1" u="sng" dirty="0"/>
              <a:t>2 minutes for this slide	48:00</a:t>
            </a:r>
          </a:p>
          <a:p>
            <a:r>
              <a:rPr lang="en-US" b="1" dirty="0"/>
              <a:t>[3] </a:t>
            </a:r>
            <a:r>
              <a:rPr lang="en-US" dirty="0"/>
              <a:t>Now let’s compare a couple of radio wave signals, and get your idea on what might be going on…</a:t>
            </a:r>
          </a:p>
          <a:p>
            <a:r>
              <a:rPr lang="en-US" b="1" dirty="0"/>
              <a:t>[2]  </a:t>
            </a:r>
            <a:r>
              <a:rPr lang="en-US" dirty="0"/>
              <a:t>First we have a typical continuous wave.  There is no modulation; that is, there are no </a:t>
            </a:r>
            <a:r>
              <a:rPr lang="en-US" dirty="0" err="1"/>
              <a:t>dits</a:t>
            </a:r>
            <a:r>
              <a:rPr lang="en-US" dirty="0"/>
              <a:t> and dahs being sent with this continuous wave.  If you could somehow hear it, it would sound like a continuous tone on your radio. </a:t>
            </a:r>
          </a:p>
          <a:p>
            <a:r>
              <a:rPr lang="en-US" b="1" dirty="0"/>
              <a:t>[1]  </a:t>
            </a:r>
            <a:r>
              <a:rPr lang="en-US" dirty="0"/>
              <a:t>Compare your continuous wave with this one.  </a:t>
            </a:r>
          </a:p>
          <a:p>
            <a:r>
              <a:rPr lang="en-US" b="1" dirty="0">
                <a:solidFill>
                  <a:srgbClr val="FF0000"/>
                </a:solidFill>
              </a:rPr>
              <a:t>ASK:  </a:t>
            </a:r>
            <a:r>
              <a:rPr lang="en-US" dirty="0"/>
              <a:t>What might this type of wave be?  For what purpose would this kind of wave be transmitted?</a:t>
            </a:r>
          </a:p>
          <a:p>
            <a:endParaRPr lang="en-US" dirty="0"/>
          </a:p>
          <a:p>
            <a:pPr>
              <a:tabLst>
                <a:tab pos="5975515" algn="r"/>
              </a:tabLst>
            </a:pPr>
            <a:r>
              <a:rPr lang="en-US" sz="2900" b="1" u="sng" dirty="0"/>
              <a:t>SLIDE END	</a:t>
            </a:r>
          </a:p>
          <a:p>
            <a:endParaRPr lang="en-US" dirty="0"/>
          </a:p>
        </p:txBody>
      </p:sp>
      <p:sp>
        <p:nvSpPr>
          <p:cNvPr id="4" name="Footer Placeholder 3"/>
          <p:cNvSpPr>
            <a:spLocks noGrp="1"/>
          </p:cNvSpPr>
          <p:nvPr>
            <p:ph type="ftr" sz="quarter" idx="10"/>
          </p:nvPr>
        </p:nvSpPr>
        <p:spPr/>
        <p:txBody>
          <a:bodyPr/>
          <a:lstStyle/>
          <a:p>
            <a:r>
              <a:rPr lang="en-US"/>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19</a:t>
            </a:fld>
            <a:endParaRPr lang="en-US"/>
          </a:p>
        </p:txBody>
      </p:sp>
      <p:sp>
        <p:nvSpPr>
          <p:cNvPr id="6" name="Date Placeholder 5"/>
          <p:cNvSpPr>
            <a:spLocks noGrp="1"/>
          </p:cNvSpPr>
          <p:nvPr>
            <p:ph type="dt" idx="12"/>
          </p:nvPr>
        </p:nvSpPr>
        <p:spPr/>
        <p:txBody>
          <a:bodyPr/>
          <a:lstStyle/>
          <a:p>
            <a:fld id="{F2AC706B-CDF5-4B5F-ADAA-1D3B3F96DA35}" type="datetime1">
              <a:rPr lang="en-US" smtClean="0"/>
              <a:t>12/6/2017</a:t>
            </a:fld>
            <a:endParaRPr lang="en-US" dirty="0"/>
          </a:p>
        </p:txBody>
      </p:sp>
      <p:sp>
        <p:nvSpPr>
          <p:cNvPr id="7" name="Header Placeholder 6"/>
          <p:cNvSpPr>
            <a:spLocks noGrp="1"/>
          </p:cNvSpPr>
          <p:nvPr>
            <p:ph type="hdr" sz="quarter" idx="13"/>
          </p:nvPr>
        </p:nvSpPr>
        <p:spPr/>
        <p:txBody>
          <a:bodyPr/>
          <a:lstStyle/>
          <a:p>
            <a:r>
              <a:rPr lang="en-US" dirty="0"/>
              <a:t>Radio Merit Badge Requirement 5.c.</a:t>
            </a:r>
          </a:p>
        </p:txBody>
      </p:sp>
    </p:spTree>
    <p:extLst>
      <p:ext uri="{BB962C8B-B14F-4D97-AF65-F5344CB8AC3E}">
        <p14:creationId xmlns:p14="http://schemas.microsoft.com/office/powerpoint/2010/main" val="1818057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tabLst>
                <a:tab pos="5975515" algn="r"/>
              </a:tabLst>
            </a:pPr>
            <a:r>
              <a:rPr lang="en-US" sz="3700" b="1" u="sng" dirty="0"/>
              <a:t>3 minutes for this slide	3:00</a:t>
            </a:r>
          </a:p>
          <a:p>
            <a:r>
              <a:rPr lang="en-US" sz="2500" b="1" dirty="0"/>
              <a:t>[6] </a:t>
            </a:r>
            <a:r>
              <a:rPr lang="en-US" sz="2500" dirty="0"/>
              <a:t>If you want to learn about radio, there are a few things you need to learn before anything else.  The idea of “frequency” is one we’ll talk about first.</a:t>
            </a:r>
          </a:p>
          <a:p>
            <a:r>
              <a:rPr lang="en-US" sz="2500" b="1" dirty="0"/>
              <a:t>[5] </a:t>
            </a:r>
            <a:r>
              <a:rPr lang="en-US" sz="2500" dirty="0"/>
              <a:t>As we’ve shown earlier, even though we can’t “see” radio waves, we often draw them as ripples like these on the screen.</a:t>
            </a:r>
            <a:endParaRPr lang="en-US" sz="2500" b="1" dirty="0"/>
          </a:p>
          <a:p>
            <a:r>
              <a:rPr lang="en-US" sz="2500" b="1" dirty="0"/>
              <a:t>[4]  </a:t>
            </a:r>
            <a:r>
              <a:rPr lang="en-US" sz="2500" dirty="0"/>
              <a:t>We also have seen that radio waves travel; they’re always in motion.</a:t>
            </a:r>
          </a:p>
          <a:p>
            <a:r>
              <a:rPr lang="en-US" sz="2500" b="1" dirty="0"/>
              <a:t>[3]  </a:t>
            </a:r>
            <a:r>
              <a:rPr lang="en-US" sz="2500" dirty="0"/>
              <a:t>If we timed the waves you see on the screen, they would end up taking one second to move from the left vertical yellow line to the right vertical yellow line.</a:t>
            </a:r>
          </a:p>
          <a:p>
            <a:r>
              <a:rPr lang="en-US" sz="2500" b="1" dirty="0"/>
              <a:t>[2]  </a:t>
            </a:r>
            <a:r>
              <a:rPr lang="en-US" sz="2500" dirty="0"/>
              <a:t>We say that the single sweep of the top wave shown is traveling one cycle per second.  In radio talk, we give a name to “cycle per second.”  We call it a Hertz (named after an old guy who was a radio pioneer); in this instance, “one Hertz.”</a:t>
            </a:r>
          </a:p>
          <a:p>
            <a:r>
              <a:rPr lang="en-US" sz="2500" b="1" dirty="0"/>
              <a:t>[1]  </a:t>
            </a:r>
            <a:r>
              <a:rPr lang="en-US" sz="2500" dirty="0"/>
              <a:t>If nine cycles go by in one second, we would call that frequency “nine Hertz.”</a:t>
            </a:r>
          </a:p>
          <a:p>
            <a:r>
              <a:rPr lang="en-US" sz="2500" b="1" dirty="0">
                <a:solidFill>
                  <a:srgbClr val="FF0000"/>
                </a:solidFill>
              </a:rPr>
              <a:t>Ask:  </a:t>
            </a:r>
            <a:r>
              <a:rPr lang="en-US" sz="2500" dirty="0"/>
              <a:t>What would we call it if a thousand cycles passed by in one second?  One million?  Seven million?  A billion?</a:t>
            </a:r>
          </a:p>
          <a:p>
            <a:pPr>
              <a:tabLst>
                <a:tab pos="5975515" algn="r"/>
              </a:tabLst>
            </a:pPr>
            <a:r>
              <a:rPr lang="en-US" sz="3700" b="1" u="sng" dirty="0">
                <a:solidFill>
                  <a:prstClr val="black"/>
                </a:solidFill>
              </a:rPr>
              <a:t>SLIDE END	</a:t>
            </a:r>
          </a:p>
        </p:txBody>
      </p:sp>
      <p:sp>
        <p:nvSpPr>
          <p:cNvPr id="4" name="Footer Placeholder 3"/>
          <p:cNvSpPr>
            <a:spLocks noGrp="1"/>
          </p:cNvSpPr>
          <p:nvPr>
            <p:ph type="ftr" sz="quarter" idx="10"/>
          </p:nvPr>
        </p:nvSpPr>
        <p:spPr/>
        <p:txBody>
          <a:bodyPr/>
          <a:lstStyle/>
          <a:p>
            <a:r>
              <a:rPr lang="en-US"/>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2</a:t>
            </a:fld>
            <a:endParaRPr lang="en-US"/>
          </a:p>
        </p:txBody>
      </p:sp>
      <p:sp>
        <p:nvSpPr>
          <p:cNvPr id="6" name="Date Placeholder 5"/>
          <p:cNvSpPr>
            <a:spLocks noGrp="1"/>
          </p:cNvSpPr>
          <p:nvPr>
            <p:ph type="dt" idx="12"/>
          </p:nvPr>
        </p:nvSpPr>
        <p:spPr/>
        <p:txBody>
          <a:bodyPr/>
          <a:lstStyle/>
          <a:p>
            <a:fld id="{F2AC706B-CDF5-4B5F-ADAA-1D3B3F96DA35}" type="datetime1">
              <a:rPr lang="en-US" smtClean="0"/>
              <a:t>12/6/2017</a:t>
            </a:fld>
            <a:endParaRPr lang="en-US" dirty="0"/>
          </a:p>
        </p:txBody>
      </p:sp>
      <p:sp>
        <p:nvSpPr>
          <p:cNvPr id="7" name="Header Placeholder 6"/>
          <p:cNvSpPr>
            <a:spLocks noGrp="1"/>
          </p:cNvSpPr>
          <p:nvPr>
            <p:ph type="hdr" sz="quarter" idx="13"/>
          </p:nvPr>
        </p:nvSpPr>
        <p:spPr/>
        <p:txBody>
          <a:bodyPr/>
          <a:lstStyle/>
          <a:p>
            <a:r>
              <a:rPr lang="en-US" dirty="0"/>
              <a:t>Radio Merit Badge Requirement 3</a:t>
            </a:r>
          </a:p>
        </p:txBody>
      </p:sp>
    </p:spTree>
    <p:extLst>
      <p:ext uri="{BB962C8B-B14F-4D97-AF65-F5344CB8AC3E}">
        <p14:creationId xmlns:p14="http://schemas.microsoft.com/office/powerpoint/2010/main" val="18180570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a:tabLst>
                <a:tab pos="5975515" algn="r"/>
              </a:tabLst>
            </a:pPr>
            <a:r>
              <a:rPr lang="en-US" sz="4100" b="1" u="sng" dirty="0"/>
              <a:t>2 minutes for this slide	50:00</a:t>
            </a:r>
          </a:p>
          <a:p>
            <a:r>
              <a:rPr lang="en-US" sz="2500" b="1" dirty="0"/>
              <a:t>[8]  </a:t>
            </a:r>
            <a:r>
              <a:rPr lang="en-US" sz="2500" dirty="0"/>
              <a:t>Let’s take a closer look at this digital radio wave…</a:t>
            </a:r>
          </a:p>
          <a:p>
            <a:r>
              <a:rPr lang="en-US" sz="2500" b="1" dirty="0"/>
              <a:t>[7]</a:t>
            </a:r>
            <a:r>
              <a:rPr lang="en-US" sz="2500" dirty="0"/>
              <a:t> The wave consists of two different elements, a short burst and a longer burst.</a:t>
            </a:r>
          </a:p>
          <a:p>
            <a:r>
              <a:rPr lang="en-US" sz="2500" b="1" dirty="0"/>
              <a:t>[6]</a:t>
            </a:r>
            <a:r>
              <a:rPr lang="en-US" sz="2500" dirty="0"/>
              <a:t>  In this particular type of digital signal (and there are many different types), the first “high part” of short burst takes only 58 millionths of second to happen.  </a:t>
            </a:r>
          </a:p>
          <a:p>
            <a:r>
              <a:rPr lang="en-US" sz="2500" b="1" dirty="0"/>
              <a:t>[5]  </a:t>
            </a:r>
            <a:r>
              <a:rPr lang="en-US" sz="2500" dirty="0"/>
              <a:t>The first high part in this longer burst takes 100 millionths of a second to happen.  Not quite twice as long at the short one, but long enough to be different!    The computer (and its software) that is connected to a radio receiver that detects this signal can identify the two separate lengths of these bursts.  </a:t>
            </a:r>
          </a:p>
          <a:p>
            <a:r>
              <a:rPr lang="en-US" sz="2500" b="1" dirty="0"/>
              <a:t>[4]  </a:t>
            </a:r>
            <a:r>
              <a:rPr lang="en-US" sz="2500" dirty="0"/>
              <a:t>The first short burst is associated with the number “1”.</a:t>
            </a:r>
          </a:p>
          <a:p>
            <a:r>
              <a:rPr lang="en-US" sz="2500" b="1" dirty="0"/>
              <a:t>[3]  </a:t>
            </a:r>
            <a:r>
              <a:rPr lang="en-US" sz="2500" dirty="0"/>
              <a:t>The second longer burst is associated with the number “0”.</a:t>
            </a:r>
          </a:p>
          <a:p>
            <a:r>
              <a:rPr lang="en-US" sz="2500" b="1" dirty="0"/>
              <a:t>[2]  </a:t>
            </a:r>
            <a:r>
              <a:rPr lang="en-US" sz="2500" dirty="0"/>
              <a:t>The whole string of bursts then reads “1 – 1 – 1 - 0 – 1 – 0 – 0.” </a:t>
            </a:r>
          </a:p>
          <a:p>
            <a:r>
              <a:rPr lang="en-US" sz="2500" b="1" dirty="0"/>
              <a:t>[1]</a:t>
            </a:r>
            <a:r>
              <a:rPr lang="en-US" sz="2500" dirty="0"/>
              <a:t>  This is the Base 2 number for  “116”, which could be code for some command or information understood by the receiving radio and/or computer software.</a:t>
            </a:r>
          </a:p>
          <a:p>
            <a:endParaRPr lang="en-US" sz="2500" dirty="0"/>
          </a:p>
          <a:p>
            <a:pPr>
              <a:tabLst>
                <a:tab pos="5975515" algn="r"/>
              </a:tabLst>
            </a:pPr>
            <a:r>
              <a:rPr lang="en-US" sz="4100" b="1" u="sng" dirty="0"/>
              <a:t>SLIDE END	</a:t>
            </a:r>
          </a:p>
          <a:p>
            <a:endParaRPr lang="en-US" sz="2500" dirty="0"/>
          </a:p>
          <a:p>
            <a:endParaRPr lang="en-US" sz="2500" dirty="0"/>
          </a:p>
        </p:txBody>
      </p:sp>
      <p:sp>
        <p:nvSpPr>
          <p:cNvPr id="4" name="Footer Placeholder 3"/>
          <p:cNvSpPr>
            <a:spLocks noGrp="1"/>
          </p:cNvSpPr>
          <p:nvPr>
            <p:ph type="ftr" sz="quarter" idx="10"/>
          </p:nvPr>
        </p:nvSpPr>
        <p:spPr/>
        <p:txBody>
          <a:bodyPr/>
          <a:lstStyle/>
          <a:p>
            <a:r>
              <a:rPr lang="en-US"/>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20</a:t>
            </a:fld>
            <a:endParaRPr lang="en-US"/>
          </a:p>
        </p:txBody>
      </p:sp>
      <p:sp>
        <p:nvSpPr>
          <p:cNvPr id="6" name="Date Placeholder 5"/>
          <p:cNvSpPr>
            <a:spLocks noGrp="1"/>
          </p:cNvSpPr>
          <p:nvPr>
            <p:ph type="dt" idx="12"/>
          </p:nvPr>
        </p:nvSpPr>
        <p:spPr/>
        <p:txBody>
          <a:bodyPr/>
          <a:lstStyle/>
          <a:p>
            <a:fld id="{F2AC706B-CDF5-4B5F-ADAA-1D3B3F96DA35}" type="datetime1">
              <a:rPr lang="en-US" smtClean="0"/>
              <a:t>12/6/2017</a:t>
            </a:fld>
            <a:endParaRPr lang="en-US" dirty="0"/>
          </a:p>
        </p:txBody>
      </p:sp>
      <p:sp>
        <p:nvSpPr>
          <p:cNvPr id="7" name="Header Placeholder 6"/>
          <p:cNvSpPr>
            <a:spLocks noGrp="1"/>
          </p:cNvSpPr>
          <p:nvPr>
            <p:ph type="hdr" sz="quarter" idx="13"/>
          </p:nvPr>
        </p:nvSpPr>
        <p:spPr/>
        <p:txBody>
          <a:bodyPr/>
          <a:lstStyle/>
          <a:p>
            <a:r>
              <a:rPr lang="en-US" dirty="0"/>
              <a:t>Radio Merit Badge Requirement 5.c.</a:t>
            </a:r>
          </a:p>
        </p:txBody>
      </p:sp>
    </p:spTree>
    <p:extLst>
      <p:ext uri="{BB962C8B-B14F-4D97-AF65-F5344CB8AC3E}">
        <p14:creationId xmlns:p14="http://schemas.microsoft.com/office/powerpoint/2010/main" val="18180570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a:tabLst>
                <a:tab pos="5975515" algn="r"/>
              </a:tabLst>
            </a:pPr>
            <a:r>
              <a:rPr lang="en-US" sz="4100" b="1" u="sng" dirty="0"/>
              <a:t>2 minutes for this slide	52:00</a:t>
            </a:r>
          </a:p>
          <a:p>
            <a:r>
              <a:rPr lang="en-US" sz="2500" b="1" dirty="0"/>
              <a:t>[5] </a:t>
            </a:r>
            <a:r>
              <a:rPr lang="en-US" sz="2500" dirty="0"/>
              <a:t> To help understand how all this works, let’s take a look at one example of digital communications in action…</a:t>
            </a:r>
            <a:endParaRPr lang="en-US" sz="2500" b="1" dirty="0"/>
          </a:p>
          <a:p>
            <a:r>
              <a:rPr lang="en-US" sz="2500" b="1" dirty="0"/>
              <a:t>[4]  </a:t>
            </a:r>
            <a:r>
              <a:rPr lang="en-US" sz="2500" dirty="0"/>
              <a:t>Here is a very simple digital communications system connected with wire or possibly fiber optics.  In this example, we are sending some sort of digital information from A to B.  We use a computer to create our information message and an encoder to change the digital data to some form of signal to be sent over the wire or cable.  The digital signal is picked by a decoder at B which sends the decoded message to the computer at B where the operator can somehow read or use the data.  </a:t>
            </a:r>
          </a:p>
          <a:p>
            <a:r>
              <a:rPr lang="en-US" sz="2500" b="1" dirty="0"/>
              <a:t>[3] </a:t>
            </a:r>
            <a:r>
              <a:rPr lang="en-US" sz="2500" dirty="0"/>
              <a:t>Now let’s replace the encoder and decoder with radios that are set up to do such a thing.</a:t>
            </a:r>
          </a:p>
          <a:p>
            <a:r>
              <a:rPr lang="en-US" sz="2500" b="1" dirty="0"/>
              <a:t>[2] </a:t>
            </a:r>
            <a:r>
              <a:rPr lang="en-US" sz="2500" dirty="0"/>
              <a:t>Of course, radios don’t communicate by wire; instead they transmit and receive radio waves over the air.  Antennas are used to transmit the signal, then receive it.</a:t>
            </a:r>
          </a:p>
          <a:p>
            <a:r>
              <a:rPr lang="en-US" sz="2500" b="1" dirty="0"/>
              <a:t>[1]  </a:t>
            </a:r>
            <a:r>
              <a:rPr lang="en-US" sz="2500" dirty="0"/>
              <a:t>Now the same signal that was shared through wires or cables is now sent from one antenna to the other.  We no longer are relying on the infrastructure of wires or cables.  This is a very big deal.  Where most communications systems rely somehow on wires or cables, ham radio signals can be entirely “off the grid.”  In a major disaster or emergency, this comes in very handy!</a:t>
            </a:r>
          </a:p>
          <a:p>
            <a:endParaRPr lang="en-US" sz="2500" dirty="0"/>
          </a:p>
          <a:p>
            <a:pPr>
              <a:tabLst>
                <a:tab pos="5975515" algn="r"/>
              </a:tabLst>
            </a:pPr>
            <a:r>
              <a:rPr lang="en-US" sz="4100" b="1" u="sng" dirty="0"/>
              <a:t>SLIDE END	</a:t>
            </a:r>
          </a:p>
          <a:p>
            <a:endParaRPr lang="en-US" sz="2500" dirty="0"/>
          </a:p>
        </p:txBody>
      </p:sp>
      <p:sp>
        <p:nvSpPr>
          <p:cNvPr id="4" name="Footer Placeholder 3"/>
          <p:cNvSpPr>
            <a:spLocks noGrp="1"/>
          </p:cNvSpPr>
          <p:nvPr>
            <p:ph type="ftr" sz="quarter" idx="10"/>
          </p:nvPr>
        </p:nvSpPr>
        <p:spPr/>
        <p:txBody>
          <a:bodyPr/>
          <a:lstStyle/>
          <a:p>
            <a:r>
              <a:rPr lang="en-US"/>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21</a:t>
            </a:fld>
            <a:endParaRPr lang="en-US"/>
          </a:p>
        </p:txBody>
      </p:sp>
      <p:sp>
        <p:nvSpPr>
          <p:cNvPr id="6" name="Date Placeholder 5"/>
          <p:cNvSpPr>
            <a:spLocks noGrp="1"/>
          </p:cNvSpPr>
          <p:nvPr>
            <p:ph type="dt" idx="12"/>
          </p:nvPr>
        </p:nvSpPr>
        <p:spPr/>
        <p:txBody>
          <a:bodyPr/>
          <a:lstStyle/>
          <a:p>
            <a:fld id="{F2AC706B-CDF5-4B5F-ADAA-1D3B3F96DA35}" type="datetime1">
              <a:rPr lang="en-US" smtClean="0"/>
              <a:t>12/6/2017</a:t>
            </a:fld>
            <a:endParaRPr lang="en-US" dirty="0"/>
          </a:p>
        </p:txBody>
      </p:sp>
      <p:sp>
        <p:nvSpPr>
          <p:cNvPr id="7" name="Header Placeholder 6"/>
          <p:cNvSpPr>
            <a:spLocks noGrp="1"/>
          </p:cNvSpPr>
          <p:nvPr>
            <p:ph type="hdr" sz="quarter" idx="13"/>
          </p:nvPr>
        </p:nvSpPr>
        <p:spPr/>
        <p:txBody>
          <a:bodyPr/>
          <a:lstStyle/>
          <a:p>
            <a:r>
              <a:rPr lang="en-US" dirty="0"/>
              <a:t>Radio Merit Badge Requirement 5.c.</a:t>
            </a:r>
          </a:p>
        </p:txBody>
      </p:sp>
    </p:spTree>
    <p:extLst>
      <p:ext uri="{BB962C8B-B14F-4D97-AF65-F5344CB8AC3E}">
        <p14:creationId xmlns:p14="http://schemas.microsoft.com/office/powerpoint/2010/main" val="18180570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tabLst>
                <a:tab pos="5975515" algn="r"/>
              </a:tabLst>
            </a:pPr>
            <a:r>
              <a:rPr lang="en-US" sz="2900" b="1" u="sng" dirty="0"/>
              <a:t>2 minutes for this slide	54:00</a:t>
            </a:r>
          </a:p>
          <a:p>
            <a:r>
              <a:rPr lang="en-US" b="1" dirty="0"/>
              <a:t>[2] </a:t>
            </a:r>
            <a:r>
              <a:rPr lang="en-US" dirty="0"/>
              <a:t>NOAA Weather Radio (NWR; also known as NOAA Weather Radio All Hazards) is a network of radio stations in the United States that broadcast continuous weather information directly from a nearby (&lt;40 miles) weather forecast office.</a:t>
            </a:r>
          </a:p>
          <a:p>
            <a:r>
              <a:rPr lang="en-US" dirty="0"/>
              <a:t>NOAA Weather Radio broadcasts National Weather Service warnings, watches, forecasts, weather observations and other hazard information 24 hours a day. </a:t>
            </a:r>
          </a:p>
          <a:p>
            <a:r>
              <a:rPr lang="en-US" dirty="0"/>
              <a:t>It also broadcasts alerts of non-weather emergencies such as national security, natural, environmental and public safety (such as an AMBER Alert) through the U.S. Federal Communications Commission's (FCC) Emergency Alert System.</a:t>
            </a:r>
          </a:p>
          <a:p>
            <a:r>
              <a:rPr lang="en-US" b="1" dirty="0"/>
              <a:t>[1] </a:t>
            </a:r>
            <a:r>
              <a:rPr lang="en-US" dirty="0"/>
              <a:t>There are many special radios designed for receiving NWR broadcasts.  One of these radio receivers could be a great addition to your home emergency kit!</a:t>
            </a:r>
          </a:p>
          <a:p>
            <a:pPr>
              <a:tabLst>
                <a:tab pos="5975515" algn="r"/>
              </a:tabLst>
            </a:pPr>
            <a:r>
              <a:rPr lang="en-US" b="1" u="sng" dirty="0">
                <a:solidFill>
                  <a:prstClr val="black"/>
                </a:solidFill>
              </a:rPr>
              <a:t>SLIDE END	</a:t>
            </a:r>
            <a:endParaRPr lang="en-US" sz="1100" dirty="0"/>
          </a:p>
        </p:txBody>
      </p:sp>
      <p:sp>
        <p:nvSpPr>
          <p:cNvPr id="4" name="Footer Placeholder 3"/>
          <p:cNvSpPr>
            <a:spLocks noGrp="1"/>
          </p:cNvSpPr>
          <p:nvPr>
            <p:ph type="ftr" sz="quarter" idx="10"/>
          </p:nvPr>
        </p:nvSpPr>
        <p:spPr/>
        <p:txBody>
          <a:bodyPr/>
          <a:lstStyle/>
          <a:p>
            <a:r>
              <a:rPr lang="en-US"/>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22</a:t>
            </a:fld>
            <a:endParaRPr lang="en-US"/>
          </a:p>
        </p:txBody>
      </p:sp>
      <p:sp>
        <p:nvSpPr>
          <p:cNvPr id="6" name="Date Placeholder 5"/>
          <p:cNvSpPr>
            <a:spLocks noGrp="1"/>
          </p:cNvSpPr>
          <p:nvPr>
            <p:ph type="dt" idx="12"/>
          </p:nvPr>
        </p:nvSpPr>
        <p:spPr/>
        <p:txBody>
          <a:bodyPr/>
          <a:lstStyle/>
          <a:p>
            <a:fld id="{F2AC706B-CDF5-4B5F-ADAA-1D3B3F96DA35}" type="datetime1">
              <a:rPr lang="en-US" smtClean="0"/>
              <a:t>12/6/2017</a:t>
            </a:fld>
            <a:endParaRPr lang="en-US" dirty="0"/>
          </a:p>
        </p:txBody>
      </p:sp>
      <p:sp>
        <p:nvSpPr>
          <p:cNvPr id="7" name="Header Placeholder 6"/>
          <p:cNvSpPr>
            <a:spLocks noGrp="1"/>
          </p:cNvSpPr>
          <p:nvPr>
            <p:ph type="hdr" sz="quarter" idx="13"/>
          </p:nvPr>
        </p:nvSpPr>
        <p:spPr/>
        <p:txBody>
          <a:bodyPr/>
          <a:lstStyle/>
          <a:p>
            <a:r>
              <a:rPr lang="en-US" dirty="0"/>
              <a:t>Radio Merit Badge Requirement 5.d.</a:t>
            </a:r>
          </a:p>
        </p:txBody>
      </p:sp>
    </p:spTree>
    <p:extLst>
      <p:ext uri="{BB962C8B-B14F-4D97-AF65-F5344CB8AC3E}">
        <p14:creationId xmlns:p14="http://schemas.microsoft.com/office/powerpoint/2010/main" val="18180570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tabLst>
                <a:tab pos="5975515" algn="r"/>
              </a:tabLst>
            </a:pPr>
            <a:r>
              <a:rPr lang="en-US" sz="4100" b="1" u="sng" dirty="0"/>
              <a:t>3 minutes for this slide	56:00</a:t>
            </a:r>
          </a:p>
          <a:p>
            <a:r>
              <a:rPr lang="en-US" sz="2500" b="1" dirty="0"/>
              <a:t>[9]</a:t>
            </a:r>
            <a:r>
              <a:rPr lang="en-US" sz="2500" dirty="0"/>
              <a:t>  As we mentioned at the beginning of this course, most all of us use radio every day, even if we’re not a ham radio operator!  We use cell phones!</a:t>
            </a:r>
            <a:endParaRPr lang="en-US" sz="2500" b="1" dirty="0"/>
          </a:p>
          <a:p>
            <a:r>
              <a:rPr lang="en-US" sz="2500" b="1" dirty="0"/>
              <a:t>[8] </a:t>
            </a:r>
            <a:r>
              <a:rPr lang="en-US" sz="2500" dirty="0"/>
              <a:t> Ever see one of these someplace in your town? ASK:  What is it? </a:t>
            </a:r>
          </a:p>
          <a:p>
            <a:r>
              <a:rPr lang="en-US" sz="2500" dirty="0"/>
              <a:t>Cellular telephone base station antennas like this one are located in more places than you would imagine!  We take them for granted, but this is a very interesting technology!  They send and receive communications signals 24 hours a day.</a:t>
            </a:r>
          </a:p>
          <a:p>
            <a:r>
              <a:rPr lang="en-US" sz="2500" b="1" dirty="0"/>
              <a:t>[7]  </a:t>
            </a:r>
            <a:r>
              <a:rPr lang="en-US" sz="2500" dirty="0"/>
              <a:t>A mobile phone or wireless device is a low-power two way radio operating at a maximum of 2 watts (peak). </a:t>
            </a:r>
          </a:p>
          <a:p>
            <a:r>
              <a:rPr lang="en-US" sz="2500" b="1" dirty="0"/>
              <a:t>[6] </a:t>
            </a:r>
            <a:r>
              <a:rPr lang="en-US" sz="2500" dirty="0"/>
              <a:t>Much of the phone is a battery, strong enough to make several calls, send lots of test messages, search the Internet and take photos with the camera!</a:t>
            </a:r>
          </a:p>
          <a:p>
            <a:r>
              <a:rPr lang="en-US" sz="2500" b="1" dirty="0"/>
              <a:t>[5]  </a:t>
            </a:r>
            <a:r>
              <a:rPr lang="en-US" sz="2500" dirty="0"/>
              <a:t>The phone has an audio circuit that includes a microphone and a small speaker.  Some have earpiece connections; others use Bluetooth to send an audio signal to a wireless earpiece.  Bluetooth is another form of digital radio!</a:t>
            </a:r>
          </a:p>
          <a:p>
            <a:r>
              <a:rPr lang="en-US" sz="2500" b="1" dirty="0"/>
              <a:t>[4]  </a:t>
            </a:r>
            <a:r>
              <a:rPr lang="en-US" sz="2500" dirty="0"/>
              <a:t>Of course, the phone has a computer with lots of memory.  A cell phone has more computing power than the computer used when we sent a man to the moon!</a:t>
            </a:r>
          </a:p>
          <a:p>
            <a:r>
              <a:rPr lang="en-US" sz="2500" b="1" dirty="0"/>
              <a:t>[3]  T</a:t>
            </a:r>
            <a:r>
              <a:rPr lang="en-US" sz="2500" dirty="0"/>
              <a:t>he phone has a transceiver section, one that transmits and receives signals.  </a:t>
            </a:r>
          </a:p>
          <a:p>
            <a:r>
              <a:rPr lang="en-US" sz="2500" b="1" dirty="0"/>
              <a:t>[2]  </a:t>
            </a:r>
            <a:r>
              <a:rPr lang="en-US" sz="2500" dirty="0"/>
              <a:t>Finally, no radio system will work without an antenna.  Yes, even cell phones have built-in antennas!</a:t>
            </a:r>
          </a:p>
          <a:p>
            <a:r>
              <a:rPr lang="en-US" sz="2500" b="1" dirty="0"/>
              <a:t>[1]  </a:t>
            </a:r>
            <a:r>
              <a:rPr lang="en-US" sz="2500" dirty="0"/>
              <a:t>Such mobile phones have become more important for all the things they do besides making a call!</a:t>
            </a:r>
          </a:p>
          <a:p>
            <a:pPr>
              <a:tabLst>
                <a:tab pos="5975515" algn="r"/>
              </a:tabLst>
            </a:pPr>
            <a:r>
              <a:rPr lang="en-US" sz="4100" b="1" u="sng" dirty="0"/>
              <a:t>SLIDE END	</a:t>
            </a:r>
            <a:endParaRPr lang="en-US" dirty="0"/>
          </a:p>
        </p:txBody>
      </p:sp>
      <p:sp>
        <p:nvSpPr>
          <p:cNvPr id="4" name="Footer Placeholder 3"/>
          <p:cNvSpPr>
            <a:spLocks noGrp="1"/>
          </p:cNvSpPr>
          <p:nvPr>
            <p:ph type="ftr" sz="quarter" idx="10"/>
          </p:nvPr>
        </p:nvSpPr>
        <p:spPr/>
        <p:txBody>
          <a:bodyPr/>
          <a:lstStyle/>
          <a:p>
            <a:r>
              <a:rPr lang="en-US"/>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23</a:t>
            </a:fld>
            <a:endParaRPr lang="en-US"/>
          </a:p>
        </p:txBody>
      </p:sp>
      <p:sp>
        <p:nvSpPr>
          <p:cNvPr id="6" name="Date Placeholder 5"/>
          <p:cNvSpPr>
            <a:spLocks noGrp="1"/>
          </p:cNvSpPr>
          <p:nvPr>
            <p:ph type="dt" idx="12"/>
          </p:nvPr>
        </p:nvSpPr>
        <p:spPr/>
        <p:txBody>
          <a:bodyPr/>
          <a:lstStyle/>
          <a:p>
            <a:fld id="{F2AC706B-CDF5-4B5F-ADAA-1D3B3F96DA35}" type="datetime1">
              <a:rPr lang="en-US" smtClean="0"/>
              <a:t>12/6/2017</a:t>
            </a:fld>
            <a:endParaRPr lang="en-US" dirty="0"/>
          </a:p>
        </p:txBody>
      </p:sp>
      <p:sp>
        <p:nvSpPr>
          <p:cNvPr id="7" name="Header Placeholder 6"/>
          <p:cNvSpPr>
            <a:spLocks noGrp="1"/>
          </p:cNvSpPr>
          <p:nvPr>
            <p:ph type="hdr" sz="quarter" idx="13"/>
          </p:nvPr>
        </p:nvSpPr>
        <p:spPr/>
        <p:txBody>
          <a:bodyPr/>
          <a:lstStyle/>
          <a:p>
            <a:r>
              <a:rPr lang="en-US" dirty="0"/>
              <a:t>Radio Merit Badge Requirement 5.e.</a:t>
            </a:r>
          </a:p>
        </p:txBody>
      </p:sp>
    </p:spTree>
    <p:extLst>
      <p:ext uri="{BB962C8B-B14F-4D97-AF65-F5344CB8AC3E}">
        <p14:creationId xmlns:p14="http://schemas.microsoft.com/office/powerpoint/2010/main" val="18180570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a:tabLst>
                <a:tab pos="5975515" algn="r"/>
              </a:tabLst>
            </a:pPr>
            <a:r>
              <a:rPr lang="en-US" sz="4100" b="1" u="sng" dirty="0"/>
              <a:t>3 minutes for this slide	59:00</a:t>
            </a:r>
          </a:p>
          <a:p>
            <a:r>
              <a:rPr lang="en-US" sz="2500" b="1" dirty="0"/>
              <a:t>[9]  </a:t>
            </a:r>
            <a:r>
              <a:rPr lang="en-US" sz="2500" dirty="0"/>
              <a:t>Let’s look at the basics of a cellular telephone system in a make-believe town (somewhere.)</a:t>
            </a:r>
          </a:p>
          <a:p>
            <a:r>
              <a:rPr lang="en-US" sz="2500" b="1" dirty="0"/>
              <a:t>[8]  </a:t>
            </a:r>
            <a:r>
              <a:rPr lang="en-US" sz="2500" dirty="0"/>
              <a:t>First, we’ve got those base station antennas.  Wireless companies locate them in the best possible places, considering population, obstructions to signals and available property.  We’re just showing four base station antennas here, but there are usually enough in any size town to cover most all areas.</a:t>
            </a:r>
          </a:p>
          <a:p>
            <a:r>
              <a:rPr lang="en-US" sz="2500" b="1" dirty="0"/>
              <a:t>[7]</a:t>
            </a:r>
            <a:r>
              <a:rPr lang="en-US" sz="2500" dirty="0"/>
              <a:t>  Now we’re showing the “cells” that are covered by the base station antennas.  The cell is as big as the range of the base station antenna.  Here we’re showing they all reach out the same distance, but in reality, the distances can vary quite a bit.  If we want a bigger cell, we can at least increase the power of a base station transmitter.  For this discussion, we’ll show them to have the same range.</a:t>
            </a:r>
          </a:p>
          <a:p>
            <a:r>
              <a:rPr lang="en-US" sz="2500" b="1" dirty="0"/>
              <a:t>[6]  </a:t>
            </a:r>
            <a:r>
              <a:rPr lang="en-US" sz="2500" dirty="0"/>
              <a:t>The base station antennas are all wired directly to the cell carrier’s network, which ties all base stations together around the country.  </a:t>
            </a:r>
          </a:p>
          <a:p>
            <a:r>
              <a:rPr lang="en-US" sz="2500" b="1" dirty="0"/>
              <a:t>[5]  </a:t>
            </a:r>
            <a:r>
              <a:rPr lang="en-US" sz="2500" dirty="0"/>
              <a:t>The cell carrier’s network is also tied to other carrier’s networks and to standard telephone systems.</a:t>
            </a:r>
          </a:p>
          <a:p>
            <a:r>
              <a:rPr lang="en-US" sz="2500" b="1" dirty="0"/>
              <a:t>[4]  </a:t>
            </a:r>
            <a:r>
              <a:rPr lang="en-US" sz="2500" dirty="0"/>
              <a:t>When your phone is turned-on, even when you are not using it, it tries to link up with the nearest base station antennas.  How well it’s doing this is usually shown with some indication on your phone.</a:t>
            </a:r>
          </a:p>
          <a:p>
            <a:r>
              <a:rPr lang="en-US" sz="2500" dirty="0"/>
              <a:t>In this case, the phone is linked very well to two base station antennas because of your location.</a:t>
            </a:r>
          </a:p>
          <a:p>
            <a:r>
              <a:rPr lang="en-US" sz="2500" b="1" dirty="0"/>
              <a:t>[3]  </a:t>
            </a:r>
            <a:r>
              <a:rPr lang="en-US" sz="2500" dirty="0"/>
              <a:t>When you call a friend up here, he is also close enough to a base station tower to have a very connection.  He probably won’t experience a “drop” because he has a strong signal.</a:t>
            </a:r>
          </a:p>
          <a:p>
            <a:r>
              <a:rPr lang="en-US" sz="2500" b="1" dirty="0"/>
              <a:t>[2]  </a:t>
            </a:r>
            <a:r>
              <a:rPr lang="en-US" sz="2500" dirty="0"/>
              <a:t>But when you call a different friend down here, his location is on the edge of the cell, with no other base station near by.  His call may “drop” because of this. </a:t>
            </a:r>
          </a:p>
          <a:p>
            <a:r>
              <a:rPr lang="en-US" sz="2500" b="1" dirty="0"/>
              <a:t>[1]  </a:t>
            </a:r>
            <a:r>
              <a:rPr lang="en-US" sz="2500" dirty="0"/>
              <a:t>And when you try calling another friend down here, his cell phone will not pick up a signal because he is out of range of the cell.  His phone will probably indicate “no signal” or “out of range” or something like that.</a:t>
            </a:r>
          </a:p>
          <a:p>
            <a:pPr>
              <a:tabLst>
                <a:tab pos="5975515" algn="r"/>
              </a:tabLst>
            </a:pPr>
            <a:r>
              <a:rPr lang="en-US" sz="4100" b="1" u="sng" dirty="0"/>
              <a:t>SLIDE END	</a:t>
            </a:r>
          </a:p>
        </p:txBody>
      </p:sp>
      <p:sp>
        <p:nvSpPr>
          <p:cNvPr id="4" name="Footer Placeholder 3"/>
          <p:cNvSpPr>
            <a:spLocks noGrp="1"/>
          </p:cNvSpPr>
          <p:nvPr>
            <p:ph type="ftr" sz="quarter" idx="10"/>
          </p:nvPr>
        </p:nvSpPr>
        <p:spPr/>
        <p:txBody>
          <a:bodyPr/>
          <a:lstStyle/>
          <a:p>
            <a:r>
              <a:rPr lang="en-US"/>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24</a:t>
            </a:fld>
            <a:endParaRPr lang="en-US"/>
          </a:p>
        </p:txBody>
      </p:sp>
      <p:sp>
        <p:nvSpPr>
          <p:cNvPr id="6" name="Date Placeholder 5"/>
          <p:cNvSpPr>
            <a:spLocks noGrp="1"/>
          </p:cNvSpPr>
          <p:nvPr>
            <p:ph type="dt" idx="12"/>
          </p:nvPr>
        </p:nvSpPr>
        <p:spPr/>
        <p:txBody>
          <a:bodyPr/>
          <a:lstStyle/>
          <a:p>
            <a:fld id="{F2AC706B-CDF5-4B5F-ADAA-1D3B3F96DA35}" type="datetime1">
              <a:rPr lang="en-US" smtClean="0"/>
              <a:t>12/6/2017</a:t>
            </a:fld>
            <a:endParaRPr lang="en-US" dirty="0"/>
          </a:p>
        </p:txBody>
      </p:sp>
      <p:sp>
        <p:nvSpPr>
          <p:cNvPr id="7" name="Header Placeholder 6"/>
          <p:cNvSpPr>
            <a:spLocks noGrp="1"/>
          </p:cNvSpPr>
          <p:nvPr>
            <p:ph type="hdr" sz="quarter" idx="13"/>
          </p:nvPr>
        </p:nvSpPr>
        <p:spPr/>
        <p:txBody>
          <a:bodyPr/>
          <a:lstStyle/>
          <a:p>
            <a:r>
              <a:rPr lang="en-US" dirty="0"/>
              <a:t>Radio Merit Badge Requirement 5.e.</a:t>
            </a:r>
          </a:p>
        </p:txBody>
      </p:sp>
    </p:spTree>
    <p:extLst>
      <p:ext uri="{BB962C8B-B14F-4D97-AF65-F5344CB8AC3E}">
        <p14:creationId xmlns:p14="http://schemas.microsoft.com/office/powerpoint/2010/main" val="18180570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tabLst>
                <a:tab pos="5975515" algn="r"/>
              </a:tabLst>
            </a:pPr>
            <a:r>
              <a:rPr lang="en-US" sz="4100" b="1" u="sng" dirty="0"/>
              <a:t>2 minutes for this slide	62:00</a:t>
            </a:r>
          </a:p>
          <a:p>
            <a:r>
              <a:rPr lang="en-US" sz="2500" b="1" dirty="0"/>
              <a:t>[4]  </a:t>
            </a:r>
            <a:r>
              <a:rPr lang="en-US" sz="2500" dirty="0"/>
              <a:t>We could talk a lot about the differences between using mobile phones and ham radio during disasters, but let’s look at some big differences. </a:t>
            </a:r>
          </a:p>
          <a:p>
            <a:r>
              <a:rPr lang="en-US" sz="2500" b="1" dirty="0"/>
              <a:t>[3]  </a:t>
            </a:r>
            <a:r>
              <a:rPr lang="en-US" sz="2500" dirty="0"/>
              <a:t>Cell systems during normal use are handling large numbers of regular calls, usually at about a 90% load.  We’ve learned that cell systems quickly are overloaded when a disaster occurs:  If twice as many people tried to use a mobile phone, the system would be loaded at 180% -- It won’t work!  The only real load with ham radio is the ability of trained hams to operate under emergency protocol.</a:t>
            </a:r>
          </a:p>
          <a:p>
            <a:r>
              <a:rPr lang="en-US" sz="2500" b="1" dirty="0"/>
              <a:t>[2]  </a:t>
            </a:r>
            <a:r>
              <a:rPr lang="en-US" sz="2500" dirty="0"/>
              <a:t>Cell systems do have a wireless component as we’ve already discussed, but we’ve also mentioned that the land line telephone system has to be functioning in order for cell phones to work.  Ham radio does not have such a requirement.</a:t>
            </a:r>
          </a:p>
          <a:p>
            <a:r>
              <a:rPr lang="en-US" sz="2500" b="1" dirty="0"/>
              <a:t>[1]  </a:t>
            </a:r>
            <a:r>
              <a:rPr lang="en-US" sz="2500" dirty="0"/>
              <a:t>Cell systems also require electrical power.  Ham radio does as well, but can easily be functional with batteries or portable generators.  Cell systems do not have the same capabilities!</a:t>
            </a:r>
          </a:p>
          <a:p>
            <a:pPr>
              <a:tabLst>
                <a:tab pos="5975515" algn="r"/>
              </a:tabLst>
            </a:pPr>
            <a:r>
              <a:rPr lang="en-US" sz="4100" b="1" u="sng" dirty="0"/>
              <a:t>SLIDE END	</a:t>
            </a:r>
          </a:p>
        </p:txBody>
      </p:sp>
      <p:sp>
        <p:nvSpPr>
          <p:cNvPr id="4" name="Footer Placeholder 3"/>
          <p:cNvSpPr>
            <a:spLocks noGrp="1"/>
          </p:cNvSpPr>
          <p:nvPr>
            <p:ph type="ftr" sz="quarter" idx="10"/>
          </p:nvPr>
        </p:nvSpPr>
        <p:spPr/>
        <p:txBody>
          <a:bodyPr/>
          <a:lstStyle/>
          <a:p>
            <a:r>
              <a:rPr lang="en-US"/>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25</a:t>
            </a:fld>
            <a:endParaRPr lang="en-US"/>
          </a:p>
        </p:txBody>
      </p:sp>
      <p:sp>
        <p:nvSpPr>
          <p:cNvPr id="6" name="Date Placeholder 5"/>
          <p:cNvSpPr>
            <a:spLocks noGrp="1"/>
          </p:cNvSpPr>
          <p:nvPr>
            <p:ph type="dt" idx="12"/>
          </p:nvPr>
        </p:nvSpPr>
        <p:spPr/>
        <p:txBody>
          <a:bodyPr/>
          <a:lstStyle/>
          <a:p>
            <a:fld id="{F2AC706B-CDF5-4B5F-ADAA-1D3B3F96DA35}" type="datetime1">
              <a:rPr lang="en-US" smtClean="0"/>
              <a:t>12/6/2017</a:t>
            </a:fld>
            <a:endParaRPr lang="en-US" dirty="0"/>
          </a:p>
        </p:txBody>
      </p:sp>
      <p:sp>
        <p:nvSpPr>
          <p:cNvPr id="7" name="Header Placeholder 6"/>
          <p:cNvSpPr>
            <a:spLocks noGrp="1"/>
          </p:cNvSpPr>
          <p:nvPr>
            <p:ph type="hdr" sz="quarter" idx="13"/>
          </p:nvPr>
        </p:nvSpPr>
        <p:spPr/>
        <p:txBody>
          <a:bodyPr/>
          <a:lstStyle/>
          <a:p>
            <a:r>
              <a:rPr lang="en-US" dirty="0"/>
              <a:t>Radio Merit Badge Requirement 5.e.</a:t>
            </a:r>
          </a:p>
        </p:txBody>
      </p:sp>
    </p:spTree>
    <p:extLst>
      <p:ext uri="{BB962C8B-B14F-4D97-AF65-F5344CB8AC3E}">
        <p14:creationId xmlns:p14="http://schemas.microsoft.com/office/powerpoint/2010/main" val="18180570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a:tabLst>
                <a:tab pos="5975515" algn="r"/>
              </a:tabLst>
            </a:pPr>
            <a:r>
              <a:rPr lang="en-US" sz="2500" b="1"/>
              <a:t>64:00</a:t>
            </a:r>
            <a:endParaRPr lang="en-US" sz="2500" b="1" dirty="0"/>
          </a:p>
        </p:txBody>
      </p:sp>
      <p:sp>
        <p:nvSpPr>
          <p:cNvPr id="4" name="Footer Placeholder 3"/>
          <p:cNvSpPr>
            <a:spLocks noGrp="1"/>
          </p:cNvSpPr>
          <p:nvPr>
            <p:ph type="ftr" sz="quarter" idx="10"/>
          </p:nvPr>
        </p:nvSpPr>
        <p:spPr/>
        <p:txBody>
          <a:bodyPr/>
          <a:lstStyle/>
          <a:p>
            <a:r>
              <a:rPr lang="en-US"/>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26</a:t>
            </a:fld>
            <a:endParaRPr lang="en-US" dirty="0"/>
          </a:p>
        </p:txBody>
      </p:sp>
      <p:sp>
        <p:nvSpPr>
          <p:cNvPr id="6" name="Date Placeholder 5"/>
          <p:cNvSpPr>
            <a:spLocks noGrp="1"/>
          </p:cNvSpPr>
          <p:nvPr>
            <p:ph type="dt" idx="12"/>
          </p:nvPr>
        </p:nvSpPr>
        <p:spPr/>
        <p:txBody>
          <a:bodyPr/>
          <a:lstStyle/>
          <a:p>
            <a:fld id="{F2AC706B-CDF5-4B5F-ADAA-1D3B3F96DA35}" type="datetime1">
              <a:rPr lang="en-US" smtClean="0"/>
              <a:t>12/6/2017</a:t>
            </a:fld>
            <a:endParaRPr lang="en-US" dirty="0"/>
          </a:p>
        </p:txBody>
      </p:sp>
      <p:sp>
        <p:nvSpPr>
          <p:cNvPr id="7" name="Header Placeholder 6"/>
          <p:cNvSpPr>
            <a:spLocks noGrp="1"/>
          </p:cNvSpPr>
          <p:nvPr>
            <p:ph type="hdr" sz="quarter" idx="13"/>
          </p:nvPr>
        </p:nvSpPr>
        <p:spPr/>
        <p:txBody>
          <a:bodyPr/>
          <a:lstStyle/>
          <a:p>
            <a:r>
              <a:rPr lang="en-US" dirty="0"/>
              <a:t>Radio Merit Badge  Cover Slide </a:t>
            </a:r>
          </a:p>
        </p:txBody>
      </p:sp>
    </p:spTree>
    <p:extLst>
      <p:ext uri="{BB962C8B-B14F-4D97-AF65-F5344CB8AC3E}">
        <p14:creationId xmlns:p14="http://schemas.microsoft.com/office/powerpoint/2010/main" val="1818057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a:tabLst>
                <a:tab pos="5975515" algn="r"/>
              </a:tabLst>
            </a:pPr>
            <a:r>
              <a:rPr lang="en-US" sz="3700" b="1" u="sng" dirty="0"/>
              <a:t>3 minutes for this slide	6:00</a:t>
            </a:r>
          </a:p>
          <a:p>
            <a:r>
              <a:rPr lang="en-US" sz="2500" b="1" dirty="0"/>
              <a:t>[8]  </a:t>
            </a:r>
            <a:r>
              <a:rPr lang="en-US" sz="2500" dirty="0"/>
              <a:t>Now let’s talk about “wavelength.”  Radio waves have certain lengths, and it’s very important to understand this.  For starters, you can see that the peaks and valleys of these two radio waves are spaced differently.</a:t>
            </a:r>
          </a:p>
          <a:p>
            <a:r>
              <a:rPr lang="en-US" sz="2500" b="1" dirty="0"/>
              <a:t>[7]  </a:t>
            </a:r>
            <a:r>
              <a:rPr lang="en-US" sz="2500" b="1" dirty="0">
                <a:solidFill>
                  <a:srgbClr val="FF0000"/>
                </a:solidFill>
              </a:rPr>
              <a:t>&lt;stops movement&gt;</a:t>
            </a:r>
          </a:p>
          <a:p>
            <a:r>
              <a:rPr lang="en-US" sz="2500" b="1" dirty="0"/>
              <a:t>[6] </a:t>
            </a:r>
            <a:r>
              <a:rPr lang="en-US" sz="2500" dirty="0"/>
              <a:t>We call the distance between two successive peaks the “wavelength” of the radio wave.</a:t>
            </a:r>
          </a:p>
          <a:p>
            <a:r>
              <a:rPr lang="en-US" sz="2500" b="1" dirty="0"/>
              <a:t>[5] </a:t>
            </a:r>
            <a:r>
              <a:rPr lang="en-US" sz="2500" dirty="0"/>
              <a:t>Notice that the wavelength of the top wave is longer than that of the lower wave.  The wavelength of the bottom is 1/3 that of the top; you can see that three successive peaks fit in the same space as one above.</a:t>
            </a:r>
          </a:p>
          <a:p>
            <a:r>
              <a:rPr lang="en-US" sz="2500" b="1" dirty="0"/>
              <a:t>[4]  </a:t>
            </a:r>
            <a:r>
              <a:rPr lang="en-US" sz="2500" dirty="0"/>
              <a:t>The longer the wavelength, the lower the frequency.  </a:t>
            </a:r>
          </a:p>
          <a:p>
            <a:r>
              <a:rPr lang="en-US" sz="2500" b="1" dirty="0"/>
              <a:t>[3]  </a:t>
            </a:r>
            <a:r>
              <a:rPr lang="en-US" sz="2500" dirty="0"/>
              <a:t>One interesting thing is that with longer wavelengths and lower frequencies, the amount of energy in the radio wave is lower, too. </a:t>
            </a:r>
          </a:p>
          <a:p>
            <a:r>
              <a:rPr lang="en-US" sz="2500" b="1" dirty="0"/>
              <a:t>[2]  </a:t>
            </a:r>
            <a:r>
              <a:rPr lang="en-US" sz="2500" dirty="0"/>
              <a:t>Shorter wavelengths result in higher frequencies.</a:t>
            </a:r>
          </a:p>
          <a:p>
            <a:r>
              <a:rPr lang="en-US" sz="2500" b="1" dirty="0"/>
              <a:t>[1]  </a:t>
            </a:r>
            <a:r>
              <a:rPr lang="en-US" sz="2500" dirty="0"/>
              <a:t>And just the opposite of longer waves, shorter wavelengths present much higher energy;  that’s why the “micro” waves in a microwave oven can heat food!</a:t>
            </a:r>
          </a:p>
          <a:p>
            <a:r>
              <a:rPr lang="en-US" sz="2500" b="1" dirty="0">
                <a:solidFill>
                  <a:srgbClr val="FF0000"/>
                </a:solidFill>
              </a:rPr>
              <a:t>Ask: </a:t>
            </a:r>
            <a:r>
              <a:rPr lang="en-US" sz="2500" dirty="0"/>
              <a:t> What would the wavelength be for one Hertz? 186,000 mi.</a:t>
            </a:r>
            <a:br>
              <a:rPr lang="en-US" sz="2500" dirty="0"/>
            </a:br>
            <a:r>
              <a:rPr lang="en-US" sz="2500" dirty="0"/>
              <a:t>10 Hertz?  18,600 mi.  100 Hertz?  1,860 miles  1000 Hertz? (1 kHz) 186 mi.  10,000 Hertz (10 kHz) = 18.6 miles</a:t>
            </a:r>
          </a:p>
          <a:p>
            <a:pPr>
              <a:tabLst>
                <a:tab pos="5975515" algn="r"/>
              </a:tabLst>
            </a:pPr>
            <a:r>
              <a:rPr lang="en-US" sz="3700" b="1" u="sng" dirty="0">
                <a:solidFill>
                  <a:prstClr val="black"/>
                </a:solidFill>
              </a:rPr>
              <a:t>SLIDE END	</a:t>
            </a:r>
          </a:p>
        </p:txBody>
      </p:sp>
      <p:sp>
        <p:nvSpPr>
          <p:cNvPr id="4" name="Footer Placeholder 3"/>
          <p:cNvSpPr>
            <a:spLocks noGrp="1"/>
          </p:cNvSpPr>
          <p:nvPr>
            <p:ph type="ftr" sz="quarter" idx="10"/>
          </p:nvPr>
        </p:nvSpPr>
        <p:spPr/>
        <p:txBody>
          <a:bodyPr/>
          <a:lstStyle/>
          <a:p>
            <a:r>
              <a:rPr lang="en-US"/>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3</a:t>
            </a:fld>
            <a:endParaRPr lang="en-US"/>
          </a:p>
        </p:txBody>
      </p:sp>
      <p:sp>
        <p:nvSpPr>
          <p:cNvPr id="6" name="Date Placeholder 5"/>
          <p:cNvSpPr>
            <a:spLocks noGrp="1"/>
          </p:cNvSpPr>
          <p:nvPr>
            <p:ph type="dt" idx="12"/>
          </p:nvPr>
        </p:nvSpPr>
        <p:spPr/>
        <p:txBody>
          <a:bodyPr/>
          <a:lstStyle/>
          <a:p>
            <a:fld id="{F2AC706B-CDF5-4B5F-ADAA-1D3B3F96DA35}" type="datetime1">
              <a:rPr lang="en-US" smtClean="0"/>
              <a:t>12/6/2017</a:t>
            </a:fld>
            <a:endParaRPr lang="en-US" dirty="0"/>
          </a:p>
        </p:txBody>
      </p:sp>
      <p:sp>
        <p:nvSpPr>
          <p:cNvPr id="7" name="Header Placeholder 6"/>
          <p:cNvSpPr>
            <a:spLocks noGrp="1"/>
          </p:cNvSpPr>
          <p:nvPr>
            <p:ph type="hdr" sz="quarter" idx="13"/>
          </p:nvPr>
        </p:nvSpPr>
        <p:spPr/>
        <p:txBody>
          <a:bodyPr/>
          <a:lstStyle/>
          <a:p>
            <a:r>
              <a:rPr lang="en-US" dirty="0"/>
              <a:t>Radio Merit Badge Requirement 3</a:t>
            </a:r>
          </a:p>
        </p:txBody>
      </p:sp>
    </p:spTree>
    <p:extLst>
      <p:ext uri="{BB962C8B-B14F-4D97-AF65-F5344CB8AC3E}">
        <p14:creationId xmlns:p14="http://schemas.microsoft.com/office/powerpoint/2010/main" val="1818057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a:spcAft>
                <a:spcPts val="634"/>
              </a:spcAft>
              <a:tabLst>
                <a:tab pos="5975515" algn="r"/>
              </a:tabLst>
            </a:pPr>
            <a:r>
              <a:rPr lang="en-US" sz="3700" b="1" u="sng" dirty="0"/>
              <a:t>4 minutes for this slide	9:00</a:t>
            </a:r>
          </a:p>
          <a:p>
            <a:pPr>
              <a:spcAft>
                <a:spcPts val="634"/>
              </a:spcAft>
            </a:pPr>
            <a:r>
              <a:rPr lang="en-US" sz="2500" b="1" dirty="0"/>
              <a:t>[7] </a:t>
            </a:r>
            <a:r>
              <a:rPr lang="en-US" sz="2500" dirty="0"/>
              <a:t>Radio frequencies are divided into ranges based on how these frequencies behave in nature.  We don’t have time to talk about all of the frequency ranges, but let’s look at a few that relate to some common radio signals.</a:t>
            </a:r>
          </a:p>
          <a:p>
            <a:pPr>
              <a:spcAft>
                <a:spcPts val="634"/>
              </a:spcAft>
            </a:pPr>
            <a:r>
              <a:rPr lang="en-US" sz="2500" b="1" dirty="0"/>
              <a:t>[6] </a:t>
            </a:r>
            <a:r>
              <a:rPr lang="en-US" sz="2500" dirty="0"/>
              <a:t> MF stands for Medium Frequency:  This is the group where you’ll find AM radio, marine radio and some ham radio bands.</a:t>
            </a:r>
          </a:p>
          <a:p>
            <a:pPr>
              <a:spcAft>
                <a:spcPts val="634"/>
              </a:spcAft>
            </a:pPr>
            <a:r>
              <a:rPr lang="en-US" sz="2500" b="1" dirty="0"/>
              <a:t>[5]</a:t>
            </a:r>
            <a:r>
              <a:rPr lang="en-US" sz="2500" dirty="0"/>
              <a:t> HF is High Frequency:  This group of frequencies is used for short wave broadcasting. Ham radio operators use HF for most international communication. </a:t>
            </a:r>
            <a:r>
              <a:rPr lang="en-US" sz="2500" b="1" dirty="0"/>
              <a:t> </a:t>
            </a:r>
          </a:p>
          <a:p>
            <a:pPr>
              <a:spcAft>
                <a:spcPts val="634"/>
              </a:spcAft>
            </a:pPr>
            <a:r>
              <a:rPr lang="en-US" sz="2500" b="1" dirty="0"/>
              <a:t>[4] </a:t>
            </a:r>
            <a:r>
              <a:rPr lang="en-US" sz="2500" dirty="0"/>
              <a:t>VHF is Very High Frequency:  These frequencies are used for local communication such as broadcast TV, FM entertainment radio, business and ham radio.  These frequencies (and higher) are the ones that operate line-of-sight.</a:t>
            </a:r>
            <a:endParaRPr lang="en-US" sz="2500" b="1" dirty="0"/>
          </a:p>
          <a:p>
            <a:pPr>
              <a:spcAft>
                <a:spcPts val="634"/>
              </a:spcAft>
            </a:pPr>
            <a:r>
              <a:rPr lang="en-US" sz="2500" b="1" dirty="0"/>
              <a:t>[3]  </a:t>
            </a:r>
            <a:r>
              <a:rPr lang="en-US" sz="2500" dirty="0"/>
              <a:t>UHF = Ultra High Frequency:  Used by police, cell phones and ham radio. FRS radio (so-called “Talk-</a:t>
            </a:r>
            <a:r>
              <a:rPr lang="en-US" sz="2500" dirty="0" err="1"/>
              <a:t>Abouts</a:t>
            </a:r>
            <a:r>
              <a:rPr lang="en-US" sz="2500" dirty="0"/>
              <a:t>) lies in this group, too.</a:t>
            </a:r>
            <a:endParaRPr lang="en-US" sz="2500" b="1" dirty="0"/>
          </a:p>
          <a:p>
            <a:pPr>
              <a:spcAft>
                <a:spcPts val="634"/>
              </a:spcAft>
            </a:pPr>
            <a:r>
              <a:rPr lang="en-US" sz="2500" b="1" dirty="0"/>
              <a:t>[2]</a:t>
            </a:r>
            <a:r>
              <a:rPr lang="en-US" sz="2500" dirty="0"/>
              <a:t>   Look closely at this chart.  It shows that MF includes frequencies from 300 kHz up to 3 </a:t>
            </a:r>
            <a:r>
              <a:rPr lang="en-US" sz="2500" dirty="0" err="1"/>
              <a:t>MHz.</a:t>
            </a:r>
            <a:r>
              <a:rPr lang="en-US" sz="2500" dirty="0"/>
              <a:t>  That’s how many of those individual peaks and valleys (cycles) go by in one second.</a:t>
            </a:r>
          </a:p>
          <a:p>
            <a:pPr>
              <a:spcAft>
                <a:spcPts val="634"/>
              </a:spcAft>
            </a:pPr>
            <a:r>
              <a:rPr lang="en-US" sz="2500" b="1" dirty="0"/>
              <a:t>[1]</a:t>
            </a:r>
            <a:r>
              <a:rPr lang="en-US" sz="2500" dirty="0"/>
              <a:t>  As we move through each level we can see that frequencies increase ten-fold.  </a:t>
            </a:r>
          </a:p>
          <a:p>
            <a:pPr>
              <a:tabLst>
                <a:tab pos="5975515" algn="r"/>
              </a:tabLst>
            </a:pPr>
            <a:r>
              <a:rPr lang="en-US" sz="3700" b="1" u="sng" dirty="0"/>
              <a:t>SLIDE END	</a:t>
            </a:r>
          </a:p>
        </p:txBody>
      </p:sp>
      <p:sp>
        <p:nvSpPr>
          <p:cNvPr id="4" name="Footer Placeholder 3"/>
          <p:cNvSpPr>
            <a:spLocks noGrp="1"/>
          </p:cNvSpPr>
          <p:nvPr>
            <p:ph type="ftr" sz="quarter" idx="10"/>
          </p:nvPr>
        </p:nvSpPr>
        <p:spPr/>
        <p:txBody>
          <a:bodyPr/>
          <a:lstStyle/>
          <a:p>
            <a:r>
              <a:rPr lang="en-US"/>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4</a:t>
            </a:fld>
            <a:endParaRPr lang="en-US"/>
          </a:p>
        </p:txBody>
      </p:sp>
      <p:sp>
        <p:nvSpPr>
          <p:cNvPr id="6" name="Date Placeholder 5"/>
          <p:cNvSpPr>
            <a:spLocks noGrp="1"/>
          </p:cNvSpPr>
          <p:nvPr>
            <p:ph type="dt" idx="12"/>
          </p:nvPr>
        </p:nvSpPr>
        <p:spPr/>
        <p:txBody>
          <a:bodyPr/>
          <a:lstStyle/>
          <a:p>
            <a:fld id="{F2AC706B-CDF5-4B5F-ADAA-1D3B3F96DA35}" type="datetime1">
              <a:rPr lang="en-US" smtClean="0"/>
              <a:t>12/6/2017</a:t>
            </a:fld>
            <a:endParaRPr lang="en-US" dirty="0"/>
          </a:p>
        </p:txBody>
      </p:sp>
      <p:sp>
        <p:nvSpPr>
          <p:cNvPr id="7" name="Header Placeholder 6"/>
          <p:cNvSpPr>
            <a:spLocks noGrp="1"/>
          </p:cNvSpPr>
          <p:nvPr>
            <p:ph type="hdr" sz="quarter" idx="13"/>
          </p:nvPr>
        </p:nvSpPr>
        <p:spPr/>
        <p:txBody>
          <a:bodyPr/>
          <a:lstStyle/>
          <a:p>
            <a:r>
              <a:rPr lang="en-US" dirty="0"/>
              <a:t>Radio Merit Badge Requirement 3.a.</a:t>
            </a:r>
          </a:p>
        </p:txBody>
      </p:sp>
    </p:spTree>
    <p:extLst>
      <p:ext uri="{BB962C8B-B14F-4D97-AF65-F5344CB8AC3E}">
        <p14:creationId xmlns:p14="http://schemas.microsoft.com/office/powerpoint/2010/main" val="1818057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a:spcAft>
                <a:spcPts val="634"/>
              </a:spcAft>
              <a:tabLst>
                <a:tab pos="5975515" algn="r"/>
              </a:tabLst>
            </a:pPr>
            <a:r>
              <a:rPr lang="en-US" sz="3700" b="1" u="sng" dirty="0"/>
              <a:t>2 minutes for this slide	13:00</a:t>
            </a:r>
          </a:p>
          <a:p>
            <a:pPr>
              <a:spcAft>
                <a:spcPts val="634"/>
              </a:spcAft>
            </a:pPr>
            <a:r>
              <a:rPr lang="en-US" sz="2500" b="1" dirty="0"/>
              <a:t>[4]  </a:t>
            </a:r>
            <a:r>
              <a:rPr lang="en-US" sz="2500" dirty="0"/>
              <a:t>Here again we show the four frequency groups from the last slide.</a:t>
            </a:r>
          </a:p>
          <a:p>
            <a:pPr>
              <a:spcAft>
                <a:spcPts val="634"/>
              </a:spcAft>
            </a:pPr>
            <a:r>
              <a:rPr lang="en-US" sz="2500" dirty="0"/>
              <a:t>There are many more frequency groups we’re not going to talk about, but they create an interesting scientific picture of frequencies!</a:t>
            </a:r>
          </a:p>
          <a:p>
            <a:pPr>
              <a:spcAft>
                <a:spcPts val="634"/>
              </a:spcAft>
            </a:pPr>
            <a:r>
              <a:rPr lang="en-US" sz="2500" b="1" dirty="0">
                <a:solidFill>
                  <a:srgbClr val="FF0000"/>
                </a:solidFill>
              </a:rPr>
              <a:t>Point out:  </a:t>
            </a:r>
            <a:r>
              <a:rPr lang="en-US" sz="2500" dirty="0"/>
              <a:t>These frequencies are listed from top to bottom, low to high.  That may be confusing, but it’s how radio experts map out these ranges.</a:t>
            </a:r>
          </a:p>
          <a:p>
            <a:pPr>
              <a:spcAft>
                <a:spcPts val="634"/>
              </a:spcAft>
            </a:pPr>
            <a:r>
              <a:rPr lang="en-US" sz="2500" b="1" dirty="0"/>
              <a:t>[3] </a:t>
            </a:r>
            <a:r>
              <a:rPr lang="en-US" sz="2500" dirty="0"/>
              <a:t>  There are five groups of frequencies lower than the four we’ve been studying.  Some are used for very specialized communication.  (Submarines)  And there has been some ham radio work in the LF group.  The most fascinating point here is that some of these waves travel very well through solid material, like the earth!</a:t>
            </a:r>
            <a:endParaRPr lang="en-US" sz="2500" b="1" dirty="0"/>
          </a:p>
          <a:p>
            <a:pPr>
              <a:spcAft>
                <a:spcPts val="634"/>
              </a:spcAft>
            </a:pPr>
            <a:r>
              <a:rPr lang="en-US" sz="2500" b="1" dirty="0"/>
              <a:t>[2] </a:t>
            </a:r>
            <a:r>
              <a:rPr lang="en-US" sz="2500" dirty="0"/>
              <a:t>There are three frequency groups higher than our four.  These are very fascinating for many ham radio experimenters and scientists, and includes satellite, radar, x-rays and beyond. It even includes light!</a:t>
            </a:r>
            <a:endParaRPr lang="en-US" sz="2500" b="1" dirty="0"/>
          </a:p>
          <a:p>
            <a:pPr>
              <a:spcAft>
                <a:spcPts val="634"/>
              </a:spcAft>
            </a:pPr>
            <a:r>
              <a:rPr lang="en-US" sz="2500" b="1" dirty="0"/>
              <a:t>[1] </a:t>
            </a:r>
            <a:r>
              <a:rPr lang="en-US" sz="2500" dirty="0"/>
              <a:t>But overall, our group of four is what’s important to the vast majority of ham radio operators.</a:t>
            </a:r>
            <a:endParaRPr lang="en-US" sz="2500" b="1" dirty="0"/>
          </a:p>
          <a:p>
            <a:pPr>
              <a:tabLst>
                <a:tab pos="5975515" algn="r"/>
              </a:tabLst>
            </a:pPr>
            <a:r>
              <a:rPr lang="en-US" sz="3700" b="1" u="sng" dirty="0"/>
              <a:t>SLIDE END	</a:t>
            </a:r>
          </a:p>
        </p:txBody>
      </p:sp>
      <p:sp>
        <p:nvSpPr>
          <p:cNvPr id="4" name="Footer Placeholder 3"/>
          <p:cNvSpPr>
            <a:spLocks noGrp="1"/>
          </p:cNvSpPr>
          <p:nvPr>
            <p:ph type="ftr" sz="quarter" idx="10"/>
          </p:nvPr>
        </p:nvSpPr>
        <p:spPr/>
        <p:txBody>
          <a:bodyPr/>
          <a:lstStyle/>
          <a:p>
            <a:r>
              <a:rPr lang="en-US"/>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5</a:t>
            </a:fld>
            <a:endParaRPr lang="en-US"/>
          </a:p>
        </p:txBody>
      </p:sp>
      <p:sp>
        <p:nvSpPr>
          <p:cNvPr id="6" name="Date Placeholder 5"/>
          <p:cNvSpPr>
            <a:spLocks noGrp="1"/>
          </p:cNvSpPr>
          <p:nvPr>
            <p:ph type="dt" idx="12"/>
          </p:nvPr>
        </p:nvSpPr>
        <p:spPr/>
        <p:txBody>
          <a:bodyPr/>
          <a:lstStyle/>
          <a:p>
            <a:fld id="{F2AC706B-CDF5-4B5F-ADAA-1D3B3F96DA35}" type="datetime1">
              <a:rPr lang="en-US" smtClean="0"/>
              <a:t>12/6/2017</a:t>
            </a:fld>
            <a:endParaRPr lang="en-US" dirty="0"/>
          </a:p>
        </p:txBody>
      </p:sp>
      <p:sp>
        <p:nvSpPr>
          <p:cNvPr id="7" name="Header Placeholder 6"/>
          <p:cNvSpPr>
            <a:spLocks noGrp="1"/>
          </p:cNvSpPr>
          <p:nvPr>
            <p:ph type="hdr" sz="quarter" idx="13"/>
          </p:nvPr>
        </p:nvSpPr>
        <p:spPr/>
        <p:txBody>
          <a:bodyPr/>
          <a:lstStyle/>
          <a:p>
            <a:r>
              <a:rPr lang="en-US" dirty="0"/>
              <a:t>Radio Merit Badge Requirement 3.b.</a:t>
            </a:r>
          </a:p>
        </p:txBody>
      </p:sp>
    </p:spTree>
    <p:extLst>
      <p:ext uri="{BB962C8B-B14F-4D97-AF65-F5344CB8AC3E}">
        <p14:creationId xmlns:p14="http://schemas.microsoft.com/office/powerpoint/2010/main" val="1818057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a:spcAft>
                <a:spcPts val="634"/>
              </a:spcAft>
              <a:tabLst>
                <a:tab pos="5975515" algn="r"/>
              </a:tabLst>
            </a:pPr>
            <a:r>
              <a:rPr lang="en-US" sz="3700" b="1" u="sng" dirty="0"/>
              <a:t>2 minutes for this slide	15:00</a:t>
            </a:r>
          </a:p>
          <a:p>
            <a:pPr>
              <a:spcAft>
                <a:spcPts val="634"/>
              </a:spcAft>
            </a:pPr>
            <a:r>
              <a:rPr lang="en-US" sz="2500" b="1" dirty="0"/>
              <a:t>[4] </a:t>
            </a:r>
            <a:r>
              <a:rPr lang="en-US" sz="2500" dirty="0"/>
              <a:t>Now let’s look closer at our four groups, starting with “medium frequencies.”</a:t>
            </a:r>
          </a:p>
          <a:p>
            <a:pPr>
              <a:spcAft>
                <a:spcPts val="634"/>
              </a:spcAft>
            </a:pPr>
            <a:r>
              <a:rPr lang="en-US" sz="2500" b="1" dirty="0"/>
              <a:t>[3] </a:t>
            </a:r>
            <a:r>
              <a:rPr lang="en-US" sz="2500" dirty="0"/>
              <a:t>Remember the FCC?   The FCC assigns a large portion of the bottom end of the medium frequency range for use by AM radio stations.  These days, most people listen to AM radio for sports, news and political talk radio.  Most of the time, they listen in their cars!</a:t>
            </a:r>
            <a:endParaRPr lang="en-US" sz="2500" b="1" dirty="0"/>
          </a:p>
          <a:p>
            <a:pPr>
              <a:spcAft>
                <a:spcPts val="634"/>
              </a:spcAft>
            </a:pPr>
            <a:r>
              <a:rPr lang="en-US" sz="2500" b="1" dirty="0"/>
              <a:t>[2] </a:t>
            </a:r>
            <a:r>
              <a:rPr lang="en-US" sz="2500" dirty="0"/>
              <a:t>At the top end of the range, we have frequencies set aside for “marine frequencies.”  The Coast Guard monitors these frequencies for boaters who might be in trouble.  Big ships even use these frequencies!</a:t>
            </a:r>
            <a:endParaRPr lang="en-US" sz="2500" b="1" dirty="0"/>
          </a:p>
          <a:p>
            <a:pPr>
              <a:spcAft>
                <a:spcPts val="634"/>
              </a:spcAft>
            </a:pPr>
            <a:r>
              <a:rPr lang="en-US" sz="2500" b="1" dirty="0"/>
              <a:t>[1] </a:t>
            </a:r>
            <a:r>
              <a:rPr lang="en-US" sz="2500" dirty="0"/>
              <a:t>Right in the middle of the MF range is a space set aside for ham radio.  From now on, we’ll show ham radio frequencies in red (with white lettering).  Note that hams call this the 160 Meter band.  </a:t>
            </a:r>
          </a:p>
          <a:p>
            <a:pPr>
              <a:spcAft>
                <a:spcPts val="634"/>
              </a:spcAft>
            </a:pPr>
            <a:r>
              <a:rPr lang="en-US" sz="2500" b="1" dirty="0">
                <a:solidFill>
                  <a:srgbClr val="FF0000"/>
                </a:solidFill>
              </a:rPr>
              <a:t>Ask:  </a:t>
            </a:r>
            <a:r>
              <a:rPr lang="en-US" sz="2500" dirty="0"/>
              <a:t>Why do you supposed it’s called the 160 Meter Band?</a:t>
            </a:r>
          </a:p>
          <a:p>
            <a:pPr>
              <a:spcAft>
                <a:spcPts val="634"/>
              </a:spcAft>
            </a:pPr>
            <a:r>
              <a:rPr lang="en-US" sz="2500" dirty="0"/>
              <a:t>We often refer to bands by their approximate wavelength for these frequencies.  Their wavelength is about 160 meters, just over 500 feet between peaks!</a:t>
            </a:r>
            <a:endParaRPr lang="en-US" sz="2500" b="1" dirty="0"/>
          </a:p>
          <a:p>
            <a:pPr>
              <a:tabLst>
                <a:tab pos="5975515" algn="r"/>
              </a:tabLst>
            </a:pPr>
            <a:r>
              <a:rPr lang="en-US" sz="3700" b="1" u="sng" dirty="0"/>
              <a:t>SLIDE END	</a:t>
            </a:r>
          </a:p>
          <a:p>
            <a:pPr>
              <a:spcAft>
                <a:spcPts val="634"/>
              </a:spcAft>
            </a:pPr>
            <a:endParaRPr lang="en-US" sz="2500" dirty="0"/>
          </a:p>
        </p:txBody>
      </p:sp>
      <p:sp>
        <p:nvSpPr>
          <p:cNvPr id="4" name="Footer Placeholder 3"/>
          <p:cNvSpPr>
            <a:spLocks noGrp="1"/>
          </p:cNvSpPr>
          <p:nvPr>
            <p:ph type="ftr" sz="quarter" idx="10"/>
          </p:nvPr>
        </p:nvSpPr>
        <p:spPr/>
        <p:txBody>
          <a:bodyPr/>
          <a:lstStyle/>
          <a:p>
            <a:r>
              <a:rPr lang="en-US"/>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6</a:t>
            </a:fld>
            <a:endParaRPr lang="en-US"/>
          </a:p>
        </p:txBody>
      </p:sp>
      <p:sp>
        <p:nvSpPr>
          <p:cNvPr id="6" name="Date Placeholder 5"/>
          <p:cNvSpPr>
            <a:spLocks noGrp="1"/>
          </p:cNvSpPr>
          <p:nvPr>
            <p:ph type="dt" idx="12"/>
          </p:nvPr>
        </p:nvSpPr>
        <p:spPr/>
        <p:txBody>
          <a:bodyPr/>
          <a:lstStyle/>
          <a:p>
            <a:fld id="{F2AC706B-CDF5-4B5F-ADAA-1D3B3F96DA35}" type="datetime1">
              <a:rPr lang="en-US" smtClean="0"/>
              <a:t>12/6/2017</a:t>
            </a:fld>
            <a:endParaRPr lang="en-US" dirty="0"/>
          </a:p>
        </p:txBody>
      </p:sp>
      <p:sp>
        <p:nvSpPr>
          <p:cNvPr id="7" name="Header Placeholder 6"/>
          <p:cNvSpPr>
            <a:spLocks noGrp="1"/>
          </p:cNvSpPr>
          <p:nvPr>
            <p:ph type="hdr" sz="quarter" idx="13"/>
          </p:nvPr>
        </p:nvSpPr>
        <p:spPr/>
        <p:txBody>
          <a:bodyPr/>
          <a:lstStyle/>
          <a:p>
            <a:r>
              <a:rPr lang="en-US" dirty="0"/>
              <a:t>Radio Merit Badge Requirement 3.c.</a:t>
            </a:r>
          </a:p>
        </p:txBody>
      </p:sp>
    </p:spTree>
    <p:extLst>
      <p:ext uri="{BB962C8B-B14F-4D97-AF65-F5344CB8AC3E}">
        <p14:creationId xmlns:p14="http://schemas.microsoft.com/office/powerpoint/2010/main" val="1818057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a:spcAft>
                <a:spcPts val="634"/>
              </a:spcAft>
              <a:tabLst>
                <a:tab pos="5975515" algn="r"/>
              </a:tabLst>
            </a:pPr>
            <a:r>
              <a:rPr lang="en-US" sz="2500" b="1" u="sng" dirty="0"/>
              <a:t>2 minutes for this slide	17:00</a:t>
            </a:r>
          </a:p>
          <a:p>
            <a:pPr>
              <a:spcAft>
                <a:spcPts val="634"/>
              </a:spcAft>
            </a:pPr>
            <a:r>
              <a:rPr lang="en-US" b="1" dirty="0"/>
              <a:t>[3] </a:t>
            </a:r>
            <a:r>
              <a:rPr lang="en-US" dirty="0"/>
              <a:t>Next comes the High Frequencies, or “HF” as radio operators call them.</a:t>
            </a:r>
          </a:p>
          <a:p>
            <a:r>
              <a:rPr lang="en-US" b="1" dirty="0"/>
              <a:t>[2]  </a:t>
            </a:r>
            <a:r>
              <a:rPr lang="en-US" dirty="0"/>
              <a:t>There’s a lot we’re not showing here, but we are showing that ham radio has lots of bands throughout this range!</a:t>
            </a:r>
          </a:p>
          <a:p>
            <a:r>
              <a:rPr lang="en-US" b="1" dirty="0">
                <a:solidFill>
                  <a:srgbClr val="FF0000"/>
                </a:solidFill>
              </a:rPr>
              <a:t>Point out:  </a:t>
            </a:r>
            <a:r>
              <a:rPr lang="en-US" dirty="0"/>
              <a:t>You can also see that I have identified each of the ham radio segments by their approximate wavelengths.</a:t>
            </a:r>
          </a:p>
          <a:p>
            <a:r>
              <a:rPr lang="en-US" b="1" dirty="0"/>
              <a:t>[1]  </a:t>
            </a:r>
            <a:r>
              <a:rPr lang="en-US" b="1" dirty="0">
                <a:solidFill>
                  <a:srgbClr val="FF0000"/>
                </a:solidFill>
              </a:rPr>
              <a:t>Ask:  </a:t>
            </a:r>
            <a:r>
              <a:rPr lang="en-US" dirty="0"/>
              <a:t>How many of you have heard of “CB Radio.”  What do you know about it?  It used to be very popular, but now is pretty much used by truckers when they’re out on the highway.  </a:t>
            </a:r>
          </a:p>
          <a:p>
            <a:r>
              <a:rPr lang="en-US" dirty="0"/>
              <a:t>For now, that’s as far as we’ll go with the High Frequency group.</a:t>
            </a:r>
          </a:p>
          <a:p>
            <a:pPr>
              <a:tabLst>
                <a:tab pos="5975515" algn="r"/>
              </a:tabLst>
            </a:pPr>
            <a:r>
              <a:rPr lang="en-US" sz="2500" b="1" u="sng" dirty="0"/>
              <a:t>SLIDE END	</a:t>
            </a:r>
          </a:p>
        </p:txBody>
      </p:sp>
      <p:sp>
        <p:nvSpPr>
          <p:cNvPr id="4" name="Footer Placeholder 3"/>
          <p:cNvSpPr>
            <a:spLocks noGrp="1"/>
          </p:cNvSpPr>
          <p:nvPr>
            <p:ph type="ftr" sz="quarter" idx="10"/>
          </p:nvPr>
        </p:nvSpPr>
        <p:spPr/>
        <p:txBody>
          <a:bodyPr/>
          <a:lstStyle/>
          <a:p>
            <a:r>
              <a:rPr lang="en-US"/>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7</a:t>
            </a:fld>
            <a:endParaRPr lang="en-US"/>
          </a:p>
        </p:txBody>
      </p:sp>
      <p:sp>
        <p:nvSpPr>
          <p:cNvPr id="6" name="Date Placeholder 5"/>
          <p:cNvSpPr>
            <a:spLocks noGrp="1"/>
          </p:cNvSpPr>
          <p:nvPr>
            <p:ph type="dt" idx="12"/>
          </p:nvPr>
        </p:nvSpPr>
        <p:spPr/>
        <p:txBody>
          <a:bodyPr/>
          <a:lstStyle/>
          <a:p>
            <a:fld id="{F2AC706B-CDF5-4B5F-ADAA-1D3B3F96DA35}" type="datetime1">
              <a:rPr lang="en-US" smtClean="0"/>
              <a:t>12/6/2017</a:t>
            </a:fld>
            <a:endParaRPr lang="en-US" dirty="0"/>
          </a:p>
        </p:txBody>
      </p:sp>
      <p:sp>
        <p:nvSpPr>
          <p:cNvPr id="7" name="Header Placeholder 6"/>
          <p:cNvSpPr>
            <a:spLocks noGrp="1"/>
          </p:cNvSpPr>
          <p:nvPr>
            <p:ph type="hdr" sz="quarter" idx="13"/>
          </p:nvPr>
        </p:nvSpPr>
        <p:spPr/>
        <p:txBody>
          <a:bodyPr/>
          <a:lstStyle/>
          <a:p>
            <a:r>
              <a:rPr lang="en-US" dirty="0"/>
              <a:t>Radio Merit Badge Requirement 3.c.</a:t>
            </a:r>
          </a:p>
        </p:txBody>
      </p:sp>
    </p:spTree>
    <p:extLst>
      <p:ext uri="{BB962C8B-B14F-4D97-AF65-F5344CB8AC3E}">
        <p14:creationId xmlns:p14="http://schemas.microsoft.com/office/powerpoint/2010/main" val="1818057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a:spcAft>
                <a:spcPts val="634"/>
              </a:spcAft>
              <a:tabLst>
                <a:tab pos="5975515" algn="r"/>
              </a:tabLst>
            </a:pPr>
            <a:r>
              <a:rPr lang="en-US" sz="2100" b="1" u="sng" dirty="0"/>
              <a:t>2 minutes for this slide	19:00</a:t>
            </a:r>
          </a:p>
          <a:p>
            <a:pPr>
              <a:spcAft>
                <a:spcPts val="634"/>
              </a:spcAft>
            </a:pPr>
            <a:r>
              <a:rPr lang="en-US" sz="1400" b="1" dirty="0"/>
              <a:t>[7] </a:t>
            </a:r>
            <a:r>
              <a:rPr lang="en-US" sz="1400" dirty="0"/>
              <a:t>Next comes Very High Frequencies, or “VHF.”  This is the first frequency group that requires line of sight transmission.  That’s why the type of communication is usually “close-in” or the transmitting towers for it are always located as high as possible in the immediate area.</a:t>
            </a:r>
          </a:p>
          <a:p>
            <a:r>
              <a:rPr lang="en-US" sz="1400" b="1" dirty="0"/>
              <a:t>[6]  </a:t>
            </a:r>
            <a:r>
              <a:rPr lang="en-US" sz="1400" dirty="0"/>
              <a:t>Before cable TV, one of the most important VHF transmission was for television.  This broadcasting still takes place, but cable TV is becoming more popular.</a:t>
            </a:r>
          </a:p>
          <a:p>
            <a:r>
              <a:rPr lang="en-US" sz="1400" b="1" dirty="0"/>
              <a:t>[5] </a:t>
            </a:r>
            <a:r>
              <a:rPr lang="en-US" sz="1400" dirty="0"/>
              <a:t>The radio in cars usually has this FM band included.  While satellite radio has grown in recent years, many still listen to FM on their car radios, and sometimes even at home!</a:t>
            </a:r>
          </a:p>
          <a:p>
            <a:r>
              <a:rPr lang="en-US" sz="1400" b="1" dirty="0"/>
              <a:t>[4]  </a:t>
            </a:r>
            <a:r>
              <a:rPr lang="en-US" sz="1400" dirty="0"/>
              <a:t>Aircraft pilots communicate with air traffic control in this band of VHF frequencies</a:t>
            </a:r>
          </a:p>
          <a:p>
            <a:r>
              <a:rPr lang="en-US" sz="1400" b="1" dirty="0"/>
              <a:t>[3]  </a:t>
            </a:r>
            <a:r>
              <a:rPr lang="en-US" sz="1400" dirty="0"/>
              <a:t>“VHF-HI and VHF-LOW” are bands assigned to business and other private (licensed) communications</a:t>
            </a:r>
          </a:p>
          <a:p>
            <a:r>
              <a:rPr lang="en-US" sz="1400" b="1" dirty="0"/>
              <a:t>[2]  </a:t>
            </a:r>
            <a:r>
              <a:rPr lang="en-US" sz="1400" dirty="0"/>
              <a:t>This little sliver of band is for weather announcements, usually by the National Oceanic and Atmospheric Administration</a:t>
            </a:r>
          </a:p>
          <a:p>
            <a:r>
              <a:rPr lang="en-US" sz="1400" b="1" dirty="0"/>
              <a:t>[1]  </a:t>
            </a:r>
            <a:r>
              <a:rPr lang="en-US" sz="1400" dirty="0"/>
              <a:t>And of course, there are ham radio bands in here as well </a:t>
            </a:r>
            <a:r>
              <a:rPr lang="en-US" sz="1400" b="1" dirty="0">
                <a:solidFill>
                  <a:srgbClr val="FF0000"/>
                </a:solidFill>
              </a:rPr>
              <a:t>(describe)</a:t>
            </a:r>
            <a:endParaRPr lang="en-US" sz="1400" dirty="0"/>
          </a:p>
          <a:p>
            <a:pPr>
              <a:tabLst>
                <a:tab pos="5975515" algn="r"/>
              </a:tabLst>
            </a:pPr>
            <a:r>
              <a:rPr lang="en-US" sz="2100" b="1" u="sng" dirty="0"/>
              <a:t>SLIDE END	</a:t>
            </a:r>
          </a:p>
        </p:txBody>
      </p:sp>
      <p:sp>
        <p:nvSpPr>
          <p:cNvPr id="4" name="Footer Placeholder 3"/>
          <p:cNvSpPr>
            <a:spLocks noGrp="1"/>
          </p:cNvSpPr>
          <p:nvPr>
            <p:ph type="ftr" sz="quarter" idx="10"/>
          </p:nvPr>
        </p:nvSpPr>
        <p:spPr/>
        <p:txBody>
          <a:bodyPr/>
          <a:lstStyle/>
          <a:p>
            <a:r>
              <a:rPr lang="en-US"/>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8</a:t>
            </a:fld>
            <a:endParaRPr lang="en-US"/>
          </a:p>
        </p:txBody>
      </p:sp>
      <p:sp>
        <p:nvSpPr>
          <p:cNvPr id="6" name="Date Placeholder 5"/>
          <p:cNvSpPr>
            <a:spLocks noGrp="1"/>
          </p:cNvSpPr>
          <p:nvPr>
            <p:ph type="dt" idx="12"/>
          </p:nvPr>
        </p:nvSpPr>
        <p:spPr/>
        <p:txBody>
          <a:bodyPr/>
          <a:lstStyle/>
          <a:p>
            <a:fld id="{F2AC706B-CDF5-4B5F-ADAA-1D3B3F96DA35}" type="datetime1">
              <a:rPr lang="en-US" smtClean="0"/>
              <a:t>12/6/2017</a:t>
            </a:fld>
            <a:endParaRPr lang="en-US" dirty="0"/>
          </a:p>
        </p:txBody>
      </p:sp>
      <p:sp>
        <p:nvSpPr>
          <p:cNvPr id="7" name="Header Placeholder 6"/>
          <p:cNvSpPr>
            <a:spLocks noGrp="1"/>
          </p:cNvSpPr>
          <p:nvPr>
            <p:ph type="hdr" sz="quarter" idx="13"/>
          </p:nvPr>
        </p:nvSpPr>
        <p:spPr/>
        <p:txBody>
          <a:bodyPr/>
          <a:lstStyle/>
          <a:p>
            <a:r>
              <a:rPr lang="en-US" dirty="0"/>
              <a:t>Radio Merit Badge Requirement 3.c.</a:t>
            </a:r>
          </a:p>
        </p:txBody>
      </p:sp>
    </p:spTree>
    <p:extLst>
      <p:ext uri="{BB962C8B-B14F-4D97-AF65-F5344CB8AC3E}">
        <p14:creationId xmlns:p14="http://schemas.microsoft.com/office/powerpoint/2010/main" val="1818057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a:spcAft>
                <a:spcPts val="634"/>
              </a:spcAft>
              <a:tabLst>
                <a:tab pos="5975515" algn="r"/>
              </a:tabLst>
            </a:pPr>
            <a:r>
              <a:rPr lang="en-US" sz="2500" b="1" u="sng" dirty="0"/>
              <a:t>2 minutes for this slide	21:00</a:t>
            </a:r>
          </a:p>
          <a:p>
            <a:pPr>
              <a:spcAft>
                <a:spcPts val="634"/>
              </a:spcAft>
            </a:pPr>
            <a:r>
              <a:rPr lang="en-US" b="1" dirty="0"/>
              <a:t>[6] </a:t>
            </a:r>
            <a:r>
              <a:rPr lang="en-US" dirty="0"/>
              <a:t>Now for the Ultra High Frequencies, or “UHF”.</a:t>
            </a:r>
          </a:p>
          <a:p>
            <a:r>
              <a:rPr lang="en-US" b="1" dirty="0"/>
              <a:t>[5]  </a:t>
            </a:r>
            <a:r>
              <a:rPr lang="en-US" dirty="0"/>
              <a:t>Starting off, there are some TV frequencies in this UHF group to add to the prior VHF group. </a:t>
            </a:r>
          </a:p>
          <a:p>
            <a:r>
              <a:rPr lang="en-US" b="1" dirty="0"/>
              <a:t>[4] </a:t>
            </a:r>
            <a:r>
              <a:rPr lang="en-US" dirty="0"/>
              <a:t> Now we have the frequencies used for mobile/cell phones.  It used to be that a general purpose radio receiver could listen in on these frequencies, but for privacy, the FCC started requiring that manufacturer’s “block” the radio so that you can’t buy a radio anymore that can listen-in on these private phone calls.</a:t>
            </a:r>
          </a:p>
          <a:p>
            <a:r>
              <a:rPr lang="en-US" b="1" dirty="0"/>
              <a:t>[3]  </a:t>
            </a:r>
            <a:r>
              <a:rPr lang="en-US" dirty="0"/>
              <a:t>Just like the other frequency groups, there are ham radio bands, (we call them “allocations”) throughout the UHF group.</a:t>
            </a:r>
            <a:endParaRPr lang="en-US" b="1" dirty="0"/>
          </a:p>
          <a:p>
            <a:r>
              <a:rPr lang="en-US" b="1" dirty="0"/>
              <a:t>[2]</a:t>
            </a:r>
            <a:r>
              <a:rPr lang="en-US" dirty="0"/>
              <a:t>  Ask:  “How many of you have used an FRS radio?  (“</a:t>
            </a:r>
            <a:r>
              <a:rPr lang="en-US" dirty="0" err="1"/>
              <a:t>Talkabout</a:t>
            </a:r>
            <a:r>
              <a:rPr lang="en-US" dirty="0"/>
              <a:t>?”)  The frequencies these radios use is in this UHF group</a:t>
            </a:r>
            <a:endParaRPr lang="en-US" b="1" dirty="0"/>
          </a:p>
          <a:p>
            <a:r>
              <a:rPr lang="en-US" b="1" dirty="0"/>
              <a:t>[1] </a:t>
            </a:r>
            <a:r>
              <a:rPr lang="en-US" dirty="0"/>
              <a:t>As we’ve said earlier, just because there are “blank spaces” between the frequencies I’ve shown you doesn’t mean they aren’t used.  We just wanted to show some of the uses for these frequencies.</a:t>
            </a:r>
          </a:p>
          <a:p>
            <a:pPr>
              <a:tabLst>
                <a:tab pos="5975515" algn="r"/>
              </a:tabLst>
            </a:pPr>
            <a:r>
              <a:rPr lang="en-US" sz="2500" b="1" u="sng" dirty="0"/>
              <a:t>SLIDE END	</a:t>
            </a:r>
          </a:p>
          <a:p>
            <a:pPr>
              <a:spcAft>
                <a:spcPts val="634"/>
              </a:spcAft>
            </a:pPr>
            <a:endParaRPr lang="en-US" dirty="0"/>
          </a:p>
        </p:txBody>
      </p:sp>
      <p:sp>
        <p:nvSpPr>
          <p:cNvPr id="4" name="Footer Placeholder 3"/>
          <p:cNvSpPr>
            <a:spLocks noGrp="1"/>
          </p:cNvSpPr>
          <p:nvPr>
            <p:ph type="ftr" sz="quarter" idx="10"/>
          </p:nvPr>
        </p:nvSpPr>
        <p:spPr/>
        <p:txBody>
          <a:bodyPr/>
          <a:lstStyle/>
          <a:p>
            <a:r>
              <a:rPr lang="en-US"/>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9</a:t>
            </a:fld>
            <a:endParaRPr lang="en-US"/>
          </a:p>
        </p:txBody>
      </p:sp>
      <p:sp>
        <p:nvSpPr>
          <p:cNvPr id="6" name="Date Placeholder 5"/>
          <p:cNvSpPr>
            <a:spLocks noGrp="1"/>
          </p:cNvSpPr>
          <p:nvPr>
            <p:ph type="dt" idx="12"/>
          </p:nvPr>
        </p:nvSpPr>
        <p:spPr/>
        <p:txBody>
          <a:bodyPr/>
          <a:lstStyle/>
          <a:p>
            <a:fld id="{F2AC706B-CDF5-4B5F-ADAA-1D3B3F96DA35}" type="datetime1">
              <a:rPr lang="en-US" smtClean="0"/>
              <a:t>12/6/2017</a:t>
            </a:fld>
            <a:endParaRPr lang="en-US" dirty="0"/>
          </a:p>
        </p:txBody>
      </p:sp>
      <p:sp>
        <p:nvSpPr>
          <p:cNvPr id="7" name="Header Placeholder 6"/>
          <p:cNvSpPr>
            <a:spLocks noGrp="1"/>
          </p:cNvSpPr>
          <p:nvPr>
            <p:ph type="hdr" sz="quarter" idx="13"/>
          </p:nvPr>
        </p:nvSpPr>
        <p:spPr/>
        <p:txBody>
          <a:bodyPr/>
          <a:lstStyle/>
          <a:p>
            <a:r>
              <a:rPr lang="en-US" dirty="0"/>
              <a:t>Radio Merit Badge Requirement 3.c.</a:t>
            </a:r>
          </a:p>
        </p:txBody>
      </p:sp>
    </p:spTree>
    <p:extLst>
      <p:ext uri="{BB962C8B-B14F-4D97-AF65-F5344CB8AC3E}">
        <p14:creationId xmlns:p14="http://schemas.microsoft.com/office/powerpoint/2010/main" val="1818057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Delivery Slide w/ NO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0940" y="127327"/>
            <a:ext cx="4975860" cy="215444"/>
          </a:xfrm>
          <a:noFill/>
          <a:ln w="9525">
            <a:noFill/>
            <a:miter lim="800000"/>
            <a:headEnd/>
            <a:tailEnd/>
          </a:ln>
        </p:spPr>
        <p:txBody>
          <a:bodyPr vert="horz" wrap="square" lIns="0" tIns="0" rIns="0" bIns="0" numCol="1" anchor="ctr" anchorCtr="0" compatLnSpc="1">
            <a:prstTxWarp prst="textNoShape">
              <a:avLst/>
            </a:prstTxWarp>
            <a:spAutoFit/>
          </a:bodyPr>
          <a:lstStyle>
            <a:lvl1pPr algn="r">
              <a:defRPr lang="en-US" sz="1400">
                <a:latin typeface="Calibri" panose="020F0502020204030204" pitchFamily="34" charset="0"/>
              </a:defRPr>
            </a:lvl1pPr>
          </a:lstStyle>
          <a:p>
            <a:pPr lvl="0" algn="r"/>
            <a:r>
              <a:rPr lang="en-US"/>
              <a:t>Req </a:t>
            </a:r>
            <a:r>
              <a:rPr lang="en-US" dirty="0"/>
              <a:t>__</a:t>
            </a:r>
          </a:p>
        </p:txBody>
      </p:sp>
      <p:sp>
        <p:nvSpPr>
          <p:cNvPr id="5" name="Rectangle 6"/>
          <p:cNvSpPr>
            <a:spLocks noGrp="1" noChangeArrowheads="1"/>
          </p:cNvSpPr>
          <p:nvPr>
            <p:ph type="sldNum" sz="quarter" idx="12"/>
          </p:nvPr>
        </p:nvSpPr>
        <p:spPr>
          <a:xfrm>
            <a:off x="6743700" y="4638843"/>
            <a:ext cx="1905000" cy="342575"/>
          </a:xfrm>
          <a:ln/>
        </p:spPr>
        <p:txBody>
          <a:bodyPr/>
          <a:lstStyle>
            <a:lvl1pPr>
              <a:defRPr/>
            </a:lvl1pPr>
          </a:lstStyle>
          <a:p>
            <a:pPr>
              <a:defRPr/>
            </a:pPr>
            <a:r>
              <a:rPr lang="en-US" dirty="0">
                <a:solidFill>
                  <a:schemeClr val="bg1"/>
                </a:solidFill>
              </a:rPr>
              <a:t>SLIDE </a:t>
            </a:r>
            <a:fld id="{7DE08B2E-D59F-498D-8D62-ABBAFDFFC21C}" type="slidenum">
              <a:rPr lang="en-US" smtClean="0">
                <a:solidFill>
                  <a:schemeClr val="bg1"/>
                </a:solidFill>
              </a:rPr>
              <a:pPr>
                <a:defRPr/>
              </a:pPr>
              <a:t>‹#›</a:t>
            </a:fld>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bwMode="auto">
          <a:xfrm>
            <a:off x="0" y="0"/>
            <a:ext cx="9144000" cy="5143500"/>
          </a:xfrm>
          <a:prstGeom prst="rect">
            <a:avLst/>
          </a:prstGeom>
          <a:gradFill flip="none" rotWithShape="1">
            <a:gsLst>
              <a:gs pos="50500">
                <a:srgbClr val="000048"/>
              </a:gs>
              <a:gs pos="1000">
                <a:srgbClr val="0000FF">
                  <a:shade val="30000"/>
                  <a:satMod val="115000"/>
                  <a:lumMod val="90000"/>
                </a:srgbClr>
              </a:gs>
              <a:gs pos="100000">
                <a:srgbClr val="0000CC">
                  <a:lumMod val="0"/>
                </a:srgbClr>
              </a:gs>
              <a:gs pos="0">
                <a:srgbClr val="0000FF">
                  <a:shade val="100000"/>
                  <a:satMod val="115000"/>
                  <a:lumMod val="33000"/>
                  <a:lumOff val="67000"/>
                </a:srgbClr>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p:txBody>
      </p:sp>
      <p:sp>
        <p:nvSpPr>
          <p:cNvPr id="1026" name="Rectangle 2"/>
          <p:cNvSpPr>
            <a:spLocks noGrp="1" noChangeArrowheads="1"/>
          </p:cNvSpPr>
          <p:nvPr>
            <p:ph type="title"/>
          </p:nvPr>
        </p:nvSpPr>
        <p:spPr bwMode="auto">
          <a:xfrm>
            <a:off x="1228725" y="198438"/>
            <a:ext cx="7096126" cy="43088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847725" y="809626"/>
            <a:ext cx="8067675" cy="3762376"/>
          </a:xfrm>
          <a:prstGeom prst="rect">
            <a:avLst/>
          </a:prstGeom>
          <a:noFill/>
          <a:ln w="9525">
            <a:noFill/>
            <a:miter lim="800000"/>
            <a:headEnd/>
            <a:tailEnd/>
          </a:ln>
        </p:spPr>
        <p:txBody>
          <a:bodyPr vert="horz" wrap="square" lIns="73262" tIns="36631" rIns="73262" bIns="36631"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6743700" y="4638833"/>
            <a:ext cx="1905000" cy="342575"/>
          </a:xfrm>
          <a:prstGeom prst="rect">
            <a:avLst/>
          </a:prstGeom>
          <a:noFill/>
          <a:ln w="9525">
            <a:noFill/>
            <a:miter lim="800000"/>
            <a:headEnd/>
            <a:tailEnd/>
          </a:ln>
          <a:effectLst/>
        </p:spPr>
        <p:txBody>
          <a:bodyPr vert="horz" wrap="square" lIns="73262" tIns="36631" rIns="73262" bIns="36631" numCol="1" anchor="ctr" anchorCtr="0" compatLnSpc="1">
            <a:prstTxWarp prst="textNoShape">
              <a:avLst/>
            </a:prstTxWarp>
          </a:bodyPr>
          <a:lstStyle>
            <a:lvl1pPr algn="r">
              <a:defRPr sz="1200" b="1">
                <a:solidFill>
                  <a:schemeClr val="bg1">
                    <a:lumMod val="65000"/>
                  </a:schemeClr>
                </a:solidFill>
                <a:latin typeface="Calibri" panose="020F0502020204030204" pitchFamily="34" charset="0"/>
              </a:defRPr>
            </a:lvl1pPr>
          </a:lstStyle>
          <a:p>
            <a:pPr>
              <a:defRPr/>
            </a:pPr>
            <a:r>
              <a:rPr lang="en-US" dirty="0">
                <a:solidFill>
                  <a:schemeClr val="bg1"/>
                </a:solidFill>
              </a:rPr>
              <a:t>SLIDE </a:t>
            </a:r>
            <a:fld id="{7DE08B2E-D59F-498D-8D62-ABBAFDFFC21C}" type="slidenum">
              <a:rPr lang="en-US" smtClean="0">
                <a:solidFill>
                  <a:schemeClr val="bg1"/>
                </a:solidFill>
              </a:rPr>
              <a:pPr>
                <a:defRPr/>
              </a:pPr>
              <a:t>‹#›</a:t>
            </a:fld>
            <a:endParaRPr lang="en-US" dirty="0">
              <a:solidFill>
                <a:schemeClr val="bg1"/>
              </a:solidFill>
            </a:endParaRPr>
          </a:p>
        </p:txBody>
      </p:sp>
      <p:grpSp>
        <p:nvGrpSpPr>
          <p:cNvPr id="3" name="Group 2"/>
          <p:cNvGrpSpPr/>
          <p:nvPr/>
        </p:nvGrpSpPr>
        <p:grpSpPr>
          <a:xfrm>
            <a:off x="116002" y="259511"/>
            <a:ext cx="693086" cy="4548317"/>
            <a:chOff x="116002" y="259511"/>
            <a:chExt cx="693086" cy="4548317"/>
          </a:xfrm>
        </p:grpSpPr>
        <p:sp>
          <p:nvSpPr>
            <p:cNvPr id="11" name="Freeform 10"/>
            <p:cNvSpPr/>
            <p:nvPr/>
          </p:nvSpPr>
          <p:spPr bwMode="auto">
            <a:xfrm rot="16200000">
              <a:off x="96517" y="3201798"/>
              <a:ext cx="736230" cy="678301"/>
            </a:xfrm>
            <a:custGeom>
              <a:avLst/>
              <a:gdLst>
                <a:gd name="connsiteX0" fmla="*/ 0 w 2219325"/>
                <a:gd name="connsiteY0" fmla="*/ 0 h 2044700"/>
                <a:gd name="connsiteX1" fmla="*/ 0 w 2219325"/>
                <a:gd name="connsiteY1" fmla="*/ 2041525 h 2044700"/>
                <a:gd name="connsiteX2" fmla="*/ 638175 w 2219325"/>
                <a:gd name="connsiteY2" fmla="*/ 2041525 h 2044700"/>
                <a:gd name="connsiteX3" fmla="*/ 638175 w 2219325"/>
                <a:gd name="connsiteY3" fmla="*/ 1168400 h 2044700"/>
                <a:gd name="connsiteX4" fmla="*/ 1400175 w 2219325"/>
                <a:gd name="connsiteY4" fmla="*/ 2044700 h 2044700"/>
                <a:gd name="connsiteX5" fmla="*/ 2219325 w 2219325"/>
                <a:gd name="connsiteY5" fmla="*/ 2044700 h 2044700"/>
                <a:gd name="connsiteX6" fmla="*/ 1250950 w 2219325"/>
                <a:gd name="connsiteY6" fmla="*/ 971550 h 2044700"/>
                <a:gd name="connsiteX7" fmla="*/ 2146300 w 2219325"/>
                <a:gd name="connsiteY7" fmla="*/ 0 h 2044700"/>
                <a:gd name="connsiteX8" fmla="*/ 1358900 w 2219325"/>
                <a:gd name="connsiteY8" fmla="*/ 0 h 2044700"/>
                <a:gd name="connsiteX9" fmla="*/ 638175 w 2219325"/>
                <a:gd name="connsiteY9" fmla="*/ 835025 h 2044700"/>
                <a:gd name="connsiteX10" fmla="*/ 638175 w 2219325"/>
                <a:gd name="connsiteY10" fmla="*/ 6350 h 2044700"/>
                <a:gd name="connsiteX11" fmla="*/ 0 w 2219325"/>
                <a:gd name="connsiteY11" fmla="*/ 0 h 204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19325" h="2044700">
                  <a:moveTo>
                    <a:pt x="0" y="0"/>
                  </a:moveTo>
                  <a:lnTo>
                    <a:pt x="0" y="2041525"/>
                  </a:lnTo>
                  <a:lnTo>
                    <a:pt x="638175" y="2041525"/>
                  </a:lnTo>
                  <a:lnTo>
                    <a:pt x="638175" y="1168400"/>
                  </a:lnTo>
                  <a:lnTo>
                    <a:pt x="1400175" y="2044700"/>
                  </a:lnTo>
                  <a:lnTo>
                    <a:pt x="2219325" y="2044700"/>
                  </a:lnTo>
                  <a:lnTo>
                    <a:pt x="1250950" y="971550"/>
                  </a:lnTo>
                  <a:lnTo>
                    <a:pt x="2146300" y="0"/>
                  </a:lnTo>
                  <a:lnTo>
                    <a:pt x="1358900" y="0"/>
                  </a:lnTo>
                  <a:lnTo>
                    <a:pt x="638175" y="835025"/>
                  </a:lnTo>
                  <a:lnTo>
                    <a:pt x="638175" y="6350"/>
                  </a:lnTo>
                  <a:lnTo>
                    <a:pt x="0" y="0"/>
                  </a:lnTo>
                  <a:close/>
                </a:path>
              </a:pathLst>
            </a:custGeom>
            <a:solidFill>
              <a:schemeClr val="tx1"/>
            </a:solidFill>
            <a:ln w="19050" cap="flat" cmpd="sng" algn="ctr">
              <a:solidFill>
                <a:srgbClr val="33CC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2" name="Freeform 11"/>
            <p:cNvSpPr/>
            <p:nvPr/>
          </p:nvSpPr>
          <p:spPr bwMode="auto">
            <a:xfrm rot="16200000">
              <a:off x="97570" y="2611971"/>
              <a:ext cx="732017" cy="669875"/>
            </a:xfrm>
            <a:custGeom>
              <a:avLst/>
              <a:gdLst>
                <a:gd name="connsiteX0" fmla="*/ 79375 w 2206625"/>
                <a:gd name="connsiteY0" fmla="*/ 523875 h 2019300"/>
                <a:gd name="connsiteX1" fmla="*/ 600075 w 2206625"/>
                <a:gd name="connsiteY1" fmla="*/ 0 h 2019300"/>
                <a:gd name="connsiteX2" fmla="*/ 1492250 w 2206625"/>
                <a:gd name="connsiteY2" fmla="*/ 0 h 2019300"/>
                <a:gd name="connsiteX3" fmla="*/ 1584325 w 2206625"/>
                <a:gd name="connsiteY3" fmla="*/ 9525 h 2019300"/>
                <a:gd name="connsiteX4" fmla="*/ 1673225 w 2206625"/>
                <a:gd name="connsiteY4" fmla="*/ 28575 h 2019300"/>
                <a:gd name="connsiteX5" fmla="*/ 1749425 w 2206625"/>
                <a:gd name="connsiteY5" fmla="*/ 47625 h 2019300"/>
                <a:gd name="connsiteX6" fmla="*/ 1828800 w 2206625"/>
                <a:gd name="connsiteY6" fmla="*/ 76200 h 2019300"/>
                <a:gd name="connsiteX7" fmla="*/ 1917700 w 2206625"/>
                <a:gd name="connsiteY7" fmla="*/ 114300 h 2019300"/>
                <a:gd name="connsiteX8" fmla="*/ 1987550 w 2206625"/>
                <a:gd name="connsiteY8" fmla="*/ 155575 h 2019300"/>
                <a:gd name="connsiteX9" fmla="*/ 2035175 w 2206625"/>
                <a:gd name="connsiteY9" fmla="*/ 196850 h 2019300"/>
                <a:gd name="connsiteX10" fmla="*/ 2070100 w 2206625"/>
                <a:gd name="connsiteY10" fmla="*/ 234950 h 2019300"/>
                <a:gd name="connsiteX11" fmla="*/ 2120900 w 2206625"/>
                <a:gd name="connsiteY11" fmla="*/ 298450 h 2019300"/>
                <a:gd name="connsiteX12" fmla="*/ 2159000 w 2206625"/>
                <a:gd name="connsiteY12" fmla="*/ 371475 h 2019300"/>
                <a:gd name="connsiteX13" fmla="*/ 2178050 w 2206625"/>
                <a:gd name="connsiteY13" fmla="*/ 419100 h 2019300"/>
                <a:gd name="connsiteX14" fmla="*/ 2200275 w 2206625"/>
                <a:gd name="connsiteY14" fmla="*/ 514350 h 2019300"/>
                <a:gd name="connsiteX15" fmla="*/ 2206625 w 2206625"/>
                <a:gd name="connsiteY15" fmla="*/ 609600 h 2019300"/>
                <a:gd name="connsiteX16" fmla="*/ 2206625 w 2206625"/>
                <a:gd name="connsiteY16" fmla="*/ 676275 h 2019300"/>
                <a:gd name="connsiteX17" fmla="*/ 2190750 w 2206625"/>
                <a:gd name="connsiteY17" fmla="*/ 765175 h 2019300"/>
                <a:gd name="connsiteX18" fmla="*/ 2168525 w 2206625"/>
                <a:gd name="connsiteY18" fmla="*/ 828675 h 2019300"/>
                <a:gd name="connsiteX19" fmla="*/ 2130425 w 2206625"/>
                <a:gd name="connsiteY19" fmla="*/ 914400 h 2019300"/>
                <a:gd name="connsiteX20" fmla="*/ 2108200 w 2206625"/>
                <a:gd name="connsiteY20" fmla="*/ 958850 h 2019300"/>
                <a:gd name="connsiteX21" fmla="*/ 2051050 w 2206625"/>
                <a:gd name="connsiteY21" fmla="*/ 1025525 h 2019300"/>
                <a:gd name="connsiteX22" fmla="*/ 2003425 w 2206625"/>
                <a:gd name="connsiteY22" fmla="*/ 1063625 h 2019300"/>
                <a:gd name="connsiteX23" fmla="*/ 1911350 w 2206625"/>
                <a:gd name="connsiteY23" fmla="*/ 1117600 h 2019300"/>
                <a:gd name="connsiteX24" fmla="*/ 1847850 w 2206625"/>
                <a:gd name="connsiteY24" fmla="*/ 1143000 h 2019300"/>
                <a:gd name="connsiteX25" fmla="*/ 1752600 w 2206625"/>
                <a:gd name="connsiteY25" fmla="*/ 1177925 h 2019300"/>
                <a:gd name="connsiteX26" fmla="*/ 1663700 w 2206625"/>
                <a:gd name="connsiteY26" fmla="*/ 1200150 h 2019300"/>
                <a:gd name="connsiteX27" fmla="*/ 1612900 w 2206625"/>
                <a:gd name="connsiteY27" fmla="*/ 1206500 h 2019300"/>
                <a:gd name="connsiteX28" fmla="*/ 768350 w 2206625"/>
                <a:gd name="connsiteY28" fmla="*/ 1206500 h 2019300"/>
                <a:gd name="connsiteX29" fmla="*/ 698500 w 2206625"/>
                <a:gd name="connsiteY29" fmla="*/ 1219200 h 2019300"/>
                <a:gd name="connsiteX30" fmla="*/ 650875 w 2206625"/>
                <a:gd name="connsiteY30" fmla="*/ 1247775 h 2019300"/>
                <a:gd name="connsiteX31" fmla="*/ 622300 w 2206625"/>
                <a:gd name="connsiteY31" fmla="*/ 1270000 h 2019300"/>
                <a:gd name="connsiteX32" fmla="*/ 596900 w 2206625"/>
                <a:gd name="connsiteY32" fmla="*/ 1317625 h 2019300"/>
                <a:gd name="connsiteX33" fmla="*/ 600075 w 2206625"/>
                <a:gd name="connsiteY33" fmla="*/ 1346200 h 2019300"/>
                <a:gd name="connsiteX34" fmla="*/ 600075 w 2206625"/>
                <a:gd name="connsiteY34" fmla="*/ 1508125 h 2019300"/>
                <a:gd name="connsiteX35" fmla="*/ 2098675 w 2206625"/>
                <a:gd name="connsiteY35" fmla="*/ 1508125 h 2019300"/>
                <a:gd name="connsiteX36" fmla="*/ 2098675 w 2206625"/>
                <a:gd name="connsiteY36" fmla="*/ 2019300 h 2019300"/>
                <a:gd name="connsiteX37" fmla="*/ 660400 w 2206625"/>
                <a:gd name="connsiteY37" fmla="*/ 2019300 h 2019300"/>
                <a:gd name="connsiteX38" fmla="*/ 0 w 2206625"/>
                <a:gd name="connsiteY38" fmla="*/ 1301750 h 2019300"/>
                <a:gd name="connsiteX39" fmla="*/ 12700 w 2206625"/>
                <a:gd name="connsiteY39" fmla="*/ 1206500 h 2019300"/>
                <a:gd name="connsiteX40" fmla="*/ 38100 w 2206625"/>
                <a:gd name="connsiteY40" fmla="*/ 1133475 h 2019300"/>
                <a:gd name="connsiteX41" fmla="*/ 95250 w 2206625"/>
                <a:gd name="connsiteY41" fmla="*/ 1041400 h 2019300"/>
                <a:gd name="connsiteX42" fmla="*/ 155575 w 2206625"/>
                <a:gd name="connsiteY42" fmla="*/ 981075 h 2019300"/>
                <a:gd name="connsiteX43" fmla="*/ 250825 w 2206625"/>
                <a:gd name="connsiteY43" fmla="*/ 911225 h 2019300"/>
                <a:gd name="connsiteX44" fmla="*/ 368300 w 2206625"/>
                <a:gd name="connsiteY44" fmla="*/ 869950 h 2019300"/>
                <a:gd name="connsiteX45" fmla="*/ 488950 w 2206625"/>
                <a:gd name="connsiteY45" fmla="*/ 831850 h 2019300"/>
                <a:gd name="connsiteX46" fmla="*/ 593725 w 2206625"/>
                <a:gd name="connsiteY46" fmla="*/ 819150 h 2019300"/>
                <a:gd name="connsiteX47" fmla="*/ 695325 w 2206625"/>
                <a:gd name="connsiteY47" fmla="*/ 815975 h 2019300"/>
                <a:gd name="connsiteX48" fmla="*/ 1466850 w 2206625"/>
                <a:gd name="connsiteY48" fmla="*/ 815975 h 2019300"/>
                <a:gd name="connsiteX49" fmla="*/ 1543050 w 2206625"/>
                <a:gd name="connsiteY49" fmla="*/ 787400 h 2019300"/>
                <a:gd name="connsiteX50" fmla="*/ 1574800 w 2206625"/>
                <a:gd name="connsiteY50" fmla="*/ 749300 h 2019300"/>
                <a:gd name="connsiteX51" fmla="*/ 1590675 w 2206625"/>
                <a:gd name="connsiteY51" fmla="*/ 692150 h 2019300"/>
                <a:gd name="connsiteX52" fmla="*/ 1590675 w 2206625"/>
                <a:gd name="connsiteY52" fmla="*/ 628650 h 2019300"/>
                <a:gd name="connsiteX53" fmla="*/ 1571625 w 2206625"/>
                <a:gd name="connsiteY53" fmla="*/ 584200 h 2019300"/>
                <a:gd name="connsiteX54" fmla="*/ 1543050 w 2206625"/>
                <a:gd name="connsiteY54" fmla="*/ 558800 h 2019300"/>
                <a:gd name="connsiteX55" fmla="*/ 1489075 w 2206625"/>
                <a:gd name="connsiteY55" fmla="*/ 533400 h 2019300"/>
                <a:gd name="connsiteX56" fmla="*/ 1438275 w 2206625"/>
                <a:gd name="connsiteY56" fmla="*/ 523875 h 2019300"/>
                <a:gd name="connsiteX57" fmla="*/ 1381125 w 2206625"/>
                <a:gd name="connsiteY57" fmla="*/ 530225 h 2019300"/>
                <a:gd name="connsiteX58" fmla="*/ 79375 w 2206625"/>
                <a:gd name="connsiteY58" fmla="*/ 523875 h 201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206625" h="2019300">
                  <a:moveTo>
                    <a:pt x="79375" y="523875"/>
                  </a:moveTo>
                  <a:lnTo>
                    <a:pt x="600075" y="0"/>
                  </a:lnTo>
                  <a:lnTo>
                    <a:pt x="1492250" y="0"/>
                  </a:lnTo>
                  <a:lnTo>
                    <a:pt x="1584325" y="9525"/>
                  </a:lnTo>
                  <a:lnTo>
                    <a:pt x="1673225" y="28575"/>
                  </a:lnTo>
                  <a:lnTo>
                    <a:pt x="1749425" y="47625"/>
                  </a:lnTo>
                  <a:lnTo>
                    <a:pt x="1828800" y="76200"/>
                  </a:lnTo>
                  <a:lnTo>
                    <a:pt x="1917700" y="114300"/>
                  </a:lnTo>
                  <a:lnTo>
                    <a:pt x="1987550" y="155575"/>
                  </a:lnTo>
                  <a:lnTo>
                    <a:pt x="2035175" y="196850"/>
                  </a:lnTo>
                  <a:lnTo>
                    <a:pt x="2070100" y="234950"/>
                  </a:lnTo>
                  <a:lnTo>
                    <a:pt x="2120900" y="298450"/>
                  </a:lnTo>
                  <a:lnTo>
                    <a:pt x="2159000" y="371475"/>
                  </a:lnTo>
                  <a:lnTo>
                    <a:pt x="2178050" y="419100"/>
                  </a:lnTo>
                  <a:lnTo>
                    <a:pt x="2200275" y="514350"/>
                  </a:lnTo>
                  <a:lnTo>
                    <a:pt x="2206625" y="609600"/>
                  </a:lnTo>
                  <a:lnTo>
                    <a:pt x="2206625" y="676275"/>
                  </a:lnTo>
                  <a:lnTo>
                    <a:pt x="2190750" y="765175"/>
                  </a:lnTo>
                  <a:lnTo>
                    <a:pt x="2168525" y="828675"/>
                  </a:lnTo>
                  <a:lnTo>
                    <a:pt x="2130425" y="914400"/>
                  </a:lnTo>
                  <a:lnTo>
                    <a:pt x="2108200" y="958850"/>
                  </a:lnTo>
                  <a:lnTo>
                    <a:pt x="2051050" y="1025525"/>
                  </a:lnTo>
                  <a:lnTo>
                    <a:pt x="2003425" y="1063625"/>
                  </a:lnTo>
                  <a:lnTo>
                    <a:pt x="1911350" y="1117600"/>
                  </a:lnTo>
                  <a:lnTo>
                    <a:pt x="1847850" y="1143000"/>
                  </a:lnTo>
                  <a:lnTo>
                    <a:pt x="1752600" y="1177925"/>
                  </a:lnTo>
                  <a:lnTo>
                    <a:pt x="1663700" y="1200150"/>
                  </a:lnTo>
                  <a:lnTo>
                    <a:pt x="1612900" y="1206500"/>
                  </a:lnTo>
                  <a:lnTo>
                    <a:pt x="768350" y="1206500"/>
                  </a:lnTo>
                  <a:lnTo>
                    <a:pt x="698500" y="1219200"/>
                  </a:lnTo>
                  <a:lnTo>
                    <a:pt x="650875" y="1247775"/>
                  </a:lnTo>
                  <a:lnTo>
                    <a:pt x="622300" y="1270000"/>
                  </a:lnTo>
                  <a:lnTo>
                    <a:pt x="596900" y="1317625"/>
                  </a:lnTo>
                  <a:lnTo>
                    <a:pt x="600075" y="1346200"/>
                  </a:lnTo>
                  <a:lnTo>
                    <a:pt x="600075" y="1508125"/>
                  </a:lnTo>
                  <a:lnTo>
                    <a:pt x="2098675" y="1508125"/>
                  </a:lnTo>
                  <a:lnTo>
                    <a:pt x="2098675" y="2019300"/>
                  </a:lnTo>
                  <a:lnTo>
                    <a:pt x="660400" y="2019300"/>
                  </a:lnTo>
                  <a:lnTo>
                    <a:pt x="0" y="1301750"/>
                  </a:lnTo>
                  <a:lnTo>
                    <a:pt x="12700" y="1206500"/>
                  </a:lnTo>
                  <a:lnTo>
                    <a:pt x="38100" y="1133475"/>
                  </a:lnTo>
                  <a:lnTo>
                    <a:pt x="95250" y="1041400"/>
                  </a:lnTo>
                  <a:lnTo>
                    <a:pt x="155575" y="981075"/>
                  </a:lnTo>
                  <a:lnTo>
                    <a:pt x="250825" y="911225"/>
                  </a:lnTo>
                  <a:lnTo>
                    <a:pt x="368300" y="869950"/>
                  </a:lnTo>
                  <a:lnTo>
                    <a:pt x="488950" y="831850"/>
                  </a:lnTo>
                  <a:lnTo>
                    <a:pt x="593725" y="819150"/>
                  </a:lnTo>
                  <a:lnTo>
                    <a:pt x="695325" y="815975"/>
                  </a:lnTo>
                  <a:lnTo>
                    <a:pt x="1466850" y="815975"/>
                  </a:lnTo>
                  <a:lnTo>
                    <a:pt x="1543050" y="787400"/>
                  </a:lnTo>
                  <a:lnTo>
                    <a:pt x="1574800" y="749300"/>
                  </a:lnTo>
                  <a:lnTo>
                    <a:pt x="1590675" y="692150"/>
                  </a:lnTo>
                  <a:lnTo>
                    <a:pt x="1590675" y="628650"/>
                  </a:lnTo>
                  <a:lnTo>
                    <a:pt x="1571625" y="584200"/>
                  </a:lnTo>
                  <a:lnTo>
                    <a:pt x="1543050" y="558800"/>
                  </a:lnTo>
                  <a:lnTo>
                    <a:pt x="1489075" y="533400"/>
                  </a:lnTo>
                  <a:lnTo>
                    <a:pt x="1438275" y="523875"/>
                  </a:lnTo>
                  <a:lnTo>
                    <a:pt x="1381125" y="530225"/>
                  </a:lnTo>
                  <a:lnTo>
                    <a:pt x="79375" y="523875"/>
                  </a:lnTo>
                  <a:close/>
                </a:path>
              </a:pathLst>
            </a:custGeom>
            <a:solidFill>
              <a:schemeClr val="tx1"/>
            </a:solidFill>
            <a:ln w="19050" cap="flat" cmpd="sng" algn="ctr">
              <a:solidFill>
                <a:srgbClr val="33CC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grpSp>
          <p:nvGrpSpPr>
            <p:cNvPr id="13" name="Group 12"/>
            <p:cNvGrpSpPr/>
            <p:nvPr/>
          </p:nvGrpSpPr>
          <p:grpSpPr>
            <a:xfrm rot="16200000">
              <a:off x="51226" y="1886274"/>
              <a:ext cx="824704" cy="665662"/>
              <a:chOff x="5286375" y="2146300"/>
              <a:chExt cx="2486025" cy="2006600"/>
            </a:xfrm>
          </p:grpSpPr>
          <p:sp>
            <p:nvSpPr>
              <p:cNvPr id="16" name="Freeform 15"/>
              <p:cNvSpPr/>
              <p:nvPr/>
            </p:nvSpPr>
            <p:spPr bwMode="auto">
              <a:xfrm>
                <a:off x="5286375" y="2146300"/>
                <a:ext cx="2486025" cy="2006600"/>
              </a:xfrm>
              <a:custGeom>
                <a:avLst/>
                <a:gdLst>
                  <a:gd name="connsiteX0" fmla="*/ 0 w 2486025"/>
                  <a:gd name="connsiteY0" fmla="*/ 0 h 2006600"/>
                  <a:gd name="connsiteX1" fmla="*/ 1765300 w 2486025"/>
                  <a:gd name="connsiteY1" fmla="*/ 0 h 2006600"/>
                  <a:gd name="connsiteX2" fmla="*/ 1863725 w 2486025"/>
                  <a:gd name="connsiteY2" fmla="*/ 9525 h 2006600"/>
                  <a:gd name="connsiteX3" fmla="*/ 1958975 w 2486025"/>
                  <a:gd name="connsiteY3" fmla="*/ 28575 h 2006600"/>
                  <a:gd name="connsiteX4" fmla="*/ 2054225 w 2486025"/>
                  <a:gd name="connsiteY4" fmla="*/ 57150 h 2006600"/>
                  <a:gd name="connsiteX5" fmla="*/ 2139950 w 2486025"/>
                  <a:gd name="connsiteY5" fmla="*/ 88900 h 2006600"/>
                  <a:gd name="connsiteX6" fmla="*/ 2216150 w 2486025"/>
                  <a:gd name="connsiteY6" fmla="*/ 130175 h 2006600"/>
                  <a:gd name="connsiteX7" fmla="*/ 2298700 w 2486025"/>
                  <a:gd name="connsiteY7" fmla="*/ 200025 h 2006600"/>
                  <a:gd name="connsiteX8" fmla="*/ 2346325 w 2486025"/>
                  <a:gd name="connsiteY8" fmla="*/ 257175 h 2006600"/>
                  <a:gd name="connsiteX9" fmla="*/ 2381250 w 2486025"/>
                  <a:gd name="connsiteY9" fmla="*/ 304800 h 2006600"/>
                  <a:gd name="connsiteX10" fmla="*/ 2422525 w 2486025"/>
                  <a:gd name="connsiteY10" fmla="*/ 381000 h 2006600"/>
                  <a:gd name="connsiteX11" fmla="*/ 2435225 w 2486025"/>
                  <a:gd name="connsiteY11" fmla="*/ 434975 h 2006600"/>
                  <a:gd name="connsiteX12" fmla="*/ 2441575 w 2486025"/>
                  <a:gd name="connsiteY12" fmla="*/ 492125 h 2006600"/>
                  <a:gd name="connsiteX13" fmla="*/ 2447925 w 2486025"/>
                  <a:gd name="connsiteY13" fmla="*/ 558800 h 2006600"/>
                  <a:gd name="connsiteX14" fmla="*/ 2438400 w 2486025"/>
                  <a:gd name="connsiteY14" fmla="*/ 619125 h 2006600"/>
                  <a:gd name="connsiteX15" fmla="*/ 2419350 w 2486025"/>
                  <a:gd name="connsiteY15" fmla="*/ 695325 h 2006600"/>
                  <a:gd name="connsiteX16" fmla="*/ 2400300 w 2486025"/>
                  <a:gd name="connsiteY16" fmla="*/ 749300 h 2006600"/>
                  <a:gd name="connsiteX17" fmla="*/ 2365375 w 2486025"/>
                  <a:gd name="connsiteY17" fmla="*/ 819150 h 2006600"/>
                  <a:gd name="connsiteX18" fmla="*/ 2352675 w 2486025"/>
                  <a:gd name="connsiteY18" fmla="*/ 847725 h 2006600"/>
                  <a:gd name="connsiteX19" fmla="*/ 2317750 w 2486025"/>
                  <a:gd name="connsiteY19" fmla="*/ 879475 h 2006600"/>
                  <a:gd name="connsiteX20" fmla="*/ 2270125 w 2486025"/>
                  <a:gd name="connsiteY20" fmla="*/ 923925 h 2006600"/>
                  <a:gd name="connsiteX21" fmla="*/ 2235200 w 2486025"/>
                  <a:gd name="connsiteY21" fmla="*/ 949325 h 2006600"/>
                  <a:gd name="connsiteX22" fmla="*/ 2197100 w 2486025"/>
                  <a:gd name="connsiteY22" fmla="*/ 962025 h 2006600"/>
                  <a:gd name="connsiteX23" fmla="*/ 2171700 w 2486025"/>
                  <a:gd name="connsiteY23" fmla="*/ 971550 h 2006600"/>
                  <a:gd name="connsiteX24" fmla="*/ 2152650 w 2486025"/>
                  <a:gd name="connsiteY24" fmla="*/ 974725 h 2006600"/>
                  <a:gd name="connsiteX25" fmla="*/ 2257425 w 2486025"/>
                  <a:gd name="connsiteY25" fmla="*/ 1019175 h 2006600"/>
                  <a:gd name="connsiteX26" fmla="*/ 2330450 w 2486025"/>
                  <a:gd name="connsiteY26" fmla="*/ 1073150 h 2006600"/>
                  <a:gd name="connsiteX27" fmla="*/ 2384425 w 2486025"/>
                  <a:gd name="connsiteY27" fmla="*/ 1130300 h 2006600"/>
                  <a:gd name="connsiteX28" fmla="*/ 2425700 w 2486025"/>
                  <a:gd name="connsiteY28" fmla="*/ 1184275 h 2006600"/>
                  <a:gd name="connsiteX29" fmla="*/ 2457450 w 2486025"/>
                  <a:gd name="connsiteY29" fmla="*/ 1260475 h 2006600"/>
                  <a:gd name="connsiteX30" fmla="*/ 2482850 w 2486025"/>
                  <a:gd name="connsiteY30" fmla="*/ 1333500 h 2006600"/>
                  <a:gd name="connsiteX31" fmla="*/ 2486025 w 2486025"/>
                  <a:gd name="connsiteY31" fmla="*/ 1416050 h 2006600"/>
                  <a:gd name="connsiteX32" fmla="*/ 2486025 w 2486025"/>
                  <a:gd name="connsiteY32" fmla="*/ 1504950 h 2006600"/>
                  <a:gd name="connsiteX33" fmla="*/ 2476500 w 2486025"/>
                  <a:gd name="connsiteY33" fmla="*/ 1571625 h 2006600"/>
                  <a:gd name="connsiteX34" fmla="*/ 2473325 w 2486025"/>
                  <a:gd name="connsiteY34" fmla="*/ 1590675 h 2006600"/>
                  <a:gd name="connsiteX35" fmla="*/ 2451100 w 2486025"/>
                  <a:gd name="connsiteY35" fmla="*/ 1673225 h 2006600"/>
                  <a:gd name="connsiteX36" fmla="*/ 2419350 w 2486025"/>
                  <a:gd name="connsiteY36" fmla="*/ 1739900 h 2006600"/>
                  <a:gd name="connsiteX37" fmla="*/ 2387600 w 2486025"/>
                  <a:gd name="connsiteY37" fmla="*/ 1778000 h 2006600"/>
                  <a:gd name="connsiteX38" fmla="*/ 2339975 w 2486025"/>
                  <a:gd name="connsiteY38" fmla="*/ 1825625 h 2006600"/>
                  <a:gd name="connsiteX39" fmla="*/ 2286000 w 2486025"/>
                  <a:gd name="connsiteY39" fmla="*/ 1879600 h 2006600"/>
                  <a:gd name="connsiteX40" fmla="*/ 2228850 w 2486025"/>
                  <a:gd name="connsiteY40" fmla="*/ 1914525 h 2006600"/>
                  <a:gd name="connsiteX41" fmla="*/ 2159000 w 2486025"/>
                  <a:gd name="connsiteY41" fmla="*/ 1946275 h 2006600"/>
                  <a:gd name="connsiteX42" fmla="*/ 2060575 w 2486025"/>
                  <a:gd name="connsiteY42" fmla="*/ 1974850 h 2006600"/>
                  <a:gd name="connsiteX43" fmla="*/ 1978025 w 2486025"/>
                  <a:gd name="connsiteY43" fmla="*/ 1993900 h 2006600"/>
                  <a:gd name="connsiteX44" fmla="*/ 1911350 w 2486025"/>
                  <a:gd name="connsiteY44" fmla="*/ 2000250 h 2006600"/>
                  <a:gd name="connsiteX45" fmla="*/ 1822450 w 2486025"/>
                  <a:gd name="connsiteY45" fmla="*/ 2006600 h 2006600"/>
                  <a:gd name="connsiteX46" fmla="*/ 250825 w 2486025"/>
                  <a:gd name="connsiteY46" fmla="*/ 2006600 h 2006600"/>
                  <a:gd name="connsiteX47" fmla="*/ 250825 w 2486025"/>
                  <a:gd name="connsiteY47" fmla="*/ 965200 h 2006600"/>
                  <a:gd name="connsiteX48" fmla="*/ 276225 w 2486025"/>
                  <a:gd name="connsiteY48" fmla="*/ 911225 h 2006600"/>
                  <a:gd name="connsiteX49" fmla="*/ 295275 w 2486025"/>
                  <a:gd name="connsiteY49" fmla="*/ 857250 h 2006600"/>
                  <a:gd name="connsiteX50" fmla="*/ 298450 w 2486025"/>
                  <a:gd name="connsiteY50" fmla="*/ 790575 h 2006600"/>
                  <a:gd name="connsiteX51" fmla="*/ 1749425 w 2486025"/>
                  <a:gd name="connsiteY51" fmla="*/ 790575 h 2006600"/>
                  <a:gd name="connsiteX52" fmla="*/ 1800225 w 2486025"/>
                  <a:gd name="connsiteY52" fmla="*/ 768350 h 2006600"/>
                  <a:gd name="connsiteX53" fmla="*/ 1831975 w 2486025"/>
                  <a:gd name="connsiteY53" fmla="*/ 727075 h 2006600"/>
                  <a:gd name="connsiteX54" fmla="*/ 1851025 w 2486025"/>
                  <a:gd name="connsiteY54" fmla="*/ 679450 h 2006600"/>
                  <a:gd name="connsiteX55" fmla="*/ 1847850 w 2486025"/>
                  <a:gd name="connsiteY55" fmla="*/ 628650 h 2006600"/>
                  <a:gd name="connsiteX56" fmla="*/ 1844675 w 2486025"/>
                  <a:gd name="connsiteY56" fmla="*/ 593725 h 2006600"/>
                  <a:gd name="connsiteX57" fmla="*/ 1822450 w 2486025"/>
                  <a:gd name="connsiteY57" fmla="*/ 561975 h 2006600"/>
                  <a:gd name="connsiteX58" fmla="*/ 1793875 w 2486025"/>
                  <a:gd name="connsiteY58" fmla="*/ 539750 h 2006600"/>
                  <a:gd name="connsiteX59" fmla="*/ 1743075 w 2486025"/>
                  <a:gd name="connsiteY59" fmla="*/ 520700 h 2006600"/>
                  <a:gd name="connsiteX60" fmla="*/ 1670050 w 2486025"/>
                  <a:gd name="connsiteY60" fmla="*/ 520700 h 2006600"/>
                  <a:gd name="connsiteX61" fmla="*/ 314325 w 2486025"/>
                  <a:gd name="connsiteY61" fmla="*/ 520700 h 2006600"/>
                  <a:gd name="connsiteX62" fmla="*/ 301625 w 2486025"/>
                  <a:gd name="connsiteY62" fmla="*/ 444500 h 2006600"/>
                  <a:gd name="connsiteX63" fmla="*/ 292100 w 2486025"/>
                  <a:gd name="connsiteY63" fmla="*/ 390525 h 2006600"/>
                  <a:gd name="connsiteX64" fmla="*/ 266700 w 2486025"/>
                  <a:gd name="connsiteY64" fmla="*/ 311150 h 2006600"/>
                  <a:gd name="connsiteX65" fmla="*/ 222250 w 2486025"/>
                  <a:gd name="connsiteY65" fmla="*/ 231775 h 2006600"/>
                  <a:gd name="connsiteX66" fmla="*/ 180975 w 2486025"/>
                  <a:gd name="connsiteY66" fmla="*/ 171450 h 2006600"/>
                  <a:gd name="connsiteX67" fmla="*/ 133350 w 2486025"/>
                  <a:gd name="connsiteY67" fmla="*/ 111125 h 2006600"/>
                  <a:gd name="connsiteX68" fmla="*/ 98425 w 2486025"/>
                  <a:gd name="connsiteY68" fmla="*/ 73025 h 2006600"/>
                  <a:gd name="connsiteX69" fmla="*/ 50800 w 2486025"/>
                  <a:gd name="connsiteY69" fmla="*/ 38100 h 2006600"/>
                  <a:gd name="connsiteX70" fmla="*/ 0 w 2486025"/>
                  <a:gd name="connsiteY70" fmla="*/ 0 h 200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486025" h="2006600">
                    <a:moveTo>
                      <a:pt x="0" y="0"/>
                    </a:moveTo>
                    <a:lnTo>
                      <a:pt x="1765300" y="0"/>
                    </a:lnTo>
                    <a:lnTo>
                      <a:pt x="1863725" y="9525"/>
                    </a:lnTo>
                    <a:lnTo>
                      <a:pt x="1958975" y="28575"/>
                    </a:lnTo>
                    <a:lnTo>
                      <a:pt x="2054225" y="57150"/>
                    </a:lnTo>
                    <a:lnTo>
                      <a:pt x="2139950" y="88900"/>
                    </a:lnTo>
                    <a:lnTo>
                      <a:pt x="2216150" y="130175"/>
                    </a:lnTo>
                    <a:lnTo>
                      <a:pt x="2298700" y="200025"/>
                    </a:lnTo>
                    <a:lnTo>
                      <a:pt x="2346325" y="257175"/>
                    </a:lnTo>
                    <a:lnTo>
                      <a:pt x="2381250" y="304800"/>
                    </a:lnTo>
                    <a:lnTo>
                      <a:pt x="2422525" y="381000"/>
                    </a:lnTo>
                    <a:lnTo>
                      <a:pt x="2435225" y="434975"/>
                    </a:lnTo>
                    <a:lnTo>
                      <a:pt x="2441575" y="492125"/>
                    </a:lnTo>
                    <a:lnTo>
                      <a:pt x="2447925" y="558800"/>
                    </a:lnTo>
                    <a:lnTo>
                      <a:pt x="2438400" y="619125"/>
                    </a:lnTo>
                    <a:lnTo>
                      <a:pt x="2419350" y="695325"/>
                    </a:lnTo>
                    <a:lnTo>
                      <a:pt x="2400300" y="749300"/>
                    </a:lnTo>
                    <a:lnTo>
                      <a:pt x="2365375" y="819150"/>
                    </a:lnTo>
                    <a:lnTo>
                      <a:pt x="2352675" y="847725"/>
                    </a:lnTo>
                    <a:lnTo>
                      <a:pt x="2317750" y="879475"/>
                    </a:lnTo>
                    <a:lnTo>
                      <a:pt x="2270125" y="923925"/>
                    </a:lnTo>
                    <a:lnTo>
                      <a:pt x="2235200" y="949325"/>
                    </a:lnTo>
                    <a:lnTo>
                      <a:pt x="2197100" y="962025"/>
                    </a:lnTo>
                    <a:lnTo>
                      <a:pt x="2171700" y="971550"/>
                    </a:lnTo>
                    <a:lnTo>
                      <a:pt x="2152650" y="974725"/>
                    </a:lnTo>
                    <a:lnTo>
                      <a:pt x="2257425" y="1019175"/>
                    </a:lnTo>
                    <a:lnTo>
                      <a:pt x="2330450" y="1073150"/>
                    </a:lnTo>
                    <a:lnTo>
                      <a:pt x="2384425" y="1130300"/>
                    </a:lnTo>
                    <a:lnTo>
                      <a:pt x="2425700" y="1184275"/>
                    </a:lnTo>
                    <a:lnTo>
                      <a:pt x="2457450" y="1260475"/>
                    </a:lnTo>
                    <a:lnTo>
                      <a:pt x="2482850" y="1333500"/>
                    </a:lnTo>
                    <a:lnTo>
                      <a:pt x="2486025" y="1416050"/>
                    </a:lnTo>
                    <a:lnTo>
                      <a:pt x="2486025" y="1504950"/>
                    </a:lnTo>
                    <a:lnTo>
                      <a:pt x="2476500" y="1571625"/>
                    </a:lnTo>
                    <a:lnTo>
                      <a:pt x="2473325" y="1590675"/>
                    </a:lnTo>
                    <a:lnTo>
                      <a:pt x="2451100" y="1673225"/>
                    </a:lnTo>
                    <a:lnTo>
                      <a:pt x="2419350" y="1739900"/>
                    </a:lnTo>
                    <a:lnTo>
                      <a:pt x="2387600" y="1778000"/>
                    </a:lnTo>
                    <a:lnTo>
                      <a:pt x="2339975" y="1825625"/>
                    </a:lnTo>
                    <a:lnTo>
                      <a:pt x="2286000" y="1879600"/>
                    </a:lnTo>
                    <a:lnTo>
                      <a:pt x="2228850" y="1914525"/>
                    </a:lnTo>
                    <a:lnTo>
                      <a:pt x="2159000" y="1946275"/>
                    </a:lnTo>
                    <a:lnTo>
                      <a:pt x="2060575" y="1974850"/>
                    </a:lnTo>
                    <a:lnTo>
                      <a:pt x="1978025" y="1993900"/>
                    </a:lnTo>
                    <a:lnTo>
                      <a:pt x="1911350" y="2000250"/>
                    </a:lnTo>
                    <a:lnTo>
                      <a:pt x="1822450" y="2006600"/>
                    </a:lnTo>
                    <a:lnTo>
                      <a:pt x="250825" y="2006600"/>
                    </a:lnTo>
                    <a:lnTo>
                      <a:pt x="250825" y="965200"/>
                    </a:lnTo>
                    <a:lnTo>
                      <a:pt x="276225" y="911225"/>
                    </a:lnTo>
                    <a:lnTo>
                      <a:pt x="295275" y="857250"/>
                    </a:lnTo>
                    <a:lnTo>
                      <a:pt x="298450" y="790575"/>
                    </a:lnTo>
                    <a:lnTo>
                      <a:pt x="1749425" y="790575"/>
                    </a:lnTo>
                    <a:lnTo>
                      <a:pt x="1800225" y="768350"/>
                    </a:lnTo>
                    <a:lnTo>
                      <a:pt x="1831975" y="727075"/>
                    </a:lnTo>
                    <a:lnTo>
                      <a:pt x="1851025" y="679450"/>
                    </a:lnTo>
                    <a:lnTo>
                      <a:pt x="1847850" y="628650"/>
                    </a:lnTo>
                    <a:lnTo>
                      <a:pt x="1844675" y="593725"/>
                    </a:lnTo>
                    <a:lnTo>
                      <a:pt x="1822450" y="561975"/>
                    </a:lnTo>
                    <a:lnTo>
                      <a:pt x="1793875" y="539750"/>
                    </a:lnTo>
                    <a:lnTo>
                      <a:pt x="1743075" y="520700"/>
                    </a:lnTo>
                    <a:lnTo>
                      <a:pt x="1670050" y="520700"/>
                    </a:lnTo>
                    <a:lnTo>
                      <a:pt x="314325" y="520700"/>
                    </a:lnTo>
                    <a:lnTo>
                      <a:pt x="301625" y="444500"/>
                    </a:lnTo>
                    <a:lnTo>
                      <a:pt x="292100" y="390525"/>
                    </a:lnTo>
                    <a:lnTo>
                      <a:pt x="266700" y="311150"/>
                    </a:lnTo>
                    <a:lnTo>
                      <a:pt x="222250" y="231775"/>
                    </a:lnTo>
                    <a:lnTo>
                      <a:pt x="180975" y="171450"/>
                    </a:lnTo>
                    <a:lnTo>
                      <a:pt x="133350" y="111125"/>
                    </a:lnTo>
                    <a:lnTo>
                      <a:pt x="98425" y="73025"/>
                    </a:lnTo>
                    <a:lnTo>
                      <a:pt x="50800" y="38100"/>
                    </a:lnTo>
                    <a:lnTo>
                      <a:pt x="0" y="0"/>
                    </a:lnTo>
                    <a:close/>
                  </a:path>
                </a:pathLst>
              </a:custGeom>
              <a:solidFill>
                <a:srgbClr val="3399FF"/>
              </a:solidFill>
              <a:ln w="9525" cap="flat" cmpd="sng" algn="ctr">
                <a:solidFill>
                  <a:srgbClr val="33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7" name="Freeform 16"/>
              <p:cNvSpPr/>
              <p:nvPr/>
            </p:nvSpPr>
            <p:spPr bwMode="auto">
              <a:xfrm>
                <a:off x="6115050" y="3349625"/>
                <a:ext cx="1031875" cy="298450"/>
              </a:xfrm>
              <a:custGeom>
                <a:avLst/>
                <a:gdLst>
                  <a:gd name="connsiteX0" fmla="*/ 0 w 1031875"/>
                  <a:gd name="connsiteY0" fmla="*/ 298450 h 298450"/>
                  <a:gd name="connsiteX1" fmla="*/ 939800 w 1031875"/>
                  <a:gd name="connsiteY1" fmla="*/ 298450 h 298450"/>
                  <a:gd name="connsiteX2" fmla="*/ 990600 w 1031875"/>
                  <a:gd name="connsiteY2" fmla="*/ 276225 h 298450"/>
                  <a:gd name="connsiteX3" fmla="*/ 1009650 w 1031875"/>
                  <a:gd name="connsiteY3" fmla="*/ 247650 h 298450"/>
                  <a:gd name="connsiteX4" fmla="*/ 1022350 w 1031875"/>
                  <a:gd name="connsiteY4" fmla="*/ 209550 h 298450"/>
                  <a:gd name="connsiteX5" fmla="*/ 1031875 w 1031875"/>
                  <a:gd name="connsiteY5" fmla="*/ 142875 h 298450"/>
                  <a:gd name="connsiteX6" fmla="*/ 1028700 w 1031875"/>
                  <a:gd name="connsiteY6" fmla="*/ 104775 h 298450"/>
                  <a:gd name="connsiteX7" fmla="*/ 1012825 w 1031875"/>
                  <a:gd name="connsiteY7" fmla="*/ 69850 h 298450"/>
                  <a:gd name="connsiteX8" fmla="*/ 977900 w 1031875"/>
                  <a:gd name="connsiteY8" fmla="*/ 34925 h 298450"/>
                  <a:gd name="connsiteX9" fmla="*/ 930275 w 1031875"/>
                  <a:gd name="connsiteY9" fmla="*/ 12700 h 298450"/>
                  <a:gd name="connsiteX10" fmla="*/ 892175 w 1031875"/>
                  <a:gd name="connsiteY10" fmla="*/ 9525 h 298450"/>
                  <a:gd name="connsiteX11" fmla="*/ 822325 w 1031875"/>
                  <a:gd name="connsiteY11" fmla="*/ 0 h 298450"/>
                  <a:gd name="connsiteX12" fmla="*/ 796925 w 1031875"/>
                  <a:gd name="connsiteY12" fmla="*/ 0 h 298450"/>
                  <a:gd name="connsiteX13" fmla="*/ 0 w 1031875"/>
                  <a:gd name="connsiteY13" fmla="*/ 0 h 298450"/>
                  <a:gd name="connsiteX14" fmla="*/ 0 w 1031875"/>
                  <a:gd name="connsiteY14" fmla="*/ 298450 h 29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1875" h="298450">
                    <a:moveTo>
                      <a:pt x="0" y="298450"/>
                    </a:moveTo>
                    <a:lnTo>
                      <a:pt x="939800" y="298450"/>
                    </a:lnTo>
                    <a:lnTo>
                      <a:pt x="990600" y="276225"/>
                    </a:lnTo>
                    <a:lnTo>
                      <a:pt x="1009650" y="247650"/>
                    </a:lnTo>
                    <a:lnTo>
                      <a:pt x="1022350" y="209550"/>
                    </a:lnTo>
                    <a:lnTo>
                      <a:pt x="1031875" y="142875"/>
                    </a:lnTo>
                    <a:lnTo>
                      <a:pt x="1028700" y="104775"/>
                    </a:lnTo>
                    <a:lnTo>
                      <a:pt x="1012825" y="69850"/>
                    </a:lnTo>
                    <a:lnTo>
                      <a:pt x="977900" y="34925"/>
                    </a:lnTo>
                    <a:lnTo>
                      <a:pt x="930275" y="12700"/>
                    </a:lnTo>
                    <a:lnTo>
                      <a:pt x="892175" y="9525"/>
                    </a:lnTo>
                    <a:lnTo>
                      <a:pt x="822325" y="0"/>
                    </a:lnTo>
                    <a:lnTo>
                      <a:pt x="796925" y="0"/>
                    </a:lnTo>
                    <a:lnTo>
                      <a:pt x="0" y="0"/>
                    </a:lnTo>
                    <a:lnTo>
                      <a:pt x="0" y="298450"/>
                    </a:lnTo>
                    <a:close/>
                  </a:path>
                </a:pathLst>
              </a:custGeom>
              <a:solidFill>
                <a:schemeClr val="tx1"/>
              </a:solidFill>
              <a:ln w="9525" cap="flat" cmpd="sng" algn="ctr">
                <a:solidFill>
                  <a:srgbClr val="33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sp>
          <p:nvSpPr>
            <p:cNvPr id="14" name="Freeform 13"/>
            <p:cNvSpPr/>
            <p:nvPr/>
          </p:nvSpPr>
          <p:spPr bwMode="auto">
            <a:xfrm rot="16200000">
              <a:off x="29108" y="1075262"/>
              <a:ext cx="871047" cy="669875"/>
            </a:xfrm>
            <a:custGeom>
              <a:avLst/>
              <a:gdLst>
                <a:gd name="connsiteX0" fmla="*/ 0 w 2625725"/>
                <a:gd name="connsiteY0" fmla="*/ 2019300 h 2019300"/>
                <a:gd name="connsiteX1" fmla="*/ 57150 w 2625725"/>
                <a:gd name="connsiteY1" fmla="*/ 1978025 h 2019300"/>
                <a:gd name="connsiteX2" fmla="*/ 123825 w 2625725"/>
                <a:gd name="connsiteY2" fmla="*/ 1911350 h 2019300"/>
                <a:gd name="connsiteX3" fmla="*/ 190500 w 2625725"/>
                <a:gd name="connsiteY3" fmla="*/ 1825625 h 2019300"/>
                <a:gd name="connsiteX4" fmla="*/ 228600 w 2625725"/>
                <a:gd name="connsiteY4" fmla="*/ 1755775 h 2019300"/>
                <a:gd name="connsiteX5" fmla="*/ 254000 w 2625725"/>
                <a:gd name="connsiteY5" fmla="*/ 1673225 h 2019300"/>
                <a:gd name="connsiteX6" fmla="*/ 273050 w 2625725"/>
                <a:gd name="connsiteY6" fmla="*/ 1597025 h 2019300"/>
                <a:gd name="connsiteX7" fmla="*/ 276225 w 2625725"/>
                <a:gd name="connsiteY7" fmla="*/ 1562100 h 2019300"/>
                <a:gd name="connsiteX8" fmla="*/ 276225 w 2625725"/>
                <a:gd name="connsiteY8" fmla="*/ 1555750 h 2019300"/>
                <a:gd name="connsiteX9" fmla="*/ 314325 w 2625725"/>
                <a:gd name="connsiteY9" fmla="*/ 1504950 h 2019300"/>
                <a:gd name="connsiteX10" fmla="*/ 1622425 w 2625725"/>
                <a:gd name="connsiteY10" fmla="*/ 1504950 h 2019300"/>
                <a:gd name="connsiteX11" fmla="*/ 1679575 w 2625725"/>
                <a:gd name="connsiteY11" fmla="*/ 1479550 h 2019300"/>
                <a:gd name="connsiteX12" fmla="*/ 1711325 w 2625725"/>
                <a:gd name="connsiteY12" fmla="*/ 1425575 h 2019300"/>
                <a:gd name="connsiteX13" fmla="*/ 1724025 w 2625725"/>
                <a:gd name="connsiteY13" fmla="*/ 1371600 h 2019300"/>
                <a:gd name="connsiteX14" fmla="*/ 1720850 w 2625725"/>
                <a:gd name="connsiteY14" fmla="*/ 1330325 h 2019300"/>
                <a:gd name="connsiteX15" fmla="*/ 1711325 w 2625725"/>
                <a:gd name="connsiteY15" fmla="*/ 1295400 h 2019300"/>
                <a:gd name="connsiteX16" fmla="*/ 1692275 w 2625725"/>
                <a:gd name="connsiteY16" fmla="*/ 1266825 h 2019300"/>
                <a:gd name="connsiteX17" fmla="*/ 1660525 w 2625725"/>
                <a:gd name="connsiteY17" fmla="*/ 1235075 h 2019300"/>
                <a:gd name="connsiteX18" fmla="*/ 1628775 w 2625725"/>
                <a:gd name="connsiteY18" fmla="*/ 1216025 h 2019300"/>
                <a:gd name="connsiteX19" fmla="*/ 1597025 w 2625725"/>
                <a:gd name="connsiteY19" fmla="*/ 1212850 h 2019300"/>
                <a:gd name="connsiteX20" fmla="*/ 1555750 w 2625725"/>
                <a:gd name="connsiteY20" fmla="*/ 1212850 h 2019300"/>
                <a:gd name="connsiteX21" fmla="*/ 1527175 w 2625725"/>
                <a:gd name="connsiteY21" fmla="*/ 1212850 h 2019300"/>
                <a:gd name="connsiteX22" fmla="*/ 612775 w 2625725"/>
                <a:gd name="connsiteY22" fmla="*/ 1212850 h 2019300"/>
                <a:gd name="connsiteX23" fmla="*/ 511175 w 2625725"/>
                <a:gd name="connsiteY23" fmla="*/ 1200150 h 2019300"/>
                <a:gd name="connsiteX24" fmla="*/ 441325 w 2625725"/>
                <a:gd name="connsiteY24" fmla="*/ 1184275 h 2019300"/>
                <a:gd name="connsiteX25" fmla="*/ 371475 w 2625725"/>
                <a:gd name="connsiteY25" fmla="*/ 1162050 h 2019300"/>
                <a:gd name="connsiteX26" fmla="*/ 254000 w 2625725"/>
                <a:gd name="connsiteY26" fmla="*/ 1104900 h 2019300"/>
                <a:gd name="connsiteX27" fmla="*/ 193675 w 2625725"/>
                <a:gd name="connsiteY27" fmla="*/ 1063625 h 2019300"/>
                <a:gd name="connsiteX28" fmla="*/ 161925 w 2625725"/>
                <a:gd name="connsiteY28" fmla="*/ 1035050 h 2019300"/>
                <a:gd name="connsiteX29" fmla="*/ 101600 w 2625725"/>
                <a:gd name="connsiteY29" fmla="*/ 965200 h 2019300"/>
                <a:gd name="connsiteX30" fmla="*/ 168275 w 2625725"/>
                <a:gd name="connsiteY30" fmla="*/ 879475 h 2019300"/>
                <a:gd name="connsiteX31" fmla="*/ 209550 w 2625725"/>
                <a:gd name="connsiteY31" fmla="*/ 793750 h 2019300"/>
                <a:gd name="connsiteX32" fmla="*/ 244475 w 2625725"/>
                <a:gd name="connsiteY32" fmla="*/ 685800 h 2019300"/>
                <a:gd name="connsiteX33" fmla="*/ 257175 w 2625725"/>
                <a:gd name="connsiteY33" fmla="*/ 596900 h 2019300"/>
                <a:gd name="connsiteX34" fmla="*/ 257175 w 2625725"/>
                <a:gd name="connsiteY34" fmla="*/ 533400 h 2019300"/>
                <a:gd name="connsiteX35" fmla="*/ 247650 w 2625725"/>
                <a:gd name="connsiteY35" fmla="*/ 454025 h 2019300"/>
                <a:gd name="connsiteX36" fmla="*/ 231775 w 2625725"/>
                <a:gd name="connsiteY36" fmla="*/ 384175 h 2019300"/>
                <a:gd name="connsiteX37" fmla="*/ 215900 w 2625725"/>
                <a:gd name="connsiteY37" fmla="*/ 339725 h 2019300"/>
                <a:gd name="connsiteX38" fmla="*/ 200025 w 2625725"/>
                <a:gd name="connsiteY38" fmla="*/ 295275 h 2019300"/>
                <a:gd name="connsiteX39" fmla="*/ 168275 w 2625725"/>
                <a:gd name="connsiteY39" fmla="*/ 250825 h 2019300"/>
                <a:gd name="connsiteX40" fmla="*/ 146050 w 2625725"/>
                <a:gd name="connsiteY40" fmla="*/ 209550 h 2019300"/>
                <a:gd name="connsiteX41" fmla="*/ 244475 w 2625725"/>
                <a:gd name="connsiteY41" fmla="*/ 133350 h 2019300"/>
                <a:gd name="connsiteX42" fmla="*/ 333375 w 2625725"/>
                <a:gd name="connsiteY42" fmla="*/ 88900 h 2019300"/>
                <a:gd name="connsiteX43" fmla="*/ 428625 w 2625725"/>
                <a:gd name="connsiteY43" fmla="*/ 60325 h 2019300"/>
                <a:gd name="connsiteX44" fmla="*/ 527050 w 2625725"/>
                <a:gd name="connsiteY44" fmla="*/ 34925 h 2019300"/>
                <a:gd name="connsiteX45" fmla="*/ 606425 w 2625725"/>
                <a:gd name="connsiteY45" fmla="*/ 19050 h 2019300"/>
                <a:gd name="connsiteX46" fmla="*/ 698500 w 2625725"/>
                <a:gd name="connsiteY46" fmla="*/ 9525 h 2019300"/>
                <a:gd name="connsiteX47" fmla="*/ 841375 w 2625725"/>
                <a:gd name="connsiteY47" fmla="*/ 0 h 2019300"/>
                <a:gd name="connsiteX48" fmla="*/ 2625725 w 2625725"/>
                <a:gd name="connsiteY48" fmla="*/ 0 h 2019300"/>
                <a:gd name="connsiteX49" fmla="*/ 2222500 w 2625725"/>
                <a:gd name="connsiteY49" fmla="*/ 527050 h 2019300"/>
                <a:gd name="connsiteX50" fmla="*/ 746125 w 2625725"/>
                <a:gd name="connsiteY50" fmla="*/ 527050 h 2019300"/>
                <a:gd name="connsiteX51" fmla="*/ 669925 w 2625725"/>
                <a:gd name="connsiteY51" fmla="*/ 542925 h 2019300"/>
                <a:gd name="connsiteX52" fmla="*/ 622300 w 2625725"/>
                <a:gd name="connsiteY52" fmla="*/ 574675 h 2019300"/>
                <a:gd name="connsiteX53" fmla="*/ 609600 w 2625725"/>
                <a:gd name="connsiteY53" fmla="*/ 603250 h 2019300"/>
                <a:gd name="connsiteX54" fmla="*/ 587375 w 2625725"/>
                <a:gd name="connsiteY54" fmla="*/ 641350 h 2019300"/>
                <a:gd name="connsiteX55" fmla="*/ 593725 w 2625725"/>
                <a:gd name="connsiteY55" fmla="*/ 701675 h 2019300"/>
                <a:gd name="connsiteX56" fmla="*/ 606425 w 2625725"/>
                <a:gd name="connsiteY56" fmla="*/ 749300 h 2019300"/>
                <a:gd name="connsiteX57" fmla="*/ 628650 w 2625725"/>
                <a:gd name="connsiteY57" fmla="*/ 768350 h 2019300"/>
                <a:gd name="connsiteX58" fmla="*/ 663575 w 2625725"/>
                <a:gd name="connsiteY58" fmla="*/ 800100 h 2019300"/>
                <a:gd name="connsiteX59" fmla="*/ 704850 w 2625725"/>
                <a:gd name="connsiteY59" fmla="*/ 803275 h 2019300"/>
                <a:gd name="connsiteX60" fmla="*/ 749300 w 2625725"/>
                <a:gd name="connsiteY60" fmla="*/ 809625 h 2019300"/>
                <a:gd name="connsiteX61" fmla="*/ 809625 w 2625725"/>
                <a:gd name="connsiteY61" fmla="*/ 815975 h 2019300"/>
                <a:gd name="connsiteX62" fmla="*/ 1657350 w 2625725"/>
                <a:gd name="connsiteY62" fmla="*/ 815975 h 2019300"/>
                <a:gd name="connsiteX63" fmla="*/ 1825625 w 2625725"/>
                <a:gd name="connsiteY63" fmla="*/ 835025 h 2019300"/>
                <a:gd name="connsiteX64" fmla="*/ 1955800 w 2625725"/>
                <a:gd name="connsiteY64" fmla="*/ 863600 h 2019300"/>
                <a:gd name="connsiteX65" fmla="*/ 2051050 w 2625725"/>
                <a:gd name="connsiteY65" fmla="*/ 895350 h 2019300"/>
                <a:gd name="connsiteX66" fmla="*/ 2146300 w 2625725"/>
                <a:gd name="connsiteY66" fmla="*/ 962025 h 2019300"/>
                <a:gd name="connsiteX67" fmla="*/ 2238375 w 2625725"/>
                <a:gd name="connsiteY67" fmla="*/ 1050925 h 2019300"/>
                <a:gd name="connsiteX68" fmla="*/ 2305050 w 2625725"/>
                <a:gd name="connsiteY68" fmla="*/ 1187450 h 2019300"/>
                <a:gd name="connsiteX69" fmla="*/ 2333625 w 2625725"/>
                <a:gd name="connsiteY69" fmla="*/ 1343025 h 2019300"/>
                <a:gd name="connsiteX70" fmla="*/ 2327275 w 2625725"/>
                <a:gd name="connsiteY70" fmla="*/ 1438275 h 2019300"/>
                <a:gd name="connsiteX71" fmla="*/ 2308225 w 2625725"/>
                <a:gd name="connsiteY71" fmla="*/ 1555750 h 2019300"/>
                <a:gd name="connsiteX72" fmla="*/ 2289175 w 2625725"/>
                <a:gd name="connsiteY72" fmla="*/ 1616075 h 2019300"/>
                <a:gd name="connsiteX73" fmla="*/ 2235200 w 2625725"/>
                <a:gd name="connsiteY73" fmla="*/ 1720850 h 2019300"/>
                <a:gd name="connsiteX74" fmla="*/ 2184400 w 2625725"/>
                <a:gd name="connsiteY74" fmla="*/ 1790700 h 2019300"/>
                <a:gd name="connsiteX75" fmla="*/ 2146300 w 2625725"/>
                <a:gd name="connsiteY75" fmla="*/ 1831975 h 2019300"/>
                <a:gd name="connsiteX76" fmla="*/ 2089150 w 2625725"/>
                <a:gd name="connsiteY76" fmla="*/ 1879600 h 2019300"/>
                <a:gd name="connsiteX77" fmla="*/ 1971675 w 2625725"/>
                <a:gd name="connsiteY77" fmla="*/ 1943100 h 2019300"/>
                <a:gd name="connsiteX78" fmla="*/ 1898650 w 2625725"/>
                <a:gd name="connsiteY78" fmla="*/ 1971675 h 2019300"/>
                <a:gd name="connsiteX79" fmla="*/ 1787525 w 2625725"/>
                <a:gd name="connsiteY79" fmla="*/ 1997075 h 2019300"/>
                <a:gd name="connsiteX80" fmla="*/ 1711325 w 2625725"/>
                <a:gd name="connsiteY80" fmla="*/ 2016125 h 2019300"/>
                <a:gd name="connsiteX81" fmla="*/ 1625600 w 2625725"/>
                <a:gd name="connsiteY81" fmla="*/ 2016125 h 2019300"/>
                <a:gd name="connsiteX82" fmla="*/ 0 w 2625725"/>
                <a:gd name="connsiteY82" fmla="*/ 2019300 h 201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2625725" h="2019300">
                  <a:moveTo>
                    <a:pt x="0" y="2019300"/>
                  </a:moveTo>
                  <a:lnTo>
                    <a:pt x="57150" y="1978025"/>
                  </a:lnTo>
                  <a:lnTo>
                    <a:pt x="123825" y="1911350"/>
                  </a:lnTo>
                  <a:lnTo>
                    <a:pt x="190500" y="1825625"/>
                  </a:lnTo>
                  <a:lnTo>
                    <a:pt x="228600" y="1755775"/>
                  </a:lnTo>
                  <a:lnTo>
                    <a:pt x="254000" y="1673225"/>
                  </a:lnTo>
                  <a:lnTo>
                    <a:pt x="273050" y="1597025"/>
                  </a:lnTo>
                  <a:lnTo>
                    <a:pt x="276225" y="1562100"/>
                  </a:lnTo>
                  <a:lnTo>
                    <a:pt x="276225" y="1555750"/>
                  </a:lnTo>
                  <a:lnTo>
                    <a:pt x="314325" y="1504950"/>
                  </a:lnTo>
                  <a:lnTo>
                    <a:pt x="1622425" y="1504950"/>
                  </a:lnTo>
                  <a:lnTo>
                    <a:pt x="1679575" y="1479550"/>
                  </a:lnTo>
                  <a:lnTo>
                    <a:pt x="1711325" y="1425575"/>
                  </a:lnTo>
                  <a:lnTo>
                    <a:pt x="1724025" y="1371600"/>
                  </a:lnTo>
                  <a:lnTo>
                    <a:pt x="1720850" y="1330325"/>
                  </a:lnTo>
                  <a:lnTo>
                    <a:pt x="1711325" y="1295400"/>
                  </a:lnTo>
                  <a:lnTo>
                    <a:pt x="1692275" y="1266825"/>
                  </a:lnTo>
                  <a:lnTo>
                    <a:pt x="1660525" y="1235075"/>
                  </a:lnTo>
                  <a:lnTo>
                    <a:pt x="1628775" y="1216025"/>
                  </a:lnTo>
                  <a:lnTo>
                    <a:pt x="1597025" y="1212850"/>
                  </a:lnTo>
                  <a:lnTo>
                    <a:pt x="1555750" y="1212850"/>
                  </a:lnTo>
                  <a:lnTo>
                    <a:pt x="1527175" y="1212850"/>
                  </a:lnTo>
                  <a:lnTo>
                    <a:pt x="612775" y="1212850"/>
                  </a:lnTo>
                  <a:lnTo>
                    <a:pt x="511175" y="1200150"/>
                  </a:lnTo>
                  <a:lnTo>
                    <a:pt x="441325" y="1184275"/>
                  </a:lnTo>
                  <a:lnTo>
                    <a:pt x="371475" y="1162050"/>
                  </a:lnTo>
                  <a:lnTo>
                    <a:pt x="254000" y="1104900"/>
                  </a:lnTo>
                  <a:lnTo>
                    <a:pt x="193675" y="1063625"/>
                  </a:lnTo>
                  <a:lnTo>
                    <a:pt x="161925" y="1035050"/>
                  </a:lnTo>
                  <a:lnTo>
                    <a:pt x="101600" y="965200"/>
                  </a:lnTo>
                  <a:lnTo>
                    <a:pt x="168275" y="879475"/>
                  </a:lnTo>
                  <a:lnTo>
                    <a:pt x="209550" y="793750"/>
                  </a:lnTo>
                  <a:lnTo>
                    <a:pt x="244475" y="685800"/>
                  </a:lnTo>
                  <a:lnTo>
                    <a:pt x="257175" y="596900"/>
                  </a:lnTo>
                  <a:lnTo>
                    <a:pt x="257175" y="533400"/>
                  </a:lnTo>
                  <a:lnTo>
                    <a:pt x="247650" y="454025"/>
                  </a:lnTo>
                  <a:lnTo>
                    <a:pt x="231775" y="384175"/>
                  </a:lnTo>
                  <a:lnTo>
                    <a:pt x="215900" y="339725"/>
                  </a:lnTo>
                  <a:lnTo>
                    <a:pt x="200025" y="295275"/>
                  </a:lnTo>
                  <a:lnTo>
                    <a:pt x="168275" y="250825"/>
                  </a:lnTo>
                  <a:lnTo>
                    <a:pt x="146050" y="209550"/>
                  </a:lnTo>
                  <a:lnTo>
                    <a:pt x="244475" y="133350"/>
                  </a:lnTo>
                  <a:lnTo>
                    <a:pt x="333375" y="88900"/>
                  </a:lnTo>
                  <a:lnTo>
                    <a:pt x="428625" y="60325"/>
                  </a:lnTo>
                  <a:lnTo>
                    <a:pt x="527050" y="34925"/>
                  </a:lnTo>
                  <a:lnTo>
                    <a:pt x="606425" y="19050"/>
                  </a:lnTo>
                  <a:lnTo>
                    <a:pt x="698500" y="9525"/>
                  </a:lnTo>
                  <a:lnTo>
                    <a:pt x="841375" y="0"/>
                  </a:lnTo>
                  <a:lnTo>
                    <a:pt x="2625725" y="0"/>
                  </a:lnTo>
                  <a:lnTo>
                    <a:pt x="2222500" y="527050"/>
                  </a:lnTo>
                  <a:lnTo>
                    <a:pt x="746125" y="527050"/>
                  </a:lnTo>
                  <a:lnTo>
                    <a:pt x="669925" y="542925"/>
                  </a:lnTo>
                  <a:lnTo>
                    <a:pt x="622300" y="574675"/>
                  </a:lnTo>
                  <a:lnTo>
                    <a:pt x="609600" y="603250"/>
                  </a:lnTo>
                  <a:lnTo>
                    <a:pt x="587375" y="641350"/>
                  </a:lnTo>
                  <a:lnTo>
                    <a:pt x="593725" y="701675"/>
                  </a:lnTo>
                  <a:lnTo>
                    <a:pt x="606425" y="749300"/>
                  </a:lnTo>
                  <a:lnTo>
                    <a:pt x="628650" y="768350"/>
                  </a:lnTo>
                  <a:lnTo>
                    <a:pt x="663575" y="800100"/>
                  </a:lnTo>
                  <a:lnTo>
                    <a:pt x="704850" y="803275"/>
                  </a:lnTo>
                  <a:lnTo>
                    <a:pt x="749300" y="809625"/>
                  </a:lnTo>
                  <a:lnTo>
                    <a:pt x="809625" y="815975"/>
                  </a:lnTo>
                  <a:lnTo>
                    <a:pt x="1657350" y="815975"/>
                  </a:lnTo>
                  <a:lnTo>
                    <a:pt x="1825625" y="835025"/>
                  </a:lnTo>
                  <a:lnTo>
                    <a:pt x="1955800" y="863600"/>
                  </a:lnTo>
                  <a:lnTo>
                    <a:pt x="2051050" y="895350"/>
                  </a:lnTo>
                  <a:lnTo>
                    <a:pt x="2146300" y="962025"/>
                  </a:lnTo>
                  <a:lnTo>
                    <a:pt x="2238375" y="1050925"/>
                  </a:lnTo>
                  <a:lnTo>
                    <a:pt x="2305050" y="1187450"/>
                  </a:lnTo>
                  <a:lnTo>
                    <a:pt x="2333625" y="1343025"/>
                  </a:lnTo>
                  <a:lnTo>
                    <a:pt x="2327275" y="1438275"/>
                  </a:lnTo>
                  <a:lnTo>
                    <a:pt x="2308225" y="1555750"/>
                  </a:lnTo>
                  <a:lnTo>
                    <a:pt x="2289175" y="1616075"/>
                  </a:lnTo>
                  <a:lnTo>
                    <a:pt x="2235200" y="1720850"/>
                  </a:lnTo>
                  <a:lnTo>
                    <a:pt x="2184400" y="1790700"/>
                  </a:lnTo>
                  <a:lnTo>
                    <a:pt x="2146300" y="1831975"/>
                  </a:lnTo>
                  <a:lnTo>
                    <a:pt x="2089150" y="1879600"/>
                  </a:lnTo>
                  <a:lnTo>
                    <a:pt x="1971675" y="1943100"/>
                  </a:lnTo>
                  <a:lnTo>
                    <a:pt x="1898650" y="1971675"/>
                  </a:lnTo>
                  <a:lnTo>
                    <a:pt x="1787525" y="1997075"/>
                  </a:lnTo>
                  <a:lnTo>
                    <a:pt x="1711325" y="2016125"/>
                  </a:lnTo>
                  <a:lnTo>
                    <a:pt x="1625600" y="2016125"/>
                  </a:lnTo>
                  <a:lnTo>
                    <a:pt x="0" y="2019300"/>
                  </a:lnTo>
                  <a:close/>
                </a:path>
              </a:pathLst>
            </a:custGeom>
            <a:solidFill>
              <a:srgbClr val="3399FF"/>
            </a:solidFill>
            <a:ln w="9525" cap="flat" cmpd="sng" algn="ctr">
              <a:solidFill>
                <a:srgbClr val="33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sp>
          <p:nvSpPr>
            <p:cNvPr id="15" name="Freeform 14"/>
            <p:cNvSpPr/>
            <p:nvPr/>
          </p:nvSpPr>
          <p:spPr bwMode="auto">
            <a:xfrm rot="16200000">
              <a:off x="35954" y="339559"/>
              <a:ext cx="842609" cy="682514"/>
            </a:xfrm>
            <a:custGeom>
              <a:avLst/>
              <a:gdLst>
                <a:gd name="connsiteX0" fmla="*/ 0 w 2540000"/>
                <a:gd name="connsiteY0" fmla="*/ 873125 h 2057400"/>
                <a:gd name="connsiteX1" fmla="*/ 79375 w 2540000"/>
                <a:gd name="connsiteY1" fmla="*/ 933450 h 2057400"/>
                <a:gd name="connsiteX2" fmla="*/ 130175 w 2540000"/>
                <a:gd name="connsiteY2" fmla="*/ 993775 h 2057400"/>
                <a:gd name="connsiteX3" fmla="*/ 187325 w 2540000"/>
                <a:gd name="connsiteY3" fmla="*/ 1076325 h 2057400"/>
                <a:gd name="connsiteX4" fmla="*/ 219075 w 2540000"/>
                <a:gd name="connsiteY4" fmla="*/ 1152525 h 2057400"/>
                <a:gd name="connsiteX5" fmla="*/ 241300 w 2540000"/>
                <a:gd name="connsiteY5" fmla="*/ 1235075 h 2057400"/>
                <a:gd name="connsiteX6" fmla="*/ 257175 w 2540000"/>
                <a:gd name="connsiteY6" fmla="*/ 1308100 h 2057400"/>
                <a:gd name="connsiteX7" fmla="*/ 266700 w 2540000"/>
                <a:gd name="connsiteY7" fmla="*/ 1355725 h 2057400"/>
                <a:gd name="connsiteX8" fmla="*/ 269875 w 2540000"/>
                <a:gd name="connsiteY8" fmla="*/ 1450975 h 2057400"/>
                <a:gd name="connsiteX9" fmla="*/ 263525 w 2540000"/>
                <a:gd name="connsiteY9" fmla="*/ 1511300 h 2057400"/>
                <a:gd name="connsiteX10" fmla="*/ 231775 w 2540000"/>
                <a:gd name="connsiteY10" fmla="*/ 1590675 h 2057400"/>
                <a:gd name="connsiteX11" fmla="*/ 863600 w 2540000"/>
                <a:gd name="connsiteY11" fmla="*/ 698500 h 2057400"/>
                <a:gd name="connsiteX12" fmla="*/ 1454150 w 2540000"/>
                <a:gd name="connsiteY12" fmla="*/ 1543050 h 2057400"/>
                <a:gd name="connsiteX13" fmla="*/ 742950 w 2540000"/>
                <a:gd name="connsiteY13" fmla="*/ 1543050 h 2057400"/>
                <a:gd name="connsiteX14" fmla="*/ 349250 w 2540000"/>
                <a:gd name="connsiteY14" fmla="*/ 2057400 h 2057400"/>
                <a:gd name="connsiteX15" fmla="*/ 2540000 w 2540000"/>
                <a:gd name="connsiteY15" fmla="*/ 2057400 h 2057400"/>
                <a:gd name="connsiteX16" fmla="*/ 1193800 w 2540000"/>
                <a:gd name="connsiteY16" fmla="*/ 136525 h 2057400"/>
                <a:gd name="connsiteX17" fmla="*/ 1136650 w 2540000"/>
                <a:gd name="connsiteY17" fmla="*/ 82550 h 2057400"/>
                <a:gd name="connsiteX18" fmla="*/ 1050925 w 2540000"/>
                <a:gd name="connsiteY18" fmla="*/ 31750 h 2057400"/>
                <a:gd name="connsiteX19" fmla="*/ 1012825 w 2540000"/>
                <a:gd name="connsiteY19" fmla="*/ 15875 h 2057400"/>
                <a:gd name="connsiteX20" fmla="*/ 942975 w 2540000"/>
                <a:gd name="connsiteY20" fmla="*/ 3175 h 2057400"/>
                <a:gd name="connsiteX21" fmla="*/ 860425 w 2540000"/>
                <a:gd name="connsiteY21" fmla="*/ 0 h 2057400"/>
                <a:gd name="connsiteX22" fmla="*/ 771525 w 2540000"/>
                <a:gd name="connsiteY22" fmla="*/ 6350 h 2057400"/>
                <a:gd name="connsiteX23" fmla="*/ 714375 w 2540000"/>
                <a:gd name="connsiteY23" fmla="*/ 28575 h 2057400"/>
                <a:gd name="connsiteX24" fmla="*/ 644525 w 2540000"/>
                <a:gd name="connsiteY24" fmla="*/ 63500 h 2057400"/>
                <a:gd name="connsiteX25" fmla="*/ 606425 w 2540000"/>
                <a:gd name="connsiteY25" fmla="*/ 85725 h 2057400"/>
                <a:gd name="connsiteX26" fmla="*/ 558800 w 2540000"/>
                <a:gd name="connsiteY26" fmla="*/ 130175 h 2057400"/>
                <a:gd name="connsiteX27" fmla="*/ 492125 w 2540000"/>
                <a:gd name="connsiteY27" fmla="*/ 196850 h 2057400"/>
                <a:gd name="connsiteX28" fmla="*/ 0 w 2540000"/>
                <a:gd name="connsiteY28" fmla="*/ 873125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540000" h="2057400">
                  <a:moveTo>
                    <a:pt x="0" y="873125"/>
                  </a:moveTo>
                  <a:lnTo>
                    <a:pt x="79375" y="933450"/>
                  </a:lnTo>
                  <a:lnTo>
                    <a:pt x="130175" y="993775"/>
                  </a:lnTo>
                  <a:lnTo>
                    <a:pt x="187325" y="1076325"/>
                  </a:lnTo>
                  <a:lnTo>
                    <a:pt x="219075" y="1152525"/>
                  </a:lnTo>
                  <a:lnTo>
                    <a:pt x="241300" y="1235075"/>
                  </a:lnTo>
                  <a:lnTo>
                    <a:pt x="257175" y="1308100"/>
                  </a:lnTo>
                  <a:lnTo>
                    <a:pt x="266700" y="1355725"/>
                  </a:lnTo>
                  <a:lnTo>
                    <a:pt x="269875" y="1450975"/>
                  </a:lnTo>
                  <a:lnTo>
                    <a:pt x="263525" y="1511300"/>
                  </a:lnTo>
                  <a:lnTo>
                    <a:pt x="231775" y="1590675"/>
                  </a:lnTo>
                  <a:lnTo>
                    <a:pt x="863600" y="698500"/>
                  </a:lnTo>
                  <a:lnTo>
                    <a:pt x="1454150" y="1543050"/>
                  </a:lnTo>
                  <a:lnTo>
                    <a:pt x="742950" y="1543050"/>
                  </a:lnTo>
                  <a:lnTo>
                    <a:pt x="349250" y="2057400"/>
                  </a:lnTo>
                  <a:lnTo>
                    <a:pt x="2540000" y="2057400"/>
                  </a:lnTo>
                  <a:lnTo>
                    <a:pt x="1193800" y="136525"/>
                  </a:lnTo>
                  <a:lnTo>
                    <a:pt x="1136650" y="82550"/>
                  </a:lnTo>
                  <a:lnTo>
                    <a:pt x="1050925" y="31750"/>
                  </a:lnTo>
                  <a:lnTo>
                    <a:pt x="1012825" y="15875"/>
                  </a:lnTo>
                  <a:lnTo>
                    <a:pt x="942975" y="3175"/>
                  </a:lnTo>
                  <a:lnTo>
                    <a:pt x="860425" y="0"/>
                  </a:lnTo>
                  <a:lnTo>
                    <a:pt x="771525" y="6350"/>
                  </a:lnTo>
                  <a:lnTo>
                    <a:pt x="714375" y="28575"/>
                  </a:lnTo>
                  <a:lnTo>
                    <a:pt x="644525" y="63500"/>
                  </a:lnTo>
                  <a:lnTo>
                    <a:pt x="606425" y="85725"/>
                  </a:lnTo>
                  <a:lnTo>
                    <a:pt x="558800" y="130175"/>
                  </a:lnTo>
                  <a:lnTo>
                    <a:pt x="492125" y="196850"/>
                  </a:lnTo>
                  <a:lnTo>
                    <a:pt x="0" y="873125"/>
                  </a:lnTo>
                  <a:close/>
                </a:path>
              </a:pathLst>
            </a:custGeom>
            <a:solidFill>
              <a:srgbClr val="3399FF"/>
            </a:solidFill>
            <a:ln w="9525" cap="flat" cmpd="sng" algn="ctr">
              <a:solidFill>
                <a:srgbClr val="33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pic>
          <p:nvPicPr>
            <p:cNvPr id="4" name="Picture 3" descr="Screen Clipping"/>
            <p:cNvPicPr>
              <a:picLocks noChangeAspect="1"/>
            </p:cNvPicPr>
            <p:nvPr userDrawn="1"/>
          </p:nvPicPr>
          <p:blipFill rotWithShape="1">
            <a:blip r:embed="rId3" cstate="print">
              <a:extLst>
                <a:ext uri="{28A0092B-C50C-407E-A947-70E740481C1C}">
                  <a14:useLocalDpi xmlns:a14="http://schemas.microsoft.com/office/drawing/2010/main" val="0"/>
                </a:ext>
              </a:extLst>
            </a:blip>
            <a:srcRect l="23612" t="40444" r="25154" b="1702"/>
            <a:stretch/>
          </p:blipFill>
          <p:spPr>
            <a:xfrm>
              <a:off x="119662" y="4117326"/>
              <a:ext cx="689426" cy="690502"/>
            </a:xfrm>
            <a:prstGeom prst="rect">
              <a:avLst/>
            </a:prstGeom>
            <a:effectLst>
              <a:glow rad="101600">
                <a:srgbClr val="33CCFF">
                  <a:alpha val="60000"/>
                </a:srgbClr>
              </a:glow>
            </a:effectLst>
          </p:spPr>
        </p:pic>
      </p:grpSp>
    </p:spTree>
  </p:cSld>
  <p:clrMap bg1="lt1" tx1="dk1" bg2="lt2" tx2="dk2" accent1="accent1" accent2="accent2" accent3="accent3" accent4="accent4" accent5="accent5" accent6="accent6" hlink="hlink" folHlink="folHlink"/>
  <p:sldLayoutIdLst>
    <p:sldLayoutId id="2147483654"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ctr" rtl="0" eaLnBrk="0" fontAlgn="base" hangingPunct="0">
        <a:spcBef>
          <a:spcPct val="0"/>
        </a:spcBef>
        <a:spcAft>
          <a:spcPct val="0"/>
        </a:spcAft>
        <a:defRPr sz="2800">
          <a:solidFill>
            <a:schemeClr val="bg1"/>
          </a:solidFill>
          <a:latin typeface="Calibri" panose="020F0502020204030204" pitchFamily="34" charset="0"/>
          <a:ea typeface="+mj-ea"/>
          <a:cs typeface="+mj-cs"/>
        </a:defRPr>
      </a:lvl1pPr>
      <a:lvl2pPr algn="ctr" rtl="0" eaLnBrk="0" fontAlgn="base" hangingPunct="0">
        <a:spcBef>
          <a:spcPct val="0"/>
        </a:spcBef>
        <a:spcAft>
          <a:spcPct val="0"/>
        </a:spcAft>
        <a:defRPr sz="3500">
          <a:solidFill>
            <a:schemeClr val="tx2"/>
          </a:solidFill>
          <a:latin typeface="Times New Roman" pitchFamily="18" charset="0"/>
        </a:defRPr>
      </a:lvl2pPr>
      <a:lvl3pPr algn="ctr" rtl="0" eaLnBrk="0" fontAlgn="base" hangingPunct="0">
        <a:spcBef>
          <a:spcPct val="0"/>
        </a:spcBef>
        <a:spcAft>
          <a:spcPct val="0"/>
        </a:spcAft>
        <a:defRPr sz="3500">
          <a:solidFill>
            <a:schemeClr val="tx2"/>
          </a:solidFill>
          <a:latin typeface="Times New Roman" pitchFamily="18" charset="0"/>
        </a:defRPr>
      </a:lvl3pPr>
      <a:lvl4pPr algn="ctr" rtl="0" eaLnBrk="0" fontAlgn="base" hangingPunct="0">
        <a:spcBef>
          <a:spcPct val="0"/>
        </a:spcBef>
        <a:spcAft>
          <a:spcPct val="0"/>
        </a:spcAft>
        <a:defRPr sz="3500">
          <a:solidFill>
            <a:schemeClr val="tx2"/>
          </a:solidFill>
          <a:latin typeface="Times New Roman" pitchFamily="18" charset="0"/>
        </a:defRPr>
      </a:lvl4pPr>
      <a:lvl5pPr algn="ctr" rtl="0" eaLnBrk="0" fontAlgn="base" hangingPunct="0">
        <a:spcBef>
          <a:spcPct val="0"/>
        </a:spcBef>
        <a:spcAft>
          <a:spcPct val="0"/>
        </a:spcAft>
        <a:defRPr sz="3500">
          <a:solidFill>
            <a:schemeClr val="tx2"/>
          </a:solidFill>
          <a:latin typeface="Times New Roman" pitchFamily="18" charset="0"/>
        </a:defRPr>
      </a:lvl5pPr>
      <a:lvl6pPr marL="366309" algn="ctr" rtl="0" eaLnBrk="0" fontAlgn="base" hangingPunct="0">
        <a:spcBef>
          <a:spcPct val="0"/>
        </a:spcBef>
        <a:spcAft>
          <a:spcPct val="0"/>
        </a:spcAft>
        <a:defRPr sz="3500">
          <a:solidFill>
            <a:schemeClr val="tx2"/>
          </a:solidFill>
          <a:latin typeface="Times New Roman" pitchFamily="18" charset="0"/>
        </a:defRPr>
      </a:lvl6pPr>
      <a:lvl7pPr marL="732617" algn="ctr" rtl="0" eaLnBrk="0" fontAlgn="base" hangingPunct="0">
        <a:spcBef>
          <a:spcPct val="0"/>
        </a:spcBef>
        <a:spcAft>
          <a:spcPct val="0"/>
        </a:spcAft>
        <a:defRPr sz="3500">
          <a:solidFill>
            <a:schemeClr val="tx2"/>
          </a:solidFill>
          <a:latin typeface="Times New Roman" pitchFamily="18" charset="0"/>
        </a:defRPr>
      </a:lvl7pPr>
      <a:lvl8pPr marL="1098926" algn="ctr" rtl="0" eaLnBrk="0" fontAlgn="base" hangingPunct="0">
        <a:spcBef>
          <a:spcPct val="0"/>
        </a:spcBef>
        <a:spcAft>
          <a:spcPct val="0"/>
        </a:spcAft>
        <a:defRPr sz="3500">
          <a:solidFill>
            <a:schemeClr val="tx2"/>
          </a:solidFill>
          <a:latin typeface="Times New Roman" pitchFamily="18" charset="0"/>
        </a:defRPr>
      </a:lvl8pPr>
      <a:lvl9pPr marL="1465235" algn="ctr" rtl="0" eaLnBrk="0" fontAlgn="base" hangingPunct="0">
        <a:spcBef>
          <a:spcPct val="0"/>
        </a:spcBef>
        <a:spcAft>
          <a:spcPct val="0"/>
        </a:spcAft>
        <a:defRPr sz="3500">
          <a:solidFill>
            <a:schemeClr val="tx2"/>
          </a:solidFill>
          <a:latin typeface="Times New Roman" pitchFamily="18" charset="0"/>
        </a:defRPr>
      </a:lvl9pPr>
    </p:titleStyle>
    <p:bodyStyle>
      <a:lvl1pPr marL="274731" indent="-274731" algn="l" rtl="0" eaLnBrk="0" fontAlgn="base" hangingPunct="0">
        <a:spcBef>
          <a:spcPct val="20000"/>
        </a:spcBef>
        <a:spcAft>
          <a:spcPct val="0"/>
        </a:spcAft>
        <a:buChar char="•"/>
        <a:defRPr sz="2600">
          <a:solidFill>
            <a:schemeClr val="bg1"/>
          </a:solidFill>
          <a:latin typeface="Calibri" panose="020F0502020204030204" pitchFamily="34" charset="0"/>
          <a:ea typeface="+mn-ea"/>
          <a:cs typeface="+mn-cs"/>
        </a:defRPr>
      </a:lvl1pPr>
      <a:lvl2pPr marL="595252" indent="-228943" algn="l" rtl="0" eaLnBrk="0" fontAlgn="base" hangingPunct="0">
        <a:spcBef>
          <a:spcPct val="20000"/>
        </a:spcBef>
        <a:spcAft>
          <a:spcPct val="0"/>
        </a:spcAft>
        <a:buChar char="–"/>
        <a:defRPr sz="2200">
          <a:solidFill>
            <a:schemeClr val="bg1"/>
          </a:solidFill>
          <a:latin typeface="Calibri" panose="020F0502020204030204" pitchFamily="34" charset="0"/>
        </a:defRPr>
      </a:lvl2pPr>
      <a:lvl3pPr marL="915772" indent="-183154" algn="l" rtl="0" eaLnBrk="0" fontAlgn="base" hangingPunct="0">
        <a:spcBef>
          <a:spcPct val="20000"/>
        </a:spcBef>
        <a:spcAft>
          <a:spcPct val="0"/>
        </a:spcAft>
        <a:buChar char="•"/>
        <a:defRPr sz="1900">
          <a:solidFill>
            <a:schemeClr val="bg1"/>
          </a:solidFill>
          <a:latin typeface="Calibri" panose="020F0502020204030204" pitchFamily="34" charset="0"/>
        </a:defRPr>
      </a:lvl3pPr>
      <a:lvl4pPr marL="1282080" indent="-183154" algn="l" rtl="0" eaLnBrk="0" fontAlgn="base" hangingPunct="0">
        <a:spcBef>
          <a:spcPct val="20000"/>
        </a:spcBef>
        <a:spcAft>
          <a:spcPct val="0"/>
        </a:spcAft>
        <a:buChar char="–"/>
        <a:defRPr sz="1600">
          <a:solidFill>
            <a:schemeClr val="bg1"/>
          </a:solidFill>
          <a:latin typeface="Calibri" panose="020F0502020204030204" pitchFamily="34" charset="0"/>
        </a:defRPr>
      </a:lvl4pPr>
      <a:lvl5pPr marL="1648389" indent="-183154" algn="l" rtl="0" eaLnBrk="0" fontAlgn="base" hangingPunct="0">
        <a:spcBef>
          <a:spcPct val="20000"/>
        </a:spcBef>
        <a:spcAft>
          <a:spcPct val="0"/>
        </a:spcAft>
        <a:buChar char="»"/>
        <a:defRPr sz="1600">
          <a:solidFill>
            <a:schemeClr val="bg1"/>
          </a:solidFill>
          <a:latin typeface="Calibri" panose="020F0502020204030204" pitchFamily="34" charset="0"/>
        </a:defRPr>
      </a:lvl5pPr>
      <a:lvl6pPr marL="2014698" indent="-183154" algn="l" rtl="0" eaLnBrk="0" fontAlgn="base" hangingPunct="0">
        <a:spcBef>
          <a:spcPct val="20000"/>
        </a:spcBef>
        <a:spcAft>
          <a:spcPct val="0"/>
        </a:spcAft>
        <a:buChar char="»"/>
        <a:defRPr sz="1600">
          <a:solidFill>
            <a:schemeClr val="tx1"/>
          </a:solidFill>
          <a:latin typeface="+mn-lt"/>
        </a:defRPr>
      </a:lvl6pPr>
      <a:lvl7pPr marL="2381006" indent="-183154" algn="l" rtl="0" eaLnBrk="0" fontAlgn="base" hangingPunct="0">
        <a:spcBef>
          <a:spcPct val="20000"/>
        </a:spcBef>
        <a:spcAft>
          <a:spcPct val="0"/>
        </a:spcAft>
        <a:buChar char="»"/>
        <a:defRPr sz="1600">
          <a:solidFill>
            <a:schemeClr val="tx1"/>
          </a:solidFill>
          <a:latin typeface="+mn-lt"/>
        </a:defRPr>
      </a:lvl7pPr>
      <a:lvl8pPr marL="2747315" indent="-183154" algn="l" rtl="0" eaLnBrk="0" fontAlgn="base" hangingPunct="0">
        <a:spcBef>
          <a:spcPct val="20000"/>
        </a:spcBef>
        <a:spcAft>
          <a:spcPct val="0"/>
        </a:spcAft>
        <a:buChar char="»"/>
        <a:defRPr sz="1600">
          <a:solidFill>
            <a:schemeClr val="tx1"/>
          </a:solidFill>
          <a:latin typeface="+mn-lt"/>
        </a:defRPr>
      </a:lvl8pPr>
      <a:lvl9pPr marL="3113623" indent="-183154"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732617" rtl="0" eaLnBrk="1" latinLnBrk="0" hangingPunct="1">
        <a:defRPr sz="1400" kern="1200">
          <a:solidFill>
            <a:schemeClr val="tx1"/>
          </a:solidFill>
          <a:latin typeface="+mn-lt"/>
          <a:ea typeface="+mn-ea"/>
          <a:cs typeface="+mn-cs"/>
        </a:defRPr>
      </a:lvl1pPr>
      <a:lvl2pPr marL="366309" algn="l" defTabSz="732617" rtl="0" eaLnBrk="1" latinLnBrk="0" hangingPunct="1">
        <a:defRPr sz="1400" kern="1200">
          <a:solidFill>
            <a:schemeClr val="tx1"/>
          </a:solidFill>
          <a:latin typeface="+mn-lt"/>
          <a:ea typeface="+mn-ea"/>
          <a:cs typeface="+mn-cs"/>
        </a:defRPr>
      </a:lvl2pPr>
      <a:lvl3pPr marL="732617" algn="l" defTabSz="732617" rtl="0" eaLnBrk="1" latinLnBrk="0" hangingPunct="1">
        <a:defRPr sz="1400" kern="1200">
          <a:solidFill>
            <a:schemeClr val="tx1"/>
          </a:solidFill>
          <a:latin typeface="+mn-lt"/>
          <a:ea typeface="+mn-ea"/>
          <a:cs typeface="+mn-cs"/>
        </a:defRPr>
      </a:lvl3pPr>
      <a:lvl4pPr marL="1098926" algn="l" defTabSz="732617" rtl="0" eaLnBrk="1" latinLnBrk="0" hangingPunct="1">
        <a:defRPr sz="1400" kern="1200">
          <a:solidFill>
            <a:schemeClr val="tx1"/>
          </a:solidFill>
          <a:latin typeface="+mn-lt"/>
          <a:ea typeface="+mn-ea"/>
          <a:cs typeface="+mn-cs"/>
        </a:defRPr>
      </a:lvl4pPr>
      <a:lvl5pPr marL="1465235" algn="l" defTabSz="732617" rtl="0" eaLnBrk="1" latinLnBrk="0" hangingPunct="1">
        <a:defRPr sz="1400" kern="1200">
          <a:solidFill>
            <a:schemeClr val="tx1"/>
          </a:solidFill>
          <a:latin typeface="+mn-lt"/>
          <a:ea typeface="+mn-ea"/>
          <a:cs typeface="+mn-cs"/>
        </a:defRPr>
      </a:lvl5pPr>
      <a:lvl6pPr marL="1831543" algn="l" defTabSz="732617" rtl="0" eaLnBrk="1" latinLnBrk="0" hangingPunct="1">
        <a:defRPr sz="1400" kern="1200">
          <a:solidFill>
            <a:schemeClr val="tx1"/>
          </a:solidFill>
          <a:latin typeface="+mn-lt"/>
          <a:ea typeface="+mn-ea"/>
          <a:cs typeface="+mn-cs"/>
        </a:defRPr>
      </a:lvl6pPr>
      <a:lvl7pPr marL="2197852" algn="l" defTabSz="732617" rtl="0" eaLnBrk="1" latinLnBrk="0" hangingPunct="1">
        <a:defRPr sz="1400" kern="1200">
          <a:solidFill>
            <a:schemeClr val="tx1"/>
          </a:solidFill>
          <a:latin typeface="+mn-lt"/>
          <a:ea typeface="+mn-ea"/>
          <a:cs typeface="+mn-cs"/>
        </a:defRPr>
      </a:lvl7pPr>
      <a:lvl8pPr marL="2564160" algn="l" defTabSz="732617" rtl="0" eaLnBrk="1" latinLnBrk="0" hangingPunct="1">
        <a:defRPr sz="1400" kern="1200">
          <a:solidFill>
            <a:schemeClr val="tx1"/>
          </a:solidFill>
          <a:latin typeface="+mn-lt"/>
          <a:ea typeface="+mn-ea"/>
          <a:cs typeface="+mn-cs"/>
        </a:defRPr>
      </a:lvl8pPr>
      <a:lvl9pPr marL="2930469" algn="l" defTabSz="732617"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9.tm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png"/><Relationship Id="rId9"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r>
              <a:rPr lang="en-US" dirty="0">
                <a:solidFill>
                  <a:schemeClr val="bg1"/>
                </a:solidFill>
              </a:rPr>
              <a:t>SLIDE </a:t>
            </a:r>
            <a:fld id="{7DE08B2E-D59F-498D-8D62-ABBAFDFFC21C}" type="slidenum">
              <a:rPr lang="en-US" smtClean="0">
                <a:solidFill>
                  <a:schemeClr val="bg1"/>
                </a:solidFill>
              </a:rPr>
              <a:pPr>
                <a:defRPr/>
              </a:pPr>
              <a:t>1</a:t>
            </a:fld>
            <a:endParaRPr lang="en-US" dirty="0">
              <a:solidFill>
                <a:schemeClr val="bg1"/>
              </a:solidFill>
            </a:endParaRPr>
          </a:p>
        </p:txBody>
      </p:sp>
      <p:sp>
        <p:nvSpPr>
          <p:cNvPr id="18" name="TextBox 17"/>
          <p:cNvSpPr txBox="1"/>
          <p:nvPr/>
        </p:nvSpPr>
        <p:spPr bwMode="auto">
          <a:xfrm>
            <a:off x="8704418"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1</a:t>
            </a:r>
          </a:p>
        </p:txBody>
      </p:sp>
      <p:pic>
        <p:nvPicPr>
          <p:cNvPr id="23" name="Picture 2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91866" y="828675"/>
            <a:ext cx="3180533" cy="3248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TextBox 39"/>
          <p:cNvSpPr txBox="1"/>
          <p:nvPr/>
        </p:nvSpPr>
        <p:spPr bwMode="auto">
          <a:xfrm>
            <a:off x="1498725" y="971550"/>
            <a:ext cx="2874505" cy="2862322"/>
          </a:xfrm>
          <a:prstGeom prst="rect">
            <a:avLst/>
          </a:prstGeom>
          <a:noFill/>
          <a:ln w="9525">
            <a:noFill/>
            <a:miter lim="800000"/>
            <a:headEnd/>
            <a:tailEnd/>
          </a:ln>
        </p:spPr>
        <p:txBody>
          <a:bodyPr wrap="none" rtlCol="0">
            <a:spAutoFit/>
          </a:bodyPr>
          <a:lstStyle>
            <a:defPPr>
              <a:defRPr lang="en-US"/>
            </a:defPPr>
            <a:lvl1pPr algn="ctr">
              <a:defRPr sz="9600" b="1">
                <a:ln w="17780" cmpd="sng">
                  <a:solidFill>
                    <a:schemeClr val="accent1">
                      <a:tint val="3000"/>
                    </a:schemeClr>
                  </a:solidFill>
                  <a:prstDash val="solid"/>
                  <a:miter lim="800000"/>
                </a:ln>
                <a:solidFill>
                  <a:srgbClr val="66FF33"/>
                </a:solidFill>
                <a:effectLst>
                  <a:outerShdw blurRad="55000" dist="50800" dir="5400000" algn="tl">
                    <a:srgbClr val="000000">
                      <a:alpha val="33000"/>
                    </a:srgbClr>
                  </a:outerShdw>
                </a:effectLst>
                <a:latin typeface="Verdana" pitchFamily="34" charset="0"/>
              </a:defRPr>
            </a:lvl1pPr>
          </a:lstStyle>
          <a:p>
            <a:pPr algn="r"/>
            <a:r>
              <a:rPr lang="en-US" sz="6000" dirty="0"/>
              <a:t>Radio</a:t>
            </a:r>
          </a:p>
          <a:p>
            <a:pPr algn="r"/>
            <a:r>
              <a:rPr lang="en-US" sz="6000" dirty="0"/>
              <a:t>Merit</a:t>
            </a:r>
          </a:p>
          <a:p>
            <a:pPr algn="r"/>
            <a:r>
              <a:rPr lang="en-US" sz="6000" dirty="0"/>
              <a:t>Badge</a:t>
            </a:r>
          </a:p>
        </p:txBody>
      </p:sp>
      <p:sp>
        <p:nvSpPr>
          <p:cNvPr id="2" name="TextBox 1">
            <a:extLst>
              <a:ext uri="{FF2B5EF4-FFF2-40B4-BE49-F238E27FC236}">
                <a16:creationId xmlns:a16="http://schemas.microsoft.com/office/drawing/2014/main" id="{DDBA1673-6865-4855-98D1-5307D9018B4D}"/>
              </a:ext>
            </a:extLst>
          </p:cNvPr>
          <p:cNvSpPr txBox="1"/>
          <p:nvPr/>
        </p:nvSpPr>
        <p:spPr bwMode="auto">
          <a:xfrm>
            <a:off x="2383972" y="4167352"/>
            <a:ext cx="1458686" cy="384721"/>
          </a:xfrm>
          <a:prstGeom prst="rect">
            <a:avLst/>
          </a:prstGeom>
          <a:solidFill>
            <a:schemeClr val="accent2"/>
          </a:solidFill>
          <a:ln w="9525">
            <a:noFill/>
            <a:miter lim="800000"/>
            <a:headEnd/>
            <a:tailEnd/>
          </a:ln>
        </p:spPr>
        <p:txBody>
          <a:bodyPr wrap="square" rtlCol="0">
            <a:spAutoFit/>
          </a:bodyPr>
          <a:lstStyle/>
          <a:p>
            <a:r>
              <a:rPr lang="en-US" b="1" dirty="0">
                <a:latin typeface="Verdana" pitchFamily="34" charset="0"/>
              </a:rPr>
              <a:t>Module 2</a:t>
            </a:r>
          </a:p>
        </p:txBody>
      </p:sp>
    </p:spTree>
    <p:extLst>
      <p:ext uri="{BB962C8B-B14F-4D97-AF65-F5344CB8AC3E}">
        <p14:creationId xmlns:p14="http://schemas.microsoft.com/office/powerpoint/2010/main" val="4165717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 3.c.: Radio Services</a:t>
            </a:r>
          </a:p>
        </p:txBody>
      </p:sp>
      <p:sp>
        <p:nvSpPr>
          <p:cNvPr id="18" name="TextBox 17"/>
          <p:cNvSpPr txBox="1"/>
          <p:nvPr/>
        </p:nvSpPr>
        <p:spPr bwMode="auto">
          <a:xfrm>
            <a:off x="8704418"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1</a:t>
            </a:r>
          </a:p>
        </p:txBody>
      </p:sp>
      <p:sp>
        <p:nvSpPr>
          <p:cNvPr id="17" name="TextBox 16"/>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2</a:t>
            </a:r>
          </a:p>
        </p:txBody>
      </p:sp>
      <p:sp>
        <p:nvSpPr>
          <p:cNvPr id="23" name="Rounded Rectangle 22"/>
          <p:cNvSpPr/>
          <p:nvPr/>
        </p:nvSpPr>
        <p:spPr bwMode="auto">
          <a:xfrm>
            <a:off x="1038225" y="3814764"/>
            <a:ext cx="7620000" cy="1038225"/>
          </a:xfrm>
          <a:prstGeom prst="roundRect">
            <a:avLst/>
          </a:prstGeom>
          <a:solidFill>
            <a:srgbClr val="C2FFF0">
              <a:alpha val="20000"/>
            </a:srgbClr>
          </a:soli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4" name="Rounded Rectangle 23"/>
          <p:cNvSpPr/>
          <p:nvPr/>
        </p:nvSpPr>
        <p:spPr bwMode="auto">
          <a:xfrm>
            <a:off x="1047750" y="2678906"/>
            <a:ext cx="7620000" cy="1038225"/>
          </a:xfrm>
          <a:prstGeom prst="roundRect">
            <a:avLst/>
          </a:prstGeom>
          <a:solidFill>
            <a:srgbClr val="C2FFF0">
              <a:alpha val="20000"/>
            </a:srgbClr>
          </a:soli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5" name="Rounded Rectangle 24"/>
          <p:cNvSpPr/>
          <p:nvPr/>
        </p:nvSpPr>
        <p:spPr bwMode="auto">
          <a:xfrm>
            <a:off x="1057275" y="1543049"/>
            <a:ext cx="7620000" cy="1038225"/>
          </a:xfrm>
          <a:prstGeom prst="roundRect">
            <a:avLst/>
          </a:prstGeom>
          <a:solidFill>
            <a:srgbClr val="C2FFF0">
              <a:alpha val="20000"/>
            </a:srgbClr>
          </a:soli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6" name="Rounded Rectangle 25"/>
          <p:cNvSpPr/>
          <p:nvPr/>
        </p:nvSpPr>
        <p:spPr bwMode="auto">
          <a:xfrm>
            <a:off x="1047750" y="409575"/>
            <a:ext cx="7620000" cy="1038225"/>
          </a:xfrm>
          <a:prstGeom prst="roundRect">
            <a:avLst/>
          </a:prstGeom>
          <a:solidFill>
            <a:srgbClr val="C2FFF0">
              <a:alpha val="20000"/>
            </a:srgbClr>
          </a:soli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7" name="Rectangle 26"/>
          <p:cNvSpPr/>
          <p:nvPr/>
        </p:nvSpPr>
        <p:spPr bwMode="auto">
          <a:xfrm>
            <a:off x="1954498" y="551974"/>
            <a:ext cx="1631066" cy="600629"/>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8" name="Rectangle 27"/>
          <p:cNvSpPr/>
          <p:nvPr/>
        </p:nvSpPr>
        <p:spPr bwMode="auto">
          <a:xfrm>
            <a:off x="3588242" y="551974"/>
            <a:ext cx="2329834" cy="600629"/>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9" name="Rectangle 28"/>
          <p:cNvSpPr/>
          <p:nvPr/>
        </p:nvSpPr>
        <p:spPr bwMode="auto">
          <a:xfrm>
            <a:off x="5919303" y="553508"/>
            <a:ext cx="2329834" cy="600629"/>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0" name="Rectangle 29"/>
          <p:cNvSpPr/>
          <p:nvPr/>
        </p:nvSpPr>
        <p:spPr bwMode="auto">
          <a:xfrm>
            <a:off x="1954514" y="1659213"/>
            <a:ext cx="1631066" cy="600629"/>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1" name="Rectangle 30"/>
          <p:cNvSpPr/>
          <p:nvPr/>
        </p:nvSpPr>
        <p:spPr bwMode="auto">
          <a:xfrm>
            <a:off x="3588258" y="1659213"/>
            <a:ext cx="2329834" cy="600629"/>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2" name="Rectangle 31"/>
          <p:cNvSpPr/>
          <p:nvPr/>
        </p:nvSpPr>
        <p:spPr bwMode="auto">
          <a:xfrm>
            <a:off x="5919319" y="1660747"/>
            <a:ext cx="2329834" cy="600629"/>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3" name="Rectangle 32"/>
          <p:cNvSpPr/>
          <p:nvPr/>
        </p:nvSpPr>
        <p:spPr bwMode="auto">
          <a:xfrm>
            <a:off x="1954530" y="2794072"/>
            <a:ext cx="1631066" cy="600629"/>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4" name="Rectangle 33"/>
          <p:cNvSpPr/>
          <p:nvPr/>
        </p:nvSpPr>
        <p:spPr bwMode="auto">
          <a:xfrm>
            <a:off x="3588274" y="2794072"/>
            <a:ext cx="2329834" cy="600629"/>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5" name="Rectangle 34"/>
          <p:cNvSpPr/>
          <p:nvPr/>
        </p:nvSpPr>
        <p:spPr bwMode="auto">
          <a:xfrm>
            <a:off x="5919335" y="2795606"/>
            <a:ext cx="2329834" cy="600629"/>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6" name="Rectangle 35"/>
          <p:cNvSpPr/>
          <p:nvPr/>
        </p:nvSpPr>
        <p:spPr bwMode="auto">
          <a:xfrm>
            <a:off x="1950630" y="3905593"/>
            <a:ext cx="1631066" cy="600629"/>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7" name="Rectangle 36"/>
          <p:cNvSpPr/>
          <p:nvPr/>
        </p:nvSpPr>
        <p:spPr bwMode="auto">
          <a:xfrm>
            <a:off x="3584374" y="3905593"/>
            <a:ext cx="2329834" cy="600629"/>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8" name="Rectangle 37"/>
          <p:cNvSpPr/>
          <p:nvPr/>
        </p:nvSpPr>
        <p:spPr bwMode="auto">
          <a:xfrm>
            <a:off x="5915435" y="3907127"/>
            <a:ext cx="2329834" cy="600629"/>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9" name="TextBox 38"/>
          <p:cNvSpPr txBox="1"/>
          <p:nvPr/>
        </p:nvSpPr>
        <p:spPr bwMode="auto">
          <a:xfrm>
            <a:off x="1658804" y="1209122"/>
            <a:ext cx="581891" cy="169277"/>
          </a:xfrm>
          <a:prstGeom prst="rect">
            <a:avLst/>
          </a:prstGeom>
          <a:noFill/>
          <a:ln w="9525">
            <a:noFill/>
            <a:miter lim="800000"/>
            <a:headEnd/>
            <a:tailEnd/>
          </a:ln>
        </p:spPr>
        <p:txBody>
          <a:bodyPr wrap="none" lIns="0" tIns="0" rIns="0" bIns="0" rtlCol="0">
            <a:spAutoFit/>
          </a:bodyPr>
          <a:lstStyle>
            <a:defPPr>
              <a:defRPr lang="en-US"/>
            </a:defPPr>
            <a:lvl1pPr>
              <a:defRPr sz="1100">
                <a:solidFill>
                  <a:srgbClr val="FFFF00"/>
                </a:solidFill>
                <a:latin typeface="Verdana" pitchFamily="34" charset="0"/>
              </a:defRPr>
            </a:lvl1pPr>
          </a:lstStyle>
          <a:p>
            <a:r>
              <a:rPr lang="en-US" dirty="0"/>
              <a:t>300 kHz</a:t>
            </a:r>
          </a:p>
        </p:txBody>
      </p:sp>
      <p:grpSp>
        <p:nvGrpSpPr>
          <p:cNvPr id="40" name="Group 39"/>
          <p:cNvGrpSpPr/>
          <p:nvPr/>
        </p:nvGrpSpPr>
        <p:grpSpPr>
          <a:xfrm>
            <a:off x="8031079" y="554831"/>
            <a:ext cx="437620" cy="829869"/>
            <a:chOff x="7410049" y="478631"/>
            <a:chExt cx="437620" cy="829869"/>
          </a:xfrm>
        </p:grpSpPr>
        <p:sp>
          <p:nvSpPr>
            <p:cNvPr id="41" name="TextBox 40"/>
            <p:cNvSpPr txBox="1"/>
            <p:nvPr/>
          </p:nvSpPr>
          <p:spPr bwMode="auto">
            <a:xfrm>
              <a:off x="7410049" y="1139223"/>
              <a:ext cx="437620" cy="169277"/>
            </a:xfrm>
            <a:prstGeom prst="rect">
              <a:avLst/>
            </a:prstGeom>
            <a:noFill/>
            <a:ln w="9525">
              <a:noFill/>
              <a:miter lim="800000"/>
              <a:headEnd/>
              <a:tailEnd/>
            </a:ln>
          </p:spPr>
          <p:txBody>
            <a:bodyPr wrap="none" lIns="0" tIns="0" rIns="0" bIns="0" rtlCol="0">
              <a:spAutoFit/>
            </a:bodyPr>
            <a:lstStyle/>
            <a:p>
              <a:r>
                <a:rPr lang="en-US" sz="1100" dirty="0">
                  <a:solidFill>
                    <a:srgbClr val="FFFF00"/>
                  </a:solidFill>
                  <a:latin typeface="Verdana" pitchFamily="34" charset="0"/>
                </a:rPr>
                <a:t>3 MHz</a:t>
              </a:r>
            </a:p>
          </p:txBody>
        </p:sp>
        <p:cxnSp>
          <p:nvCxnSpPr>
            <p:cNvPr id="42" name="Straight Connector 41"/>
            <p:cNvCxnSpPr/>
            <p:nvPr/>
          </p:nvCxnSpPr>
          <p:spPr bwMode="auto">
            <a:xfrm>
              <a:off x="7629529" y="478631"/>
              <a:ext cx="0" cy="640080"/>
            </a:xfrm>
            <a:prstGeom prst="line">
              <a:avLst/>
            </a:prstGeom>
            <a:solidFill>
              <a:schemeClr val="accent1"/>
            </a:solidFill>
            <a:ln w="28575" cap="flat" cmpd="sng" algn="ctr">
              <a:solidFill>
                <a:srgbClr val="FFFF00"/>
              </a:solidFill>
              <a:prstDash val="solid"/>
              <a:round/>
              <a:headEnd type="none" w="med" len="med"/>
              <a:tailEnd type="none" w="med" len="med"/>
            </a:ln>
            <a:effectLst/>
          </p:spPr>
        </p:cxnSp>
      </p:grpSp>
      <p:grpSp>
        <p:nvGrpSpPr>
          <p:cNvPr id="43" name="Group 42"/>
          <p:cNvGrpSpPr/>
          <p:nvPr/>
        </p:nvGrpSpPr>
        <p:grpSpPr>
          <a:xfrm>
            <a:off x="3367642" y="554835"/>
            <a:ext cx="437620" cy="829848"/>
            <a:chOff x="2746612" y="478635"/>
            <a:chExt cx="437620" cy="829848"/>
          </a:xfrm>
        </p:grpSpPr>
        <p:sp>
          <p:nvSpPr>
            <p:cNvPr id="44" name="TextBox 43"/>
            <p:cNvSpPr txBox="1"/>
            <p:nvPr/>
          </p:nvSpPr>
          <p:spPr bwMode="auto">
            <a:xfrm>
              <a:off x="2746612" y="1139206"/>
              <a:ext cx="437620" cy="169277"/>
            </a:xfrm>
            <a:prstGeom prst="rect">
              <a:avLst/>
            </a:prstGeom>
            <a:noFill/>
            <a:ln w="9525">
              <a:noFill/>
              <a:miter lim="800000"/>
              <a:headEnd/>
              <a:tailEnd/>
            </a:ln>
          </p:spPr>
          <p:txBody>
            <a:bodyPr wrap="none" lIns="0" tIns="0" rIns="0" bIns="0" rtlCol="0">
              <a:spAutoFit/>
            </a:bodyPr>
            <a:lstStyle/>
            <a:p>
              <a:r>
                <a:rPr lang="en-US" sz="1100" dirty="0">
                  <a:solidFill>
                    <a:srgbClr val="FFFF00"/>
                  </a:solidFill>
                  <a:latin typeface="Verdana" pitchFamily="34" charset="0"/>
                </a:rPr>
                <a:t>1 MHz</a:t>
              </a:r>
            </a:p>
          </p:txBody>
        </p:sp>
        <p:cxnSp>
          <p:nvCxnSpPr>
            <p:cNvPr id="45" name="Straight Connector 44"/>
            <p:cNvCxnSpPr/>
            <p:nvPr/>
          </p:nvCxnSpPr>
          <p:spPr bwMode="auto">
            <a:xfrm>
              <a:off x="2966248" y="478635"/>
              <a:ext cx="0" cy="640080"/>
            </a:xfrm>
            <a:prstGeom prst="line">
              <a:avLst/>
            </a:prstGeom>
            <a:solidFill>
              <a:schemeClr val="accent1"/>
            </a:solidFill>
            <a:ln w="28575" cap="flat" cmpd="sng" algn="ctr">
              <a:solidFill>
                <a:srgbClr val="FFFF00"/>
              </a:solidFill>
              <a:prstDash val="solid"/>
              <a:round/>
              <a:headEnd type="none" w="med" len="med"/>
              <a:tailEnd type="none" w="med" len="med"/>
            </a:ln>
            <a:effectLst/>
          </p:spPr>
        </p:cxnSp>
      </p:grpSp>
      <p:grpSp>
        <p:nvGrpSpPr>
          <p:cNvPr id="46" name="Group 45"/>
          <p:cNvGrpSpPr/>
          <p:nvPr/>
        </p:nvGrpSpPr>
        <p:grpSpPr>
          <a:xfrm>
            <a:off x="5698886" y="557216"/>
            <a:ext cx="437620" cy="827483"/>
            <a:chOff x="5077856" y="481016"/>
            <a:chExt cx="437620" cy="827483"/>
          </a:xfrm>
        </p:grpSpPr>
        <p:sp>
          <p:nvSpPr>
            <p:cNvPr id="47" name="TextBox 46"/>
            <p:cNvSpPr txBox="1"/>
            <p:nvPr/>
          </p:nvSpPr>
          <p:spPr bwMode="auto">
            <a:xfrm>
              <a:off x="5077856" y="1139222"/>
              <a:ext cx="437620" cy="169277"/>
            </a:xfrm>
            <a:prstGeom prst="rect">
              <a:avLst/>
            </a:prstGeom>
            <a:noFill/>
            <a:ln w="9525">
              <a:noFill/>
              <a:miter lim="800000"/>
              <a:headEnd/>
              <a:tailEnd/>
            </a:ln>
          </p:spPr>
          <p:txBody>
            <a:bodyPr wrap="none" lIns="0" tIns="0" rIns="0" bIns="0" rtlCol="0">
              <a:spAutoFit/>
            </a:bodyPr>
            <a:lstStyle/>
            <a:p>
              <a:r>
                <a:rPr lang="en-US" sz="1100" dirty="0">
                  <a:solidFill>
                    <a:srgbClr val="FFFF00"/>
                  </a:solidFill>
                  <a:latin typeface="Verdana" pitchFamily="34" charset="0"/>
                </a:rPr>
                <a:t>2 MHz</a:t>
              </a:r>
            </a:p>
          </p:txBody>
        </p:sp>
        <p:cxnSp>
          <p:nvCxnSpPr>
            <p:cNvPr id="48" name="Straight Connector 47"/>
            <p:cNvCxnSpPr/>
            <p:nvPr/>
          </p:nvCxnSpPr>
          <p:spPr bwMode="auto">
            <a:xfrm>
              <a:off x="5300667" y="481016"/>
              <a:ext cx="0" cy="640080"/>
            </a:xfrm>
            <a:prstGeom prst="line">
              <a:avLst/>
            </a:prstGeom>
            <a:solidFill>
              <a:schemeClr val="accent1"/>
            </a:solidFill>
            <a:ln w="28575" cap="flat" cmpd="sng" algn="ctr">
              <a:solidFill>
                <a:srgbClr val="FFFF00"/>
              </a:solidFill>
              <a:prstDash val="solid"/>
              <a:round/>
              <a:headEnd type="none" w="med" len="med"/>
              <a:tailEnd type="none" w="med" len="med"/>
            </a:ln>
            <a:effectLst/>
          </p:spPr>
        </p:cxnSp>
      </p:grpSp>
      <p:cxnSp>
        <p:nvCxnSpPr>
          <p:cNvPr id="49" name="Straight Connector 48"/>
          <p:cNvCxnSpPr/>
          <p:nvPr/>
        </p:nvCxnSpPr>
        <p:spPr bwMode="auto">
          <a:xfrm>
            <a:off x="1949933" y="554835"/>
            <a:ext cx="0" cy="640080"/>
          </a:xfrm>
          <a:prstGeom prst="line">
            <a:avLst/>
          </a:prstGeom>
          <a:solidFill>
            <a:schemeClr val="accent1"/>
          </a:solidFill>
          <a:ln w="28575" cap="flat" cmpd="sng" algn="ctr">
            <a:solidFill>
              <a:srgbClr val="FFFF00"/>
            </a:solidFill>
            <a:prstDash val="solid"/>
            <a:round/>
            <a:headEnd type="none" w="med" len="med"/>
            <a:tailEnd type="none" w="med" len="med"/>
          </a:ln>
          <a:effectLst/>
        </p:spPr>
      </p:cxnSp>
      <p:grpSp>
        <p:nvGrpSpPr>
          <p:cNvPr id="50" name="Group 49"/>
          <p:cNvGrpSpPr/>
          <p:nvPr/>
        </p:nvGrpSpPr>
        <p:grpSpPr>
          <a:xfrm>
            <a:off x="1736584" y="1659725"/>
            <a:ext cx="437620" cy="835476"/>
            <a:chOff x="1214614" y="1364451"/>
            <a:chExt cx="437620" cy="835476"/>
          </a:xfrm>
        </p:grpSpPr>
        <p:sp>
          <p:nvSpPr>
            <p:cNvPr id="51" name="TextBox 50"/>
            <p:cNvSpPr txBox="1"/>
            <p:nvPr/>
          </p:nvSpPr>
          <p:spPr bwMode="auto">
            <a:xfrm>
              <a:off x="1214614" y="2030650"/>
              <a:ext cx="437620" cy="169277"/>
            </a:xfrm>
            <a:prstGeom prst="rect">
              <a:avLst/>
            </a:prstGeom>
            <a:noFill/>
            <a:ln w="9525">
              <a:noFill/>
              <a:miter lim="800000"/>
              <a:headEnd/>
              <a:tailEnd/>
            </a:ln>
          </p:spPr>
          <p:txBody>
            <a:bodyPr wrap="none" lIns="0" tIns="0" rIns="0" bIns="0" rtlCol="0">
              <a:spAutoFit/>
            </a:bodyPr>
            <a:lstStyle/>
            <a:p>
              <a:r>
                <a:rPr lang="en-US" sz="1100" dirty="0">
                  <a:solidFill>
                    <a:srgbClr val="FFFF00"/>
                  </a:solidFill>
                  <a:latin typeface="Verdana" pitchFamily="34" charset="0"/>
                </a:rPr>
                <a:t>3 MHz</a:t>
              </a:r>
            </a:p>
          </p:txBody>
        </p:sp>
        <p:cxnSp>
          <p:nvCxnSpPr>
            <p:cNvPr id="52" name="Straight Connector 51"/>
            <p:cNvCxnSpPr/>
            <p:nvPr/>
          </p:nvCxnSpPr>
          <p:spPr bwMode="auto">
            <a:xfrm>
              <a:off x="1428750" y="1364451"/>
              <a:ext cx="0" cy="640080"/>
            </a:xfrm>
            <a:prstGeom prst="line">
              <a:avLst/>
            </a:prstGeom>
            <a:solidFill>
              <a:schemeClr val="accent1"/>
            </a:solidFill>
            <a:ln w="28575" cap="flat" cmpd="sng" algn="ctr">
              <a:solidFill>
                <a:srgbClr val="FFFF00"/>
              </a:solidFill>
              <a:prstDash val="solid"/>
              <a:round/>
              <a:headEnd type="none" w="med" len="med"/>
              <a:tailEnd type="none" w="med" len="med"/>
            </a:ln>
            <a:effectLst/>
          </p:spPr>
        </p:cxnSp>
      </p:grpSp>
      <p:grpSp>
        <p:nvGrpSpPr>
          <p:cNvPr id="53" name="Group 52"/>
          <p:cNvGrpSpPr/>
          <p:nvPr/>
        </p:nvGrpSpPr>
        <p:grpSpPr>
          <a:xfrm>
            <a:off x="1686671" y="2795749"/>
            <a:ext cx="527388" cy="834355"/>
            <a:chOff x="1164701" y="2256158"/>
            <a:chExt cx="527388" cy="834355"/>
          </a:xfrm>
        </p:grpSpPr>
        <p:sp>
          <p:nvSpPr>
            <p:cNvPr id="54" name="TextBox 53"/>
            <p:cNvSpPr txBox="1"/>
            <p:nvPr/>
          </p:nvSpPr>
          <p:spPr bwMode="auto">
            <a:xfrm>
              <a:off x="1164701" y="2921236"/>
              <a:ext cx="527388" cy="169277"/>
            </a:xfrm>
            <a:prstGeom prst="rect">
              <a:avLst/>
            </a:prstGeom>
            <a:noFill/>
            <a:ln w="9525">
              <a:noFill/>
              <a:miter lim="800000"/>
              <a:headEnd/>
              <a:tailEnd/>
            </a:ln>
          </p:spPr>
          <p:txBody>
            <a:bodyPr wrap="none" lIns="0" tIns="0" rIns="0" bIns="0" rtlCol="0">
              <a:spAutoFit/>
            </a:bodyPr>
            <a:lstStyle/>
            <a:p>
              <a:r>
                <a:rPr lang="en-US" sz="1100" dirty="0">
                  <a:solidFill>
                    <a:srgbClr val="FFFF00"/>
                  </a:solidFill>
                  <a:latin typeface="Verdana" pitchFamily="34" charset="0"/>
                </a:rPr>
                <a:t>30 MHz</a:t>
              </a:r>
            </a:p>
          </p:txBody>
        </p:sp>
        <p:cxnSp>
          <p:nvCxnSpPr>
            <p:cNvPr id="55" name="Straight Connector 54"/>
            <p:cNvCxnSpPr/>
            <p:nvPr/>
          </p:nvCxnSpPr>
          <p:spPr bwMode="auto">
            <a:xfrm>
              <a:off x="1428750" y="2256158"/>
              <a:ext cx="0" cy="640080"/>
            </a:xfrm>
            <a:prstGeom prst="line">
              <a:avLst/>
            </a:prstGeom>
            <a:solidFill>
              <a:schemeClr val="accent1"/>
            </a:solidFill>
            <a:ln w="28575" cap="flat" cmpd="sng" algn="ctr">
              <a:solidFill>
                <a:srgbClr val="FFFF00"/>
              </a:solidFill>
              <a:prstDash val="solid"/>
              <a:round/>
              <a:headEnd type="none" w="med" len="med"/>
              <a:tailEnd type="none" w="med" len="med"/>
            </a:ln>
            <a:effectLst/>
          </p:spPr>
        </p:cxnSp>
      </p:grpSp>
      <p:grpSp>
        <p:nvGrpSpPr>
          <p:cNvPr id="56" name="Group 55"/>
          <p:cNvGrpSpPr/>
          <p:nvPr/>
        </p:nvGrpSpPr>
        <p:grpSpPr>
          <a:xfrm>
            <a:off x="1640197" y="3909538"/>
            <a:ext cx="617157" cy="837373"/>
            <a:chOff x="1118227" y="3148489"/>
            <a:chExt cx="617157" cy="837373"/>
          </a:xfrm>
        </p:grpSpPr>
        <p:sp>
          <p:nvSpPr>
            <p:cNvPr id="57" name="TextBox 56"/>
            <p:cNvSpPr txBox="1"/>
            <p:nvPr/>
          </p:nvSpPr>
          <p:spPr bwMode="auto">
            <a:xfrm>
              <a:off x="1118227" y="3816585"/>
              <a:ext cx="617157" cy="169277"/>
            </a:xfrm>
            <a:prstGeom prst="rect">
              <a:avLst/>
            </a:prstGeom>
            <a:noFill/>
            <a:ln w="9525">
              <a:noFill/>
              <a:miter lim="800000"/>
              <a:headEnd/>
              <a:tailEnd/>
            </a:ln>
          </p:spPr>
          <p:txBody>
            <a:bodyPr wrap="none" lIns="0" tIns="0" rIns="0" bIns="0" rtlCol="0">
              <a:spAutoFit/>
            </a:bodyPr>
            <a:lstStyle/>
            <a:p>
              <a:r>
                <a:rPr lang="en-US" sz="1100" dirty="0">
                  <a:solidFill>
                    <a:srgbClr val="FFFF00"/>
                  </a:solidFill>
                  <a:latin typeface="Verdana" pitchFamily="34" charset="0"/>
                </a:rPr>
                <a:t>300 MHz</a:t>
              </a:r>
            </a:p>
          </p:txBody>
        </p:sp>
        <p:cxnSp>
          <p:nvCxnSpPr>
            <p:cNvPr id="58" name="Straight Connector 57"/>
            <p:cNvCxnSpPr/>
            <p:nvPr/>
          </p:nvCxnSpPr>
          <p:spPr bwMode="auto">
            <a:xfrm>
              <a:off x="1428750" y="3148489"/>
              <a:ext cx="0" cy="640080"/>
            </a:xfrm>
            <a:prstGeom prst="line">
              <a:avLst/>
            </a:prstGeom>
            <a:solidFill>
              <a:schemeClr val="accent1"/>
            </a:solidFill>
            <a:ln w="28575" cap="flat" cmpd="sng" algn="ctr">
              <a:solidFill>
                <a:srgbClr val="FFFF00"/>
              </a:solidFill>
              <a:prstDash val="solid"/>
              <a:round/>
              <a:headEnd type="none" w="med" len="med"/>
              <a:tailEnd type="none" w="med" len="med"/>
            </a:ln>
            <a:effectLst/>
          </p:spPr>
        </p:cxnSp>
      </p:grpSp>
      <p:grpSp>
        <p:nvGrpSpPr>
          <p:cNvPr id="59" name="Group 58"/>
          <p:cNvGrpSpPr/>
          <p:nvPr/>
        </p:nvGrpSpPr>
        <p:grpSpPr>
          <a:xfrm>
            <a:off x="7985840" y="1662905"/>
            <a:ext cx="527388" cy="829869"/>
            <a:chOff x="7364810" y="478631"/>
            <a:chExt cx="527388" cy="829869"/>
          </a:xfrm>
        </p:grpSpPr>
        <p:sp>
          <p:nvSpPr>
            <p:cNvPr id="60" name="TextBox 59"/>
            <p:cNvSpPr txBox="1"/>
            <p:nvPr/>
          </p:nvSpPr>
          <p:spPr bwMode="auto">
            <a:xfrm>
              <a:off x="7364810" y="1139223"/>
              <a:ext cx="527388" cy="169277"/>
            </a:xfrm>
            <a:prstGeom prst="rect">
              <a:avLst/>
            </a:prstGeom>
            <a:noFill/>
            <a:ln w="9525">
              <a:noFill/>
              <a:miter lim="800000"/>
              <a:headEnd/>
              <a:tailEnd/>
            </a:ln>
          </p:spPr>
          <p:txBody>
            <a:bodyPr wrap="none" lIns="0" tIns="0" rIns="0" bIns="0" rtlCol="0">
              <a:spAutoFit/>
            </a:bodyPr>
            <a:lstStyle/>
            <a:p>
              <a:r>
                <a:rPr lang="en-US" sz="1100" dirty="0">
                  <a:solidFill>
                    <a:srgbClr val="FFFF00"/>
                  </a:solidFill>
                  <a:latin typeface="Verdana" pitchFamily="34" charset="0"/>
                </a:rPr>
                <a:t>30 MHz</a:t>
              </a:r>
            </a:p>
          </p:txBody>
        </p:sp>
        <p:cxnSp>
          <p:nvCxnSpPr>
            <p:cNvPr id="61" name="Straight Connector 60"/>
            <p:cNvCxnSpPr/>
            <p:nvPr/>
          </p:nvCxnSpPr>
          <p:spPr bwMode="auto">
            <a:xfrm>
              <a:off x="7629529" y="478631"/>
              <a:ext cx="0" cy="640080"/>
            </a:xfrm>
            <a:prstGeom prst="line">
              <a:avLst/>
            </a:prstGeom>
            <a:solidFill>
              <a:schemeClr val="accent1"/>
            </a:solidFill>
            <a:ln w="28575" cap="flat" cmpd="sng" algn="ctr">
              <a:solidFill>
                <a:srgbClr val="FFFF00"/>
              </a:solidFill>
              <a:prstDash val="solid"/>
              <a:round/>
              <a:headEnd type="none" w="med" len="med"/>
              <a:tailEnd type="none" w="med" len="med"/>
            </a:ln>
            <a:effectLst/>
          </p:spPr>
        </p:cxnSp>
      </p:grpSp>
      <p:grpSp>
        <p:nvGrpSpPr>
          <p:cNvPr id="62" name="Group 61"/>
          <p:cNvGrpSpPr/>
          <p:nvPr/>
        </p:nvGrpSpPr>
        <p:grpSpPr>
          <a:xfrm>
            <a:off x="3323192" y="1662909"/>
            <a:ext cx="527388" cy="829848"/>
            <a:chOff x="2702162" y="478635"/>
            <a:chExt cx="527388" cy="829848"/>
          </a:xfrm>
        </p:grpSpPr>
        <p:sp>
          <p:nvSpPr>
            <p:cNvPr id="63" name="TextBox 62"/>
            <p:cNvSpPr txBox="1"/>
            <p:nvPr/>
          </p:nvSpPr>
          <p:spPr bwMode="auto">
            <a:xfrm>
              <a:off x="2702162" y="1139206"/>
              <a:ext cx="527388" cy="169277"/>
            </a:xfrm>
            <a:prstGeom prst="rect">
              <a:avLst/>
            </a:prstGeom>
            <a:noFill/>
            <a:ln w="9525">
              <a:noFill/>
              <a:miter lim="800000"/>
              <a:headEnd/>
              <a:tailEnd/>
            </a:ln>
          </p:spPr>
          <p:txBody>
            <a:bodyPr wrap="none" lIns="0" tIns="0" rIns="0" bIns="0" rtlCol="0">
              <a:spAutoFit/>
            </a:bodyPr>
            <a:lstStyle/>
            <a:p>
              <a:r>
                <a:rPr lang="en-US" sz="1100" dirty="0">
                  <a:solidFill>
                    <a:srgbClr val="FFFF00"/>
                  </a:solidFill>
                  <a:latin typeface="Verdana" pitchFamily="34" charset="0"/>
                </a:rPr>
                <a:t>10 MHz</a:t>
              </a:r>
            </a:p>
          </p:txBody>
        </p:sp>
        <p:cxnSp>
          <p:nvCxnSpPr>
            <p:cNvPr id="64" name="Straight Connector 63"/>
            <p:cNvCxnSpPr/>
            <p:nvPr/>
          </p:nvCxnSpPr>
          <p:spPr bwMode="auto">
            <a:xfrm>
              <a:off x="2966248" y="478635"/>
              <a:ext cx="0" cy="640080"/>
            </a:xfrm>
            <a:prstGeom prst="line">
              <a:avLst/>
            </a:prstGeom>
            <a:solidFill>
              <a:schemeClr val="accent1"/>
            </a:solidFill>
            <a:ln w="28575" cap="flat" cmpd="sng" algn="ctr">
              <a:solidFill>
                <a:srgbClr val="FFFF00"/>
              </a:solidFill>
              <a:prstDash val="solid"/>
              <a:round/>
              <a:headEnd type="none" w="med" len="med"/>
              <a:tailEnd type="none" w="med" len="med"/>
            </a:ln>
            <a:effectLst/>
          </p:spPr>
        </p:cxnSp>
      </p:grpSp>
      <p:grpSp>
        <p:nvGrpSpPr>
          <p:cNvPr id="65" name="Group 64"/>
          <p:cNvGrpSpPr/>
          <p:nvPr/>
        </p:nvGrpSpPr>
        <p:grpSpPr>
          <a:xfrm>
            <a:off x="5658409" y="1665290"/>
            <a:ext cx="527388" cy="827483"/>
            <a:chOff x="5037379" y="481016"/>
            <a:chExt cx="527388" cy="827483"/>
          </a:xfrm>
        </p:grpSpPr>
        <p:sp>
          <p:nvSpPr>
            <p:cNvPr id="66" name="TextBox 65"/>
            <p:cNvSpPr txBox="1"/>
            <p:nvPr/>
          </p:nvSpPr>
          <p:spPr bwMode="auto">
            <a:xfrm>
              <a:off x="5037379" y="1139222"/>
              <a:ext cx="527388" cy="169277"/>
            </a:xfrm>
            <a:prstGeom prst="rect">
              <a:avLst/>
            </a:prstGeom>
            <a:noFill/>
            <a:ln w="9525">
              <a:noFill/>
              <a:miter lim="800000"/>
              <a:headEnd/>
              <a:tailEnd/>
            </a:ln>
          </p:spPr>
          <p:txBody>
            <a:bodyPr wrap="none" lIns="0" tIns="0" rIns="0" bIns="0" rtlCol="0">
              <a:spAutoFit/>
            </a:bodyPr>
            <a:lstStyle/>
            <a:p>
              <a:r>
                <a:rPr lang="en-US" sz="1100" dirty="0">
                  <a:solidFill>
                    <a:srgbClr val="FFFF00"/>
                  </a:solidFill>
                  <a:latin typeface="Verdana" pitchFamily="34" charset="0"/>
                </a:rPr>
                <a:t>20 MHz</a:t>
              </a:r>
            </a:p>
          </p:txBody>
        </p:sp>
        <p:cxnSp>
          <p:nvCxnSpPr>
            <p:cNvPr id="67" name="Straight Connector 66"/>
            <p:cNvCxnSpPr/>
            <p:nvPr/>
          </p:nvCxnSpPr>
          <p:spPr bwMode="auto">
            <a:xfrm>
              <a:off x="5300667" y="481016"/>
              <a:ext cx="0" cy="640080"/>
            </a:xfrm>
            <a:prstGeom prst="line">
              <a:avLst/>
            </a:prstGeom>
            <a:solidFill>
              <a:schemeClr val="accent1"/>
            </a:solidFill>
            <a:ln w="28575" cap="flat" cmpd="sng" algn="ctr">
              <a:solidFill>
                <a:srgbClr val="FFFF00"/>
              </a:solidFill>
              <a:prstDash val="solid"/>
              <a:round/>
              <a:headEnd type="none" w="med" len="med"/>
              <a:tailEnd type="none" w="med" len="med"/>
            </a:ln>
            <a:effectLst/>
          </p:spPr>
        </p:cxnSp>
      </p:grpSp>
      <p:grpSp>
        <p:nvGrpSpPr>
          <p:cNvPr id="68" name="Group 67"/>
          <p:cNvGrpSpPr/>
          <p:nvPr/>
        </p:nvGrpSpPr>
        <p:grpSpPr>
          <a:xfrm>
            <a:off x="7936701" y="2803957"/>
            <a:ext cx="617157" cy="829869"/>
            <a:chOff x="7319571" y="478631"/>
            <a:chExt cx="617157" cy="829869"/>
          </a:xfrm>
        </p:grpSpPr>
        <p:sp>
          <p:nvSpPr>
            <p:cNvPr id="69" name="TextBox 68"/>
            <p:cNvSpPr txBox="1"/>
            <p:nvPr/>
          </p:nvSpPr>
          <p:spPr bwMode="auto">
            <a:xfrm>
              <a:off x="7319571" y="1139223"/>
              <a:ext cx="617157" cy="169277"/>
            </a:xfrm>
            <a:prstGeom prst="rect">
              <a:avLst/>
            </a:prstGeom>
            <a:noFill/>
            <a:ln w="9525">
              <a:noFill/>
              <a:miter lim="800000"/>
              <a:headEnd/>
              <a:tailEnd/>
            </a:ln>
          </p:spPr>
          <p:txBody>
            <a:bodyPr wrap="none" lIns="0" tIns="0" rIns="0" bIns="0" rtlCol="0">
              <a:spAutoFit/>
            </a:bodyPr>
            <a:lstStyle/>
            <a:p>
              <a:r>
                <a:rPr lang="en-US" sz="1100" dirty="0">
                  <a:solidFill>
                    <a:srgbClr val="FFFF00"/>
                  </a:solidFill>
                  <a:latin typeface="Verdana" pitchFamily="34" charset="0"/>
                </a:rPr>
                <a:t>300 MHz</a:t>
              </a:r>
            </a:p>
          </p:txBody>
        </p:sp>
        <p:cxnSp>
          <p:nvCxnSpPr>
            <p:cNvPr id="70" name="Straight Connector 69"/>
            <p:cNvCxnSpPr/>
            <p:nvPr/>
          </p:nvCxnSpPr>
          <p:spPr bwMode="auto">
            <a:xfrm>
              <a:off x="7629529" y="478631"/>
              <a:ext cx="0" cy="640080"/>
            </a:xfrm>
            <a:prstGeom prst="line">
              <a:avLst/>
            </a:prstGeom>
            <a:solidFill>
              <a:schemeClr val="accent1"/>
            </a:solidFill>
            <a:ln w="28575" cap="flat" cmpd="sng" algn="ctr">
              <a:solidFill>
                <a:srgbClr val="FFFF00"/>
              </a:solidFill>
              <a:prstDash val="solid"/>
              <a:round/>
              <a:headEnd type="none" w="med" len="med"/>
              <a:tailEnd type="none" w="med" len="med"/>
            </a:ln>
            <a:effectLst/>
          </p:spPr>
        </p:cxnSp>
      </p:grpSp>
      <p:grpSp>
        <p:nvGrpSpPr>
          <p:cNvPr id="71" name="Group 70"/>
          <p:cNvGrpSpPr/>
          <p:nvPr/>
        </p:nvGrpSpPr>
        <p:grpSpPr>
          <a:xfrm>
            <a:off x="3273264" y="2803961"/>
            <a:ext cx="617157" cy="829848"/>
            <a:chOff x="2656134" y="478635"/>
            <a:chExt cx="617157" cy="829848"/>
          </a:xfrm>
        </p:grpSpPr>
        <p:sp>
          <p:nvSpPr>
            <p:cNvPr id="72" name="TextBox 71"/>
            <p:cNvSpPr txBox="1"/>
            <p:nvPr/>
          </p:nvSpPr>
          <p:spPr bwMode="auto">
            <a:xfrm>
              <a:off x="2656134" y="1139206"/>
              <a:ext cx="617157" cy="169277"/>
            </a:xfrm>
            <a:prstGeom prst="rect">
              <a:avLst/>
            </a:prstGeom>
            <a:noFill/>
            <a:ln w="9525">
              <a:noFill/>
              <a:miter lim="800000"/>
              <a:headEnd/>
              <a:tailEnd/>
            </a:ln>
          </p:spPr>
          <p:txBody>
            <a:bodyPr wrap="none" lIns="0" tIns="0" rIns="0" bIns="0" rtlCol="0">
              <a:spAutoFit/>
            </a:bodyPr>
            <a:lstStyle/>
            <a:p>
              <a:r>
                <a:rPr lang="en-US" sz="1100" dirty="0">
                  <a:solidFill>
                    <a:srgbClr val="FFFF00"/>
                  </a:solidFill>
                  <a:latin typeface="Verdana" pitchFamily="34" charset="0"/>
                </a:rPr>
                <a:t>100 MHz</a:t>
              </a:r>
            </a:p>
          </p:txBody>
        </p:sp>
        <p:cxnSp>
          <p:nvCxnSpPr>
            <p:cNvPr id="73" name="Straight Connector 72"/>
            <p:cNvCxnSpPr/>
            <p:nvPr/>
          </p:nvCxnSpPr>
          <p:spPr bwMode="auto">
            <a:xfrm>
              <a:off x="2966248" y="478635"/>
              <a:ext cx="0" cy="640080"/>
            </a:xfrm>
            <a:prstGeom prst="line">
              <a:avLst/>
            </a:prstGeom>
            <a:solidFill>
              <a:schemeClr val="accent1"/>
            </a:solidFill>
            <a:ln w="28575" cap="flat" cmpd="sng" algn="ctr">
              <a:solidFill>
                <a:srgbClr val="FFFF00"/>
              </a:solidFill>
              <a:prstDash val="solid"/>
              <a:round/>
              <a:headEnd type="none" w="med" len="med"/>
              <a:tailEnd type="none" w="med" len="med"/>
            </a:ln>
            <a:effectLst/>
          </p:spPr>
        </p:cxnSp>
      </p:grpSp>
      <p:grpSp>
        <p:nvGrpSpPr>
          <p:cNvPr id="74" name="Group 73"/>
          <p:cNvGrpSpPr/>
          <p:nvPr/>
        </p:nvGrpSpPr>
        <p:grpSpPr>
          <a:xfrm>
            <a:off x="5606889" y="2806342"/>
            <a:ext cx="617157" cy="827483"/>
            <a:chOff x="4989759" y="481016"/>
            <a:chExt cx="617157" cy="827483"/>
          </a:xfrm>
        </p:grpSpPr>
        <p:sp>
          <p:nvSpPr>
            <p:cNvPr id="75" name="TextBox 74"/>
            <p:cNvSpPr txBox="1"/>
            <p:nvPr/>
          </p:nvSpPr>
          <p:spPr bwMode="auto">
            <a:xfrm>
              <a:off x="4989759" y="1139222"/>
              <a:ext cx="617157" cy="169277"/>
            </a:xfrm>
            <a:prstGeom prst="rect">
              <a:avLst/>
            </a:prstGeom>
            <a:noFill/>
            <a:ln w="9525">
              <a:noFill/>
              <a:miter lim="800000"/>
              <a:headEnd/>
              <a:tailEnd/>
            </a:ln>
          </p:spPr>
          <p:txBody>
            <a:bodyPr wrap="none" lIns="0" tIns="0" rIns="0" bIns="0" rtlCol="0">
              <a:spAutoFit/>
            </a:bodyPr>
            <a:lstStyle/>
            <a:p>
              <a:r>
                <a:rPr lang="en-US" sz="1100" dirty="0">
                  <a:solidFill>
                    <a:srgbClr val="FFFF00"/>
                  </a:solidFill>
                  <a:latin typeface="Verdana" pitchFamily="34" charset="0"/>
                </a:rPr>
                <a:t>200 MHz</a:t>
              </a:r>
            </a:p>
          </p:txBody>
        </p:sp>
        <p:cxnSp>
          <p:nvCxnSpPr>
            <p:cNvPr id="76" name="Straight Connector 75"/>
            <p:cNvCxnSpPr/>
            <p:nvPr/>
          </p:nvCxnSpPr>
          <p:spPr bwMode="auto">
            <a:xfrm>
              <a:off x="5300667" y="481016"/>
              <a:ext cx="0" cy="640080"/>
            </a:xfrm>
            <a:prstGeom prst="line">
              <a:avLst/>
            </a:prstGeom>
            <a:solidFill>
              <a:schemeClr val="accent1"/>
            </a:solidFill>
            <a:ln w="28575" cap="flat" cmpd="sng" algn="ctr">
              <a:solidFill>
                <a:srgbClr val="FFFF00"/>
              </a:solidFill>
              <a:prstDash val="solid"/>
              <a:round/>
              <a:headEnd type="none" w="med" len="med"/>
              <a:tailEnd type="none" w="med" len="med"/>
            </a:ln>
            <a:effectLst/>
          </p:spPr>
        </p:cxnSp>
      </p:grpSp>
      <p:grpSp>
        <p:nvGrpSpPr>
          <p:cNvPr id="77" name="Group 76"/>
          <p:cNvGrpSpPr/>
          <p:nvPr/>
        </p:nvGrpSpPr>
        <p:grpSpPr>
          <a:xfrm>
            <a:off x="8029560" y="3916955"/>
            <a:ext cx="428002" cy="829869"/>
            <a:chOff x="7412430" y="478631"/>
            <a:chExt cx="428002" cy="829869"/>
          </a:xfrm>
        </p:grpSpPr>
        <p:sp>
          <p:nvSpPr>
            <p:cNvPr id="78" name="TextBox 77"/>
            <p:cNvSpPr txBox="1"/>
            <p:nvPr/>
          </p:nvSpPr>
          <p:spPr bwMode="auto">
            <a:xfrm>
              <a:off x="7412430" y="1139223"/>
              <a:ext cx="428002" cy="169277"/>
            </a:xfrm>
            <a:prstGeom prst="rect">
              <a:avLst/>
            </a:prstGeom>
            <a:noFill/>
            <a:ln w="9525">
              <a:noFill/>
              <a:miter lim="800000"/>
              <a:headEnd/>
              <a:tailEnd/>
            </a:ln>
          </p:spPr>
          <p:txBody>
            <a:bodyPr wrap="none" lIns="0" tIns="0" rIns="0" bIns="0" rtlCol="0">
              <a:spAutoFit/>
            </a:bodyPr>
            <a:lstStyle/>
            <a:p>
              <a:r>
                <a:rPr lang="en-US" sz="1100" dirty="0">
                  <a:solidFill>
                    <a:srgbClr val="FFFF00"/>
                  </a:solidFill>
                  <a:latin typeface="Verdana" pitchFamily="34" charset="0"/>
                </a:rPr>
                <a:t>3 GHz</a:t>
              </a:r>
            </a:p>
          </p:txBody>
        </p:sp>
        <p:cxnSp>
          <p:nvCxnSpPr>
            <p:cNvPr id="79" name="Straight Connector 78"/>
            <p:cNvCxnSpPr/>
            <p:nvPr/>
          </p:nvCxnSpPr>
          <p:spPr bwMode="auto">
            <a:xfrm>
              <a:off x="7629529" y="478631"/>
              <a:ext cx="0" cy="640080"/>
            </a:xfrm>
            <a:prstGeom prst="line">
              <a:avLst/>
            </a:prstGeom>
            <a:solidFill>
              <a:schemeClr val="accent1"/>
            </a:solidFill>
            <a:ln w="28575" cap="flat" cmpd="sng" algn="ctr">
              <a:solidFill>
                <a:srgbClr val="FFFF00"/>
              </a:solidFill>
              <a:prstDash val="solid"/>
              <a:round/>
              <a:headEnd type="none" w="med" len="med"/>
              <a:tailEnd type="none" w="med" len="med"/>
            </a:ln>
            <a:effectLst/>
          </p:spPr>
        </p:cxnSp>
      </p:grpSp>
      <p:grpSp>
        <p:nvGrpSpPr>
          <p:cNvPr id="80" name="Group 79"/>
          <p:cNvGrpSpPr/>
          <p:nvPr/>
        </p:nvGrpSpPr>
        <p:grpSpPr>
          <a:xfrm>
            <a:off x="3368504" y="3916959"/>
            <a:ext cx="428002" cy="829848"/>
            <a:chOff x="2751374" y="478635"/>
            <a:chExt cx="428002" cy="829848"/>
          </a:xfrm>
        </p:grpSpPr>
        <p:sp>
          <p:nvSpPr>
            <p:cNvPr id="81" name="TextBox 80"/>
            <p:cNvSpPr txBox="1"/>
            <p:nvPr/>
          </p:nvSpPr>
          <p:spPr bwMode="auto">
            <a:xfrm>
              <a:off x="2751374" y="1139206"/>
              <a:ext cx="428002" cy="169277"/>
            </a:xfrm>
            <a:prstGeom prst="rect">
              <a:avLst/>
            </a:prstGeom>
            <a:noFill/>
            <a:ln w="9525">
              <a:noFill/>
              <a:miter lim="800000"/>
              <a:headEnd/>
              <a:tailEnd/>
            </a:ln>
          </p:spPr>
          <p:txBody>
            <a:bodyPr wrap="none" lIns="0" tIns="0" rIns="0" bIns="0" rtlCol="0">
              <a:spAutoFit/>
            </a:bodyPr>
            <a:lstStyle/>
            <a:p>
              <a:r>
                <a:rPr lang="en-US" sz="1100" dirty="0">
                  <a:solidFill>
                    <a:srgbClr val="FFFF00"/>
                  </a:solidFill>
                  <a:latin typeface="Verdana" pitchFamily="34" charset="0"/>
                </a:rPr>
                <a:t>1 GHz</a:t>
              </a:r>
            </a:p>
          </p:txBody>
        </p:sp>
        <p:cxnSp>
          <p:nvCxnSpPr>
            <p:cNvPr id="82" name="Straight Connector 81"/>
            <p:cNvCxnSpPr/>
            <p:nvPr/>
          </p:nvCxnSpPr>
          <p:spPr bwMode="auto">
            <a:xfrm>
              <a:off x="2966248" y="478635"/>
              <a:ext cx="0" cy="640080"/>
            </a:xfrm>
            <a:prstGeom prst="line">
              <a:avLst/>
            </a:prstGeom>
            <a:solidFill>
              <a:schemeClr val="accent1"/>
            </a:solidFill>
            <a:ln w="28575" cap="flat" cmpd="sng" algn="ctr">
              <a:solidFill>
                <a:srgbClr val="FFFF00"/>
              </a:solidFill>
              <a:prstDash val="solid"/>
              <a:round/>
              <a:headEnd type="none" w="med" len="med"/>
              <a:tailEnd type="none" w="med" len="med"/>
            </a:ln>
            <a:effectLst/>
          </p:spPr>
        </p:cxnSp>
      </p:grpSp>
      <p:grpSp>
        <p:nvGrpSpPr>
          <p:cNvPr id="83" name="Group 82"/>
          <p:cNvGrpSpPr/>
          <p:nvPr/>
        </p:nvGrpSpPr>
        <p:grpSpPr>
          <a:xfrm>
            <a:off x="5702129" y="3919340"/>
            <a:ext cx="428002" cy="827483"/>
            <a:chOff x="5084999" y="481016"/>
            <a:chExt cx="428002" cy="827483"/>
          </a:xfrm>
        </p:grpSpPr>
        <p:sp>
          <p:nvSpPr>
            <p:cNvPr id="84" name="TextBox 83"/>
            <p:cNvSpPr txBox="1"/>
            <p:nvPr/>
          </p:nvSpPr>
          <p:spPr bwMode="auto">
            <a:xfrm>
              <a:off x="5084999" y="1139222"/>
              <a:ext cx="428002" cy="169277"/>
            </a:xfrm>
            <a:prstGeom prst="rect">
              <a:avLst/>
            </a:prstGeom>
            <a:noFill/>
            <a:ln w="9525">
              <a:noFill/>
              <a:miter lim="800000"/>
              <a:headEnd/>
              <a:tailEnd/>
            </a:ln>
          </p:spPr>
          <p:txBody>
            <a:bodyPr wrap="none" lIns="0" tIns="0" rIns="0" bIns="0" rtlCol="0">
              <a:spAutoFit/>
            </a:bodyPr>
            <a:lstStyle/>
            <a:p>
              <a:r>
                <a:rPr lang="en-US" sz="1100" dirty="0">
                  <a:solidFill>
                    <a:srgbClr val="FFFF00"/>
                  </a:solidFill>
                  <a:latin typeface="Verdana" pitchFamily="34" charset="0"/>
                </a:rPr>
                <a:t>2 GHz</a:t>
              </a:r>
            </a:p>
          </p:txBody>
        </p:sp>
        <p:cxnSp>
          <p:nvCxnSpPr>
            <p:cNvPr id="85" name="Straight Connector 84"/>
            <p:cNvCxnSpPr/>
            <p:nvPr/>
          </p:nvCxnSpPr>
          <p:spPr bwMode="auto">
            <a:xfrm>
              <a:off x="5300667" y="481016"/>
              <a:ext cx="0" cy="640080"/>
            </a:xfrm>
            <a:prstGeom prst="line">
              <a:avLst/>
            </a:prstGeom>
            <a:solidFill>
              <a:schemeClr val="accent1"/>
            </a:solidFill>
            <a:ln w="28575" cap="flat" cmpd="sng" algn="ctr">
              <a:solidFill>
                <a:srgbClr val="FFFF00"/>
              </a:solidFill>
              <a:prstDash val="solid"/>
              <a:round/>
              <a:headEnd type="none" w="med" len="med"/>
              <a:tailEnd type="none" w="med" len="med"/>
            </a:ln>
            <a:effectLst/>
          </p:spPr>
        </p:cxnSp>
      </p:grpSp>
      <p:sp>
        <p:nvSpPr>
          <p:cNvPr id="86" name="Rounded Rectangle 85"/>
          <p:cNvSpPr/>
          <p:nvPr/>
        </p:nvSpPr>
        <p:spPr bwMode="auto">
          <a:xfrm>
            <a:off x="2449830" y="607646"/>
            <a:ext cx="2774462" cy="500185"/>
          </a:xfrm>
          <a:prstGeom prst="roundRect">
            <a:avLst/>
          </a:prstGeom>
          <a:solidFill>
            <a:srgbClr val="33CC33"/>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AM Broadcast</a:t>
            </a:r>
          </a:p>
        </p:txBody>
      </p:sp>
      <p:sp>
        <p:nvSpPr>
          <p:cNvPr id="87" name="Rounded Rectangle 86"/>
          <p:cNvSpPr/>
          <p:nvPr/>
        </p:nvSpPr>
        <p:spPr bwMode="auto">
          <a:xfrm>
            <a:off x="5449595" y="603982"/>
            <a:ext cx="474479" cy="500185"/>
          </a:xfrm>
          <a:prstGeom prst="roundRect">
            <a:avLst/>
          </a:prstGeom>
          <a:solidFill>
            <a:srgbClr val="FF0000"/>
          </a:solidFill>
          <a:ln w="9525" cap="flat" cmpd="sng" algn="ctr">
            <a:noFill/>
            <a:prstDash val="solid"/>
            <a:round/>
            <a:headEnd type="none" w="med" len="med"/>
            <a:tailEnd type="none" w="med" len="med"/>
          </a:ln>
          <a:effectLst/>
        </p:spPr>
        <p:txBody>
          <a:bodyPr vert="vert270"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160M</a:t>
            </a:r>
          </a:p>
        </p:txBody>
      </p:sp>
      <p:sp>
        <p:nvSpPr>
          <p:cNvPr id="88" name="Rounded Rectangle 87"/>
          <p:cNvSpPr/>
          <p:nvPr/>
        </p:nvSpPr>
        <p:spPr bwMode="auto">
          <a:xfrm>
            <a:off x="5929655" y="603982"/>
            <a:ext cx="2082775" cy="500185"/>
          </a:xfrm>
          <a:prstGeom prst="roundRect">
            <a:avLst/>
          </a:prstGeom>
          <a:solidFill>
            <a:schemeClr val="bg2">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200" b="1" dirty="0">
                <a:solidFill>
                  <a:schemeClr val="bg1"/>
                </a:solidFill>
                <a:latin typeface="Arial" panose="020B0604020202020204" pitchFamily="34" charset="0"/>
                <a:cs typeface="Arial" panose="020B0604020202020204" pitchFamily="34" charset="0"/>
              </a:rPr>
              <a:t>       Marine</a:t>
            </a:r>
          </a:p>
        </p:txBody>
      </p:sp>
      <p:sp>
        <p:nvSpPr>
          <p:cNvPr id="89" name="Rounded Rectangle 88"/>
          <p:cNvSpPr/>
          <p:nvPr/>
        </p:nvSpPr>
        <p:spPr bwMode="auto">
          <a:xfrm>
            <a:off x="2072005" y="1708881"/>
            <a:ext cx="119064" cy="500185"/>
          </a:xfrm>
          <a:prstGeom prst="roundRect">
            <a:avLst/>
          </a:prstGeom>
          <a:solidFill>
            <a:srgbClr val="FF0000"/>
          </a:solidFill>
          <a:ln w="9525" cap="flat" cmpd="sng" algn="ctr">
            <a:noFill/>
            <a:prstDash val="solid"/>
            <a:round/>
            <a:headEnd type="none" w="med" len="med"/>
            <a:tailEnd type="none" w="med" len="med"/>
          </a:ln>
          <a:effectLst/>
        </p:spPr>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en-US" sz="800" b="1" dirty="0">
                <a:solidFill>
                  <a:schemeClr val="bg1"/>
                </a:solidFill>
                <a:latin typeface="Arial" panose="020B0604020202020204" pitchFamily="34" charset="0"/>
                <a:cs typeface="Arial" panose="020B0604020202020204" pitchFamily="34" charset="0"/>
              </a:rPr>
              <a:t>80M</a:t>
            </a:r>
          </a:p>
        </p:txBody>
      </p:sp>
      <p:sp>
        <p:nvSpPr>
          <p:cNvPr id="90" name="Rounded Rectangle 89"/>
          <p:cNvSpPr/>
          <p:nvPr/>
        </p:nvSpPr>
        <p:spPr bwMode="auto">
          <a:xfrm>
            <a:off x="2891254" y="1704102"/>
            <a:ext cx="71339" cy="500185"/>
          </a:xfrm>
          <a:prstGeom prst="roundRect">
            <a:avLst/>
          </a:prstGeom>
          <a:solidFill>
            <a:srgbClr val="FF0000"/>
          </a:solidFill>
          <a:ln w="9525" cap="flat" cmpd="sng" algn="ctr">
            <a:noFill/>
            <a:prstDash val="solid"/>
            <a:round/>
            <a:headEnd type="none" w="med" len="med"/>
            <a:tailEnd type="none" w="med" len="med"/>
          </a:ln>
          <a:effectLst/>
        </p:spPr>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en-US" sz="800" b="1" dirty="0">
                <a:solidFill>
                  <a:schemeClr val="bg1"/>
                </a:solidFill>
                <a:latin typeface="Arial" panose="020B0604020202020204" pitchFamily="34" charset="0"/>
                <a:cs typeface="Arial" panose="020B0604020202020204" pitchFamily="34" charset="0"/>
              </a:rPr>
              <a:t>40M</a:t>
            </a:r>
          </a:p>
        </p:txBody>
      </p:sp>
      <p:sp>
        <p:nvSpPr>
          <p:cNvPr id="91" name="Rounded Rectangle 90"/>
          <p:cNvSpPr/>
          <p:nvPr/>
        </p:nvSpPr>
        <p:spPr bwMode="auto">
          <a:xfrm>
            <a:off x="3612828" y="1704086"/>
            <a:ext cx="45720" cy="500185"/>
          </a:xfrm>
          <a:prstGeom prst="roundRect">
            <a:avLst/>
          </a:prstGeom>
          <a:solidFill>
            <a:srgbClr val="FF0000"/>
          </a:solidFill>
          <a:ln w="9525" cap="flat" cmpd="sng" algn="ctr">
            <a:noFill/>
            <a:prstDash val="solid"/>
            <a:round/>
            <a:headEnd type="none" w="med" len="med"/>
            <a:tailEnd type="none" w="med" len="med"/>
          </a:ln>
          <a:effectLst/>
        </p:spPr>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en-US" sz="800" b="1" dirty="0">
                <a:solidFill>
                  <a:schemeClr val="bg1"/>
                </a:solidFill>
                <a:latin typeface="Arial" panose="020B0604020202020204" pitchFamily="34" charset="0"/>
                <a:cs typeface="Arial" panose="020B0604020202020204" pitchFamily="34" charset="0"/>
              </a:rPr>
              <a:t>30M</a:t>
            </a:r>
          </a:p>
        </p:txBody>
      </p:sp>
      <p:sp>
        <p:nvSpPr>
          <p:cNvPr id="92" name="Rounded Rectangle 91"/>
          <p:cNvSpPr/>
          <p:nvPr/>
        </p:nvSpPr>
        <p:spPr bwMode="auto">
          <a:xfrm>
            <a:off x="4525647" y="1708881"/>
            <a:ext cx="80007" cy="500185"/>
          </a:xfrm>
          <a:prstGeom prst="roundRect">
            <a:avLst/>
          </a:prstGeom>
          <a:solidFill>
            <a:srgbClr val="FF0000"/>
          </a:solidFill>
          <a:ln w="9525" cap="flat" cmpd="sng" algn="ctr">
            <a:noFill/>
            <a:prstDash val="solid"/>
            <a:round/>
            <a:headEnd type="none" w="med" len="med"/>
            <a:tailEnd type="none" w="med" len="med"/>
          </a:ln>
          <a:effectLst/>
        </p:spPr>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en-US" sz="800" b="1" dirty="0">
                <a:solidFill>
                  <a:schemeClr val="bg1"/>
                </a:solidFill>
                <a:latin typeface="Arial" panose="020B0604020202020204" pitchFamily="34" charset="0"/>
                <a:cs typeface="Arial" panose="020B0604020202020204" pitchFamily="34" charset="0"/>
              </a:rPr>
              <a:t>20M</a:t>
            </a:r>
          </a:p>
        </p:txBody>
      </p:sp>
      <p:sp>
        <p:nvSpPr>
          <p:cNvPr id="93" name="Rounded Rectangle 92"/>
          <p:cNvSpPr/>
          <p:nvPr/>
        </p:nvSpPr>
        <p:spPr bwMode="auto">
          <a:xfrm>
            <a:off x="5463941" y="1704102"/>
            <a:ext cx="27432" cy="500185"/>
          </a:xfrm>
          <a:prstGeom prst="roundRect">
            <a:avLst/>
          </a:prstGeom>
          <a:solidFill>
            <a:srgbClr val="FF0000"/>
          </a:solidFill>
          <a:ln w="9525" cap="flat" cmpd="sng" algn="ctr">
            <a:noFill/>
            <a:prstDash val="solid"/>
            <a:round/>
            <a:headEnd type="none" w="med" len="med"/>
            <a:tailEnd type="none" w="med" len="med"/>
          </a:ln>
          <a:effectLst/>
        </p:spPr>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en-US" sz="800" b="1" dirty="0">
                <a:solidFill>
                  <a:schemeClr val="bg1"/>
                </a:solidFill>
                <a:latin typeface="Arial" panose="020B0604020202020204" pitchFamily="34" charset="0"/>
                <a:cs typeface="Arial" panose="020B0604020202020204" pitchFamily="34" charset="0"/>
              </a:rPr>
              <a:t>17M</a:t>
            </a:r>
          </a:p>
        </p:txBody>
      </p:sp>
      <p:sp>
        <p:nvSpPr>
          <p:cNvPr id="94" name="Rounded Rectangle 93"/>
          <p:cNvSpPr/>
          <p:nvPr/>
        </p:nvSpPr>
        <p:spPr bwMode="auto">
          <a:xfrm>
            <a:off x="6149797" y="1704086"/>
            <a:ext cx="113208" cy="500185"/>
          </a:xfrm>
          <a:prstGeom prst="roundRect">
            <a:avLst/>
          </a:prstGeom>
          <a:solidFill>
            <a:srgbClr val="FF0000"/>
          </a:solidFill>
          <a:ln w="9525" cap="flat" cmpd="sng" algn="ctr">
            <a:noFill/>
            <a:prstDash val="solid"/>
            <a:round/>
            <a:headEnd type="none" w="med" len="med"/>
            <a:tailEnd type="none" w="med" len="med"/>
          </a:ln>
          <a:effectLst/>
        </p:spPr>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en-US" sz="800" b="1" dirty="0">
                <a:solidFill>
                  <a:schemeClr val="bg1"/>
                </a:solidFill>
                <a:latin typeface="Arial" panose="020B0604020202020204" pitchFamily="34" charset="0"/>
                <a:cs typeface="Arial" panose="020B0604020202020204" pitchFamily="34" charset="0"/>
              </a:rPr>
              <a:t>15M</a:t>
            </a:r>
          </a:p>
        </p:txBody>
      </p:sp>
      <p:sp>
        <p:nvSpPr>
          <p:cNvPr id="95" name="Rounded Rectangle 94"/>
          <p:cNvSpPr/>
          <p:nvPr/>
        </p:nvSpPr>
        <p:spPr bwMode="auto">
          <a:xfrm>
            <a:off x="7045225" y="1704070"/>
            <a:ext cx="18288" cy="500185"/>
          </a:xfrm>
          <a:prstGeom prst="roundRect">
            <a:avLst/>
          </a:prstGeom>
          <a:solidFill>
            <a:srgbClr val="FF0000"/>
          </a:solidFill>
          <a:ln w="9525" cap="flat" cmpd="sng" algn="ctr">
            <a:noFill/>
            <a:prstDash val="solid"/>
            <a:round/>
            <a:headEnd type="none" w="med" len="med"/>
            <a:tailEnd type="none" w="med" len="med"/>
          </a:ln>
          <a:effectLst/>
        </p:spPr>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en-US" sz="800" b="1" dirty="0">
                <a:solidFill>
                  <a:schemeClr val="bg1"/>
                </a:solidFill>
                <a:latin typeface="Arial" panose="020B0604020202020204" pitchFamily="34" charset="0"/>
                <a:cs typeface="Arial" panose="020B0604020202020204" pitchFamily="34" charset="0"/>
              </a:rPr>
              <a:t>12M</a:t>
            </a:r>
          </a:p>
        </p:txBody>
      </p:sp>
      <p:sp>
        <p:nvSpPr>
          <p:cNvPr id="96" name="Rounded Rectangle 95"/>
          <p:cNvSpPr/>
          <p:nvPr/>
        </p:nvSpPr>
        <p:spPr bwMode="auto">
          <a:xfrm>
            <a:off x="7777479" y="1708881"/>
            <a:ext cx="409575" cy="500185"/>
          </a:xfrm>
          <a:prstGeom prst="roundRect">
            <a:avLst/>
          </a:prstGeom>
          <a:solidFill>
            <a:srgbClr val="FF0000"/>
          </a:solidFill>
          <a:ln w="9525" cap="flat" cmpd="sng" algn="ctr">
            <a:noFill/>
            <a:prstDash val="solid"/>
            <a:round/>
            <a:headEnd type="none" w="med" len="med"/>
            <a:tailEnd type="none" w="med" len="med"/>
          </a:ln>
          <a:effectLst/>
        </p:spPr>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en-US" sz="800" b="1" dirty="0">
                <a:solidFill>
                  <a:schemeClr val="bg1"/>
                </a:solidFill>
                <a:latin typeface="Arial" panose="020B0604020202020204" pitchFamily="34" charset="0"/>
                <a:cs typeface="Arial" panose="020B0604020202020204" pitchFamily="34" charset="0"/>
              </a:rPr>
              <a:t>10M</a:t>
            </a:r>
          </a:p>
        </p:txBody>
      </p:sp>
      <p:sp>
        <p:nvSpPr>
          <p:cNvPr id="97" name="Rounded Rectangle 96"/>
          <p:cNvSpPr/>
          <p:nvPr/>
        </p:nvSpPr>
        <p:spPr bwMode="auto">
          <a:xfrm>
            <a:off x="2427606" y="2862836"/>
            <a:ext cx="107950" cy="500185"/>
          </a:xfrm>
          <a:prstGeom prst="roundRect">
            <a:avLst/>
          </a:prstGeom>
          <a:solidFill>
            <a:srgbClr val="FF0000"/>
          </a:solidFill>
          <a:ln w="9525" cap="flat" cmpd="sng" algn="ctr">
            <a:noFill/>
            <a:prstDash val="solid"/>
            <a:round/>
            <a:headEnd type="none" w="med" len="med"/>
            <a:tailEnd type="none" w="med" len="med"/>
          </a:ln>
          <a:effectLst/>
        </p:spPr>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en-US" sz="800" b="1" dirty="0">
                <a:solidFill>
                  <a:schemeClr val="bg1"/>
                </a:solidFill>
                <a:latin typeface="Arial" panose="020B0604020202020204" pitchFamily="34" charset="0"/>
                <a:cs typeface="Arial" panose="020B0604020202020204" pitchFamily="34" charset="0"/>
              </a:rPr>
              <a:t>6M</a:t>
            </a:r>
          </a:p>
        </p:txBody>
      </p:sp>
      <p:sp>
        <p:nvSpPr>
          <p:cNvPr id="98" name="Rounded Rectangle 97"/>
          <p:cNvSpPr/>
          <p:nvPr/>
        </p:nvSpPr>
        <p:spPr bwMode="auto">
          <a:xfrm>
            <a:off x="4624705" y="2862836"/>
            <a:ext cx="80963" cy="500185"/>
          </a:xfrm>
          <a:prstGeom prst="roundRect">
            <a:avLst/>
          </a:prstGeom>
          <a:solidFill>
            <a:srgbClr val="FF0000"/>
          </a:solidFill>
          <a:ln w="9525" cap="flat" cmpd="sng" algn="ctr">
            <a:noFill/>
            <a:prstDash val="solid"/>
            <a:round/>
            <a:headEnd type="none" w="med" len="med"/>
            <a:tailEnd type="none" w="med" len="med"/>
          </a:ln>
          <a:effectLst/>
        </p:spPr>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en-US" sz="800" b="1" dirty="0">
                <a:solidFill>
                  <a:schemeClr val="bg1"/>
                </a:solidFill>
                <a:latin typeface="Arial" panose="020B0604020202020204" pitchFamily="34" charset="0"/>
                <a:cs typeface="Arial" panose="020B0604020202020204" pitchFamily="34" charset="0"/>
              </a:rPr>
              <a:t>2M</a:t>
            </a:r>
          </a:p>
        </p:txBody>
      </p:sp>
      <p:sp>
        <p:nvSpPr>
          <p:cNvPr id="99" name="Rounded Rectangle 98"/>
          <p:cNvSpPr/>
          <p:nvPr/>
        </p:nvSpPr>
        <p:spPr bwMode="auto">
          <a:xfrm>
            <a:off x="6356668" y="2862836"/>
            <a:ext cx="141287" cy="500185"/>
          </a:xfrm>
          <a:prstGeom prst="roundRect">
            <a:avLst/>
          </a:prstGeom>
          <a:solidFill>
            <a:srgbClr val="FF0000"/>
          </a:solidFill>
          <a:ln w="9525" cap="flat" cmpd="sng" algn="ctr">
            <a:noFill/>
            <a:prstDash val="solid"/>
            <a:round/>
            <a:headEnd type="none" w="med" len="med"/>
            <a:tailEnd type="none" w="med" len="med"/>
          </a:ln>
          <a:effectLst/>
        </p:spPr>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en-US" sz="800" b="1" dirty="0">
                <a:solidFill>
                  <a:schemeClr val="bg1"/>
                </a:solidFill>
                <a:latin typeface="Arial" panose="020B0604020202020204" pitchFamily="34" charset="0"/>
                <a:cs typeface="Arial" panose="020B0604020202020204" pitchFamily="34" charset="0"/>
              </a:rPr>
              <a:t>1.25M</a:t>
            </a:r>
          </a:p>
        </p:txBody>
      </p:sp>
      <p:sp>
        <p:nvSpPr>
          <p:cNvPr id="100" name="Rounded Rectangle 99"/>
          <p:cNvSpPr/>
          <p:nvPr/>
        </p:nvSpPr>
        <p:spPr bwMode="auto">
          <a:xfrm>
            <a:off x="2225993" y="3951066"/>
            <a:ext cx="77787" cy="500185"/>
          </a:xfrm>
          <a:prstGeom prst="roundRect">
            <a:avLst/>
          </a:prstGeom>
          <a:solidFill>
            <a:srgbClr val="FF0000"/>
          </a:solidFill>
          <a:ln w="9525" cap="flat" cmpd="sng" algn="ctr">
            <a:noFill/>
            <a:prstDash val="solid"/>
            <a:round/>
            <a:headEnd type="none" w="med" len="med"/>
            <a:tailEnd type="none" w="med" len="med"/>
          </a:ln>
          <a:effectLst/>
        </p:spPr>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en-US" sz="800" b="1" dirty="0">
                <a:solidFill>
                  <a:schemeClr val="bg1"/>
                </a:solidFill>
                <a:latin typeface="Arial" panose="020B0604020202020204" pitchFamily="34" charset="0"/>
                <a:cs typeface="Arial" panose="020B0604020202020204" pitchFamily="34" charset="0"/>
              </a:rPr>
              <a:t>70cm</a:t>
            </a:r>
          </a:p>
        </p:txBody>
      </p:sp>
      <p:sp>
        <p:nvSpPr>
          <p:cNvPr id="101" name="Rounded Rectangle 100"/>
          <p:cNvSpPr/>
          <p:nvPr/>
        </p:nvSpPr>
        <p:spPr bwMode="auto">
          <a:xfrm>
            <a:off x="3365819" y="3951066"/>
            <a:ext cx="57150" cy="500185"/>
          </a:xfrm>
          <a:prstGeom prst="roundRect">
            <a:avLst/>
          </a:prstGeom>
          <a:solidFill>
            <a:srgbClr val="FF0000"/>
          </a:solidFill>
          <a:ln w="9525" cap="flat" cmpd="sng" algn="ctr">
            <a:noFill/>
            <a:prstDash val="solid"/>
            <a:round/>
            <a:headEnd type="none" w="med" len="med"/>
            <a:tailEnd type="none" w="med" len="med"/>
          </a:ln>
          <a:effectLst/>
        </p:spPr>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en-US" sz="800" b="1" dirty="0">
                <a:solidFill>
                  <a:schemeClr val="bg1"/>
                </a:solidFill>
                <a:latin typeface="Arial" panose="020B0604020202020204" pitchFamily="34" charset="0"/>
                <a:cs typeface="Arial" panose="020B0604020202020204" pitchFamily="34" charset="0"/>
              </a:rPr>
              <a:t>33cm</a:t>
            </a:r>
          </a:p>
        </p:txBody>
      </p:sp>
      <p:sp>
        <p:nvSpPr>
          <p:cNvPr id="102" name="TextBox 101"/>
          <p:cNvSpPr txBox="1"/>
          <p:nvPr/>
        </p:nvSpPr>
        <p:spPr bwMode="auto">
          <a:xfrm>
            <a:off x="1345282" y="700186"/>
            <a:ext cx="410369" cy="307777"/>
          </a:xfrm>
          <a:prstGeom prst="rect">
            <a:avLst/>
          </a:prstGeom>
          <a:noFill/>
          <a:ln w="9525">
            <a:noFill/>
            <a:miter lim="800000"/>
            <a:headEnd/>
            <a:tailEnd/>
          </a:ln>
        </p:spPr>
        <p:txBody>
          <a:bodyPr wrap="none" lIns="0" tIns="0" rIns="0" bIns="0" rtlCol="0">
            <a:spAutoFit/>
          </a:bodyPr>
          <a:lstStyle/>
          <a:p>
            <a:r>
              <a:rPr lang="en-US" sz="2000" b="1" dirty="0">
                <a:solidFill>
                  <a:schemeClr val="bg1"/>
                </a:solidFill>
                <a:latin typeface="Verdana" pitchFamily="34" charset="0"/>
              </a:rPr>
              <a:t>MF</a:t>
            </a:r>
          </a:p>
        </p:txBody>
      </p:sp>
      <p:sp>
        <p:nvSpPr>
          <p:cNvPr id="103" name="TextBox 102"/>
          <p:cNvSpPr txBox="1"/>
          <p:nvPr/>
        </p:nvSpPr>
        <p:spPr bwMode="auto">
          <a:xfrm>
            <a:off x="1374136" y="1805085"/>
            <a:ext cx="381515" cy="307777"/>
          </a:xfrm>
          <a:prstGeom prst="rect">
            <a:avLst/>
          </a:prstGeom>
          <a:noFill/>
          <a:ln w="9525">
            <a:noFill/>
            <a:miter lim="800000"/>
            <a:headEnd/>
            <a:tailEnd/>
          </a:ln>
        </p:spPr>
        <p:txBody>
          <a:bodyPr wrap="none" lIns="0" tIns="0" rIns="0" bIns="0" rtlCol="0">
            <a:spAutoFit/>
          </a:bodyPr>
          <a:lstStyle/>
          <a:p>
            <a:r>
              <a:rPr lang="en-US" sz="2000" b="1" dirty="0">
                <a:solidFill>
                  <a:schemeClr val="bg1"/>
                </a:solidFill>
                <a:latin typeface="Verdana" pitchFamily="34" charset="0"/>
              </a:rPr>
              <a:t>HF</a:t>
            </a:r>
          </a:p>
        </p:txBody>
      </p:sp>
      <p:sp>
        <p:nvSpPr>
          <p:cNvPr id="104" name="TextBox 103"/>
          <p:cNvSpPr txBox="1"/>
          <p:nvPr/>
        </p:nvSpPr>
        <p:spPr bwMode="auto">
          <a:xfrm>
            <a:off x="1172158" y="2959040"/>
            <a:ext cx="577081" cy="307777"/>
          </a:xfrm>
          <a:prstGeom prst="rect">
            <a:avLst/>
          </a:prstGeom>
          <a:noFill/>
          <a:ln w="9525">
            <a:noFill/>
            <a:miter lim="800000"/>
            <a:headEnd/>
            <a:tailEnd/>
          </a:ln>
        </p:spPr>
        <p:txBody>
          <a:bodyPr wrap="none" lIns="0" tIns="0" rIns="0" bIns="0" rtlCol="0">
            <a:spAutoFit/>
          </a:bodyPr>
          <a:lstStyle/>
          <a:p>
            <a:r>
              <a:rPr lang="en-US" sz="2000" b="1" dirty="0">
                <a:solidFill>
                  <a:schemeClr val="bg1"/>
                </a:solidFill>
                <a:latin typeface="Verdana" pitchFamily="34" charset="0"/>
              </a:rPr>
              <a:t>VHF</a:t>
            </a:r>
          </a:p>
        </p:txBody>
      </p:sp>
      <p:sp>
        <p:nvSpPr>
          <p:cNvPr id="105" name="TextBox 104"/>
          <p:cNvSpPr txBox="1"/>
          <p:nvPr/>
        </p:nvSpPr>
        <p:spPr bwMode="auto">
          <a:xfrm>
            <a:off x="1159334" y="4052035"/>
            <a:ext cx="589905" cy="307777"/>
          </a:xfrm>
          <a:prstGeom prst="rect">
            <a:avLst/>
          </a:prstGeom>
          <a:noFill/>
          <a:ln w="9525">
            <a:noFill/>
            <a:miter lim="800000"/>
            <a:headEnd/>
            <a:tailEnd/>
          </a:ln>
        </p:spPr>
        <p:txBody>
          <a:bodyPr wrap="none" lIns="0" tIns="0" rIns="0" bIns="0" rtlCol="0">
            <a:spAutoFit/>
          </a:bodyPr>
          <a:lstStyle/>
          <a:p>
            <a:r>
              <a:rPr lang="en-US" sz="2000" b="1" dirty="0">
                <a:solidFill>
                  <a:schemeClr val="bg1"/>
                </a:solidFill>
                <a:latin typeface="Verdana" pitchFamily="34" charset="0"/>
              </a:rPr>
              <a:t>UHF</a:t>
            </a:r>
          </a:p>
        </p:txBody>
      </p:sp>
      <p:sp>
        <p:nvSpPr>
          <p:cNvPr id="106" name="Rounded Rectangle 105"/>
          <p:cNvSpPr/>
          <p:nvPr/>
        </p:nvSpPr>
        <p:spPr bwMode="auto">
          <a:xfrm>
            <a:off x="4162424" y="3955831"/>
            <a:ext cx="130175" cy="500185"/>
          </a:xfrm>
          <a:prstGeom prst="roundRect">
            <a:avLst/>
          </a:prstGeom>
          <a:solidFill>
            <a:srgbClr val="FF0000"/>
          </a:solidFill>
          <a:ln w="9525" cap="flat" cmpd="sng" algn="ctr">
            <a:noFill/>
            <a:prstDash val="solid"/>
            <a:round/>
            <a:headEnd type="none" w="med" len="med"/>
            <a:tailEnd type="none" w="med" len="med"/>
          </a:ln>
          <a:effectLst/>
        </p:spPr>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en-US" sz="800" b="1" dirty="0">
                <a:solidFill>
                  <a:schemeClr val="bg1"/>
                </a:solidFill>
                <a:latin typeface="Arial" panose="020B0604020202020204" pitchFamily="34" charset="0"/>
                <a:cs typeface="Arial" panose="020B0604020202020204" pitchFamily="34" charset="0"/>
              </a:rPr>
              <a:t>23cm</a:t>
            </a:r>
          </a:p>
        </p:txBody>
      </p:sp>
      <p:sp>
        <p:nvSpPr>
          <p:cNvPr id="107" name="Rounded Rectangle 106"/>
          <p:cNvSpPr/>
          <p:nvPr/>
        </p:nvSpPr>
        <p:spPr bwMode="auto">
          <a:xfrm>
            <a:off x="6617495" y="3955831"/>
            <a:ext cx="18288" cy="500185"/>
          </a:xfrm>
          <a:prstGeom prst="roundRect">
            <a:avLst/>
          </a:prstGeom>
          <a:solidFill>
            <a:srgbClr val="FF0000"/>
          </a:solidFill>
          <a:ln w="9525" cap="flat" cmpd="sng" algn="ctr">
            <a:noFill/>
            <a:prstDash val="solid"/>
            <a:round/>
            <a:headEnd type="none" w="med" len="med"/>
            <a:tailEnd type="none" w="med" len="med"/>
          </a:ln>
          <a:effectLst/>
        </p:spPr>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en-US" sz="800" b="1" dirty="0">
                <a:solidFill>
                  <a:schemeClr val="bg1"/>
                </a:solidFill>
                <a:latin typeface="Arial" panose="020B0604020202020204" pitchFamily="34" charset="0"/>
                <a:cs typeface="Arial" panose="020B0604020202020204" pitchFamily="34" charset="0"/>
              </a:rPr>
              <a:t>13cm</a:t>
            </a:r>
          </a:p>
        </p:txBody>
      </p:sp>
      <p:sp>
        <p:nvSpPr>
          <p:cNvPr id="108" name="Rounded Rectangle 107"/>
          <p:cNvSpPr/>
          <p:nvPr/>
        </p:nvSpPr>
        <p:spPr bwMode="auto">
          <a:xfrm>
            <a:off x="6831332" y="3955831"/>
            <a:ext cx="142556" cy="500185"/>
          </a:xfrm>
          <a:prstGeom prst="roundRect">
            <a:avLst/>
          </a:prstGeom>
          <a:solidFill>
            <a:srgbClr val="FF0000"/>
          </a:solidFill>
          <a:ln w="9525" cap="flat" cmpd="sng" algn="ctr">
            <a:noFill/>
            <a:prstDash val="solid"/>
            <a:round/>
            <a:headEnd type="none" w="med" len="med"/>
            <a:tailEnd type="none" w="med" len="med"/>
          </a:ln>
          <a:effectLst/>
        </p:spPr>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en-US" sz="800" b="1" dirty="0">
                <a:solidFill>
                  <a:schemeClr val="bg1"/>
                </a:solidFill>
                <a:latin typeface="Arial" panose="020B0604020202020204" pitchFamily="34" charset="0"/>
                <a:cs typeface="Arial" panose="020B0604020202020204" pitchFamily="34" charset="0"/>
              </a:rPr>
              <a:t>12cm</a:t>
            </a:r>
          </a:p>
        </p:txBody>
      </p:sp>
      <p:sp>
        <p:nvSpPr>
          <p:cNvPr id="109" name="Rounded Rectangle 108"/>
          <p:cNvSpPr/>
          <p:nvPr/>
        </p:nvSpPr>
        <p:spPr bwMode="auto">
          <a:xfrm>
            <a:off x="3327400" y="2862836"/>
            <a:ext cx="452438" cy="500185"/>
          </a:xfrm>
          <a:prstGeom prst="roundRect">
            <a:avLst/>
          </a:prstGeom>
          <a:solidFill>
            <a:srgbClr val="33CC33"/>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solidFill>
                  <a:schemeClr val="bg1"/>
                </a:solidFill>
                <a:latin typeface="Arial" panose="020B0604020202020204" pitchFamily="34" charset="0"/>
                <a:cs typeface="Arial" panose="020B0604020202020204" pitchFamily="34" charset="0"/>
              </a:rPr>
              <a:t>FM</a:t>
            </a:r>
            <a:endParaRPr lang="en-US" sz="400" b="1" dirty="0">
              <a:solidFill>
                <a:schemeClr val="bg1"/>
              </a:solidFill>
              <a:latin typeface="Arial" panose="020B0604020202020204" pitchFamily="34" charset="0"/>
              <a:cs typeface="Arial" panose="020B0604020202020204" pitchFamily="34" charset="0"/>
            </a:endParaRPr>
          </a:p>
        </p:txBody>
      </p:sp>
      <p:sp>
        <p:nvSpPr>
          <p:cNvPr id="110" name="Rounded Rectangle 109"/>
          <p:cNvSpPr/>
          <p:nvPr/>
        </p:nvSpPr>
        <p:spPr bwMode="auto">
          <a:xfrm>
            <a:off x="2538413" y="2862836"/>
            <a:ext cx="381000" cy="500185"/>
          </a:xfrm>
          <a:prstGeom prst="roundRect">
            <a:avLst/>
          </a:prstGeom>
          <a:solidFill>
            <a:srgbClr val="FF33CC"/>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b="1" i="0" u="none" strike="noStrike" cap="none" normalizeH="0" baseline="0" dirty="0">
                <a:ln>
                  <a:noFill/>
                </a:ln>
                <a:solidFill>
                  <a:schemeClr val="bg1"/>
                </a:solidFill>
                <a:effectLst/>
                <a:latin typeface="Arial" panose="020B0604020202020204" pitchFamily="34" charset="0"/>
                <a:cs typeface="Arial" panose="020B0604020202020204" pitchFamily="34" charset="0"/>
              </a:rPr>
              <a:t>TV</a:t>
            </a:r>
          </a:p>
        </p:txBody>
      </p:sp>
      <p:sp>
        <p:nvSpPr>
          <p:cNvPr id="111" name="Rounded Rectangle 110"/>
          <p:cNvSpPr/>
          <p:nvPr/>
        </p:nvSpPr>
        <p:spPr bwMode="auto">
          <a:xfrm>
            <a:off x="3017838" y="2862836"/>
            <a:ext cx="309562" cy="500185"/>
          </a:xfrm>
          <a:prstGeom prst="roundRect">
            <a:avLst/>
          </a:prstGeom>
          <a:solidFill>
            <a:srgbClr val="FF33CC"/>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b="1" dirty="0">
                <a:solidFill>
                  <a:schemeClr val="bg1"/>
                </a:solidFill>
                <a:latin typeface="Arial" panose="020B0604020202020204" pitchFamily="34" charset="0"/>
                <a:cs typeface="Arial" panose="020B0604020202020204" pitchFamily="34" charset="0"/>
              </a:rPr>
              <a:t>TV</a:t>
            </a:r>
          </a:p>
        </p:txBody>
      </p:sp>
      <p:sp>
        <p:nvSpPr>
          <p:cNvPr id="112" name="Rounded Rectangle 111"/>
          <p:cNvSpPr/>
          <p:nvPr/>
        </p:nvSpPr>
        <p:spPr bwMode="auto">
          <a:xfrm>
            <a:off x="5308600" y="2862836"/>
            <a:ext cx="889000" cy="500185"/>
          </a:xfrm>
          <a:prstGeom prst="roundRect">
            <a:avLst/>
          </a:prstGeom>
          <a:solidFill>
            <a:srgbClr val="FF33CC"/>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b="1" dirty="0">
                <a:solidFill>
                  <a:schemeClr val="bg1"/>
                </a:solidFill>
                <a:latin typeface="Arial" panose="020B0604020202020204" pitchFamily="34" charset="0"/>
                <a:cs typeface="Arial" panose="020B0604020202020204" pitchFamily="34" charset="0"/>
              </a:rPr>
              <a:t>TV</a:t>
            </a:r>
          </a:p>
        </p:txBody>
      </p:sp>
      <p:sp>
        <p:nvSpPr>
          <p:cNvPr id="113" name="Rounded Rectangle 112"/>
          <p:cNvSpPr/>
          <p:nvPr/>
        </p:nvSpPr>
        <p:spPr bwMode="auto">
          <a:xfrm>
            <a:off x="2355850" y="3955831"/>
            <a:ext cx="508000" cy="500185"/>
          </a:xfrm>
          <a:prstGeom prst="roundRect">
            <a:avLst/>
          </a:prstGeom>
          <a:solidFill>
            <a:srgbClr val="FF33CC"/>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b="1" dirty="0">
                <a:solidFill>
                  <a:schemeClr val="bg1"/>
                </a:solidFill>
                <a:latin typeface="Arial" panose="020B0604020202020204" pitchFamily="34" charset="0"/>
                <a:cs typeface="Arial" panose="020B0604020202020204" pitchFamily="34" charset="0"/>
              </a:rPr>
              <a:t>TV</a:t>
            </a:r>
          </a:p>
        </p:txBody>
      </p:sp>
      <p:sp>
        <p:nvSpPr>
          <p:cNvPr id="114" name="Rounded Rectangle 113"/>
          <p:cNvSpPr/>
          <p:nvPr/>
        </p:nvSpPr>
        <p:spPr bwMode="auto">
          <a:xfrm>
            <a:off x="2466873" y="1702482"/>
            <a:ext cx="18288" cy="500185"/>
          </a:xfrm>
          <a:prstGeom prst="roundRect">
            <a:avLst/>
          </a:prstGeom>
          <a:solidFill>
            <a:srgbClr val="FF0000"/>
          </a:solidFill>
          <a:ln w="9525" cap="flat" cmpd="sng" algn="ctr">
            <a:noFill/>
            <a:prstDash val="solid"/>
            <a:round/>
            <a:headEnd type="none" w="med" len="med"/>
            <a:tailEnd type="none" w="med" len="med"/>
          </a:ln>
          <a:effectLst/>
        </p:spPr>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en-US" sz="800" b="1" dirty="0">
                <a:solidFill>
                  <a:schemeClr val="bg1"/>
                </a:solidFill>
                <a:latin typeface="Arial" panose="020B0604020202020204" pitchFamily="34" charset="0"/>
                <a:cs typeface="Arial" panose="020B0604020202020204" pitchFamily="34" charset="0"/>
              </a:rPr>
              <a:t>60M</a:t>
            </a:r>
          </a:p>
        </p:txBody>
      </p:sp>
      <p:sp>
        <p:nvSpPr>
          <p:cNvPr id="115" name="Rounded Rectangle 114"/>
          <p:cNvSpPr/>
          <p:nvPr/>
        </p:nvSpPr>
        <p:spPr bwMode="auto">
          <a:xfrm>
            <a:off x="3778250" y="2869186"/>
            <a:ext cx="647700" cy="500185"/>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900" b="1" dirty="0">
                <a:latin typeface="Arial" panose="020B0604020202020204" pitchFamily="34" charset="0"/>
                <a:cs typeface="Arial" panose="020B0604020202020204" pitchFamily="34" charset="0"/>
              </a:rPr>
              <a:t>AVIATION</a:t>
            </a:r>
          </a:p>
        </p:txBody>
      </p:sp>
      <p:sp>
        <p:nvSpPr>
          <p:cNvPr id="116" name="Rounded Rectangle 115"/>
          <p:cNvSpPr/>
          <p:nvPr/>
        </p:nvSpPr>
        <p:spPr bwMode="auto">
          <a:xfrm>
            <a:off x="1956221" y="2864677"/>
            <a:ext cx="460748" cy="500185"/>
          </a:xfrm>
          <a:prstGeom prst="roundRect">
            <a:avLst/>
          </a:prstGeom>
          <a:solidFill>
            <a:srgbClr val="FFC000"/>
          </a:solidFill>
          <a:ln w="9525" cap="flat" cmpd="sng" algn="ctr">
            <a:noFill/>
            <a:prstDash val="solid"/>
            <a:round/>
            <a:headEnd type="none" w="med" len="med"/>
            <a:tailEnd type="none" w="med" len="med"/>
          </a:ln>
          <a:effectLst/>
        </p:spPr>
        <p:txBody>
          <a:bodyPr rot="0" spcFirstLastPara="0" vertOverflow="overflow" horzOverflow="overflow" vert="vert270" wrap="square" lIns="0" tIns="0" rIns="0" bIns="0" numCol="1" spcCol="0" rtlCol="0" fromWordArt="0" anchor="t" anchorCtr="0" forceAA="0" compatLnSpc="1">
            <a:prstTxWarp prst="textNoShape">
              <a:avLst/>
            </a:prstTxWarp>
            <a:noAutofit/>
          </a:bodyPr>
          <a:lstStyle/>
          <a:p>
            <a:pPr algn="ctr"/>
            <a:r>
              <a:rPr lang="en-US" sz="700" b="1" dirty="0">
                <a:latin typeface="Arial" panose="020B0604020202020204" pitchFamily="34" charset="0"/>
                <a:cs typeface="Arial" panose="020B0604020202020204" pitchFamily="34" charset="0"/>
              </a:rPr>
              <a:t>VHF-</a:t>
            </a:r>
          </a:p>
          <a:p>
            <a:pPr algn="ctr"/>
            <a:r>
              <a:rPr lang="en-US" sz="700" b="1" dirty="0">
                <a:latin typeface="Arial" panose="020B0604020202020204" pitchFamily="34" charset="0"/>
                <a:cs typeface="Arial" panose="020B0604020202020204" pitchFamily="34" charset="0"/>
              </a:rPr>
              <a:t>LOW</a:t>
            </a:r>
          </a:p>
        </p:txBody>
      </p:sp>
      <p:sp>
        <p:nvSpPr>
          <p:cNvPr id="117" name="Rounded Rectangle 116"/>
          <p:cNvSpPr/>
          <p:nvPr/>
        </p:nvSpPr>
        <p:spPr bwMode="auto">
          <a:xfrm>
            <a:off x="4713707" y="2864676"/>
            <a:ext cx="591718" cy="500185"/>
          </a:xfrm>
          <a:prstGeom prst="roundRect">
            <a:avLst/>
          </a:prstGeom>
          <a:solidFill>
            <a:srgbClr val="FFC000"/>
          </a:solidFill>
          <a:ln w="9525" cap="flat" cmpd="sng" algn="ctr">
            <a:noFill/>
            <a:prstDash val="solid"/>
            <a:round/>
            <a:headEnd type="none" w="med" len="med"/>
            <a:tailEnd type="none" w="med" len="med"/>
          </a:ln>
          <a:effectLst/>
        </p:spPr>
        <p:txBody>
          <a:bodyPr rot="0" spcFirstLastPara="0" vertOverflow="overflow" horzOverflow="overflow" vert="vert270" wrap="square" lIns="0" tIns="0" rIns="0" bIns="0" numCol="1" spcCol="0" rtlCol="0" fromWordArt="0" anchor="t" anchorCtr="0" forceAA="0" compatLnSpc="1">
            <a:prstTxWarp prst="textNoShape">
              <a:avLst/>
            </a:prstTxWarp>
            <a:noAutofit/>
          </a:bodyPr>
          <a:lstStyle/>
          <a:p>
            <a:pPr algn="ctr"/>
            <a:r>
              <a:rPr lang="en-US" sz="700" b="1" dirty="0">
                <a:latin typeface="Arial" panose="020B0604020202020204" pitchFamily="34" charset="0"/>
                <a:cs typeface="Arial" panose="020B0604020202020204" pitchFamily="34" charset="0"/>
              </a:rPr>
              <a:t>VHF-</a:t>
            </a:r>
          </a:p>
          <a:p>
            <a:pPr algn="ctr"/>
            <a:r>
              <a:rPr lang="en-US" sz="700" b="1" dirty="0">
                <a:latin typeface="Arial" panose="020B0604020202020204" pitchFamily="34" charset="0"/>
                <a:cs typeface="Arial" panose="020B0604020202020204" pitchFamily="34" charset="0"/>
              </a:rPr>
              <a:t>HIGH</a:t>
            </a:r>
          </a:p>
        </p:txBody>
      </p:sp>
      <p:sp>
        <p:nvSpPr>
          <p:cNvPr id="118" name="Rounded Rectangle 117"/>
          <p:cNvSpPr/>
          <p:nvPr/>
        </p:nvSpPr>
        <p:spPr bwMode="auto">
          <a:xfrm>
            <a:off x="3124200" y="3955831"/>
            <a:ext cx="169069" cy="500185"/>
          </a:xfrm>
          <a:prstGeom prst="roundRect">
            <a:avLst/>
          </a:prstGeom>
          <a:solidFill>
            <a:srgbClr val="FFFF00"/>
          </a:solidFill>
          <a:ln w="9525" cap="flat" cmpd="sng" algn="ctr">
            <a:noFill/>
            <a:prstDash val="solid"/>
            <a:round/>
            <a:headEnd type="none" w="med" len="med"/>
            <a:tailEnd type="none" w="med" len="med"/>
          </a:ln>
          <a:effectLst/>
        </p:spPr>
        <p:txBody>
          <a:bodyPr rot="0" spcFirstLastPara="0" vertOverflow="overflow" horzOverflow="overflow" vert="vert270" wrap="square" lIns="0" tIns="0" rIns="0" bIns="0" numCol="1" spcCol="0" rtlCol="0" fromWordArt="0" anchor="ctr" anchorCtr="0" forceAA="0" compatLnSpc="1">
            <a:prstTxWarp prst="textNoShape">
              <a:avLst/>
            </a:prstTxWarp>
            <a:noAutofit/>
          </a:bodyPr>
          <a:lstStyle/>
          <a:p>
            <a:pPr algn="ctr"/>
            <a:r>
              <a:rPr lang="en-US" sz="600" b="1" dirty="0">
                <a:solidFill>
                  <a:srgbClr val="0000FF"/>
                </a:solidFill>
                <a:latin typeface="Arial" panose="020B0604020202020204" pitchFamily="34" charset="0"/>
                <a:cs typeface="Arial" panose="020B0604020202020204" pitchFamily="34" charset="0"/>
              </a:rPr>
              <a:t>CELL PHONES</a:t>
            </a:r>
          </a:p>
        </p:txBody>
      </p:sp>
      <p:sp>
        <p:nvSpPr>
          <p:cNvPr id="119" name="Rounded Rectangle 118"/>
          <p:cNvSpPr/>
          <p:nvPr/>
        </p:nvSpPr>
        <p:spPr bwMode="auto">
          <a:xfrm>
            <a:off x="4974728" y="2862852"/>
            <a:ext cx="80963" cy="500185"/>
          </a:xfrm>
          <a:prstGeom prst="roundRect">
            <a:avLst/>
          </a:prstGeom>
          <a:solidFill>
            <a:srgbClr val="0000FF"/>
          </a:solidFill>
          <a:ln w="9525" cap="flat" cmpd="sng" algn="ctr">
            <a:noFill/>
            <a:prstDash val="solid"/>
            <a:round/>
            <a:headEnd type="none" w="med" len="med"/>
            <a:tailEnd type="none" w="med" len="med"/>
          </a:ln>
          <a:effectLst/>
        </p:spPr>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en-US" sz="500" b="1" dirty="0">
                <a:solidFill>
                  <a:schemeClr val="bg1"/>
                </a:solidFill>
                <a:latin typeface="Arial" panose="020B0604020202020204" pitchFamily="34" charset="0"/>
                <a:cs typeface="Arial" panose="020B0604020202020204" pitchFamily="34" charset="0"/>
              </a:rPr>
              <a:t>WEATHER</a:t>
            </a:r>
          </a:p>
        </p:txBody>
      </p:sp>
      <p:sp>
        <p:nvSpPr>
          <p:cNvPr id="120" name="Rounded Rectangle 119"/>
          <p:cNvSpPr/>
          <p:nvPr/>
        </p:nvSpPr>
        <p:spPr bwMode="auto">
          <a:xfrm>
            <a:off x="7535683" y="1713610"/>
            <a:ext cx="113208" cy="500185"/>
          </a:xfrm>
          <a:prstGeom prst="roundRect">
            <a:avLst/>
          </a:prstGeom>
          <a:solidFill>
            <a:srgbClr val="99FF99"/>
          </a:solidFill>
          <a:ln w="9525" cap="flat" cmpd="sng" algn="ctr">
            <a:noFill/>
            <a:prstDash val="solid"/>
            <a:round/>
            <a:headEnd type="none" w="med" len="med"/>
            <a:tailEnd type="none" w="med" len="med"/>
          </a:ln>
          <a:effectLst/>
        </p:spPr>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en-US" sz="800" b="1" dirty="0">
                <a:latin typeface="Arial" panose="020B0604020202020204" pitchFamily="34" charset="0"/>
                <a:cs typeface="Arial" panose="020B0604020202020204" pitchFamily="34" charset="0"/>
              </a:rPr>
              <a:t>CB</a:t>
            </a:r>
          </a:p>
        </p:txBody>
      </p:sp>
      <p:sp>
        <p:nvSpPr>
          <p:cNvPr id="121" name="Rounded Rectangle 120"/>
          <p:cNvSpPr/>
          <p:nvPr/>
        </p:nvSpPr>
        <p:spPr bwMode="auto">
          <a:xfrm>
            <a:off x="2277588" y="3951067"/>
            <a:ext cx="107950" cy="500185"/>
          </a:xfrm>
          <a:prstGeom prst="roundRect">
            <a:avLst/>
          </a:prstGeom>
          <a:solidFill>
            <a:srgbClr val="0000CC"/>
          </a:solidFill>
          <a:ln w="9525" cap="flat" cmpd="sng" algn="ctr">
            <a:noFill/>
            <a:prstDash val="solid"/>
            <a:round/>
            <a:headEnd type="none" w="med" len="med"/>
            <a:tailEnd type="none" w="med" len="med"/>
          </a:ln>
          <a:effectLst/>
        </p:spPr>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en-US" sz="500" b="1" dirty="0">
                <a:solidFill>
                  <a:schemeClr val="bg1"/>
                </a:solidFill>
                <a:latin typeface="Arial" panose="020B0604020202020204" pitchFamily="34" charset="0"/>
                <a:cs typeface="Arial" panose="020B0604020202020204" pitchFamily="34" charset="0"/>
              </a:rPr>
              <a:t>FRS/GMRS</a:t>
            </a:r>
          </a:p>
        </p:txBody>
      </p:sp>
      <p:grpSp>
        <p:nvGrpSpPr>
          <p:cNvPr id="122" name="Group 121"/>
          <p:cNvGrpSpPr/>
          <p:nvPr/>
        </p:nvGrpSpPr>
        <p:grpSpPr>
          <a:xfrm>
            <a:off x="6958727" y="602442"/>
            <a:ext cx="194548" cy="509558"/>
            <a:chOff x="6958727" y="602442"/>
            <a:chExt cx="194548" cy="509558"/>
          </a:xfrm>
        </p:grpSpPr>
        <p:sp>
          <p:nvSpPr>
            <p:cNvPr id="123" name="Rounded Rectangle 122"/>
            <p:cNvSpPr/>
            <p:nvPr/>
          </p:nvSpPr>
          <p:spPr bwMode="auto">
            <a:xfrm>
              <a:off x="7055963" y="627793"/>
              <a:ext cx="54838" cy="457200"/>
            </a:xfrm>
            <a:prstGeom prst="roundRect">
              <a:avLst/>
            </a:prstGeom>
            <a:solidFill>
              <a:srgbClr val="FFFF00"/>
            </a:solidFill>
            <a:ln w="9525" cap="flat" cmpd="sng" algn="ctr">
              <a:solidFill>
                <a:srgbClr val="FF0000"/>
              </a:solidFill>
              <a:prstDash val="solid"/>
              <a:round/>
              <a:headEnd type="none" w="med" len="med"/>
              <a:tailEnd type="none" w="med" len="med"/>
            </a:ln>
            <a:effectLst/>
          </p:spPr>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endParaRPr lang="en-US" sz="1400" b="1" dirty="0">
                <a:solidFill>
                  <a:srgbClr val="FF0000"/>
                </a:solidFill>
                <a:latin typeface="Arial" panose="020B0604020202020204" pitchFamily="34" charset="0"/>
                <a:cs typeface="Arial" panose="020B0604020202020204" pitchFamily="34" charset="0"/>
              </a:endParaRPr>
            </a:p>
          </p:txBody>
        </p:sp>
        <p:sp>
          <p:nvSpPr>
            <p:cNvPr id="124" name="Oval 123"/>
            <p:cNvSpPr/>
            <p:nvPr/>
          </p:nvSpPr>
          <p:spPr bwMode="auto">
            <a:xfrm>
              <a:off x="7010435" y="602442"/>
              <a:ext cx="142808" cy="71438"/>
            </a:xfrm>
            <a:prstGeom prst="ellipse">
              <a:avLst/>
            </a:prstGeom>
            <a:solidFill>
              <a:srgbClr val="FFFF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25" name="Oval 124"/>
            <p:cNvSpPr/>
            <p:nvPr/>
          </p:nvSpPr>
          <p:spPr bwMode="auto">
            <a:xfrm>
              <a:off x="7010467" y="1040562"/>
              <a:ext cx="142808" cy="71438"/>
            </a:xfrm>
            <a:prstGeom prst="ellipse">
              <a:avLst/>
            </a:prstGeom>
            <a:solidFill>
              <a:srgbClr val="FFFF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26" name="TextBox 125"/>
            <p:cNvSpPr txBox="1"/>
            <p:nvPr/>
          </p:nvSpPr>
          <p:spPr bwMode="auto">
            <a:xfrm rot="16200000">
              <a:off x="6877134" y="799150"/>
              <a:ext cx="270908" cy="107722"/>
            </a:xfrm>
            <a:prstGeom prst="rect">
              <a:avLst/>
            </a:prstGeom>
            <a:noFill/>
            <a:ln w="9525">
              <a:noFill/>
              <a:miter lim="800000"/>
              <a:headEnd/>
              <a:tailEnd/>
            </a:ln>
          </p:spPr>
          <p:txBody>
            <a:bodyPr wrap="none" lIns="0" tIns="0" rIns="0" bIns="0" rtlCol="0">
              <a:spAutoFit/>
            </a:bodyPr>
            <a:lstStyle/>
            <a:p>
              <a:pPr algn="ctr"/>
              <a:r>
                <a:rPr lang="en-US" sz="700" b="1" dirty="0">
                  <a:solidFill>
                    <a:srgbClr val="FFFF00"/>
                  </a:solidFill>
                  <a:latin typeface="Verdana" pitchFamily="34" charset="0"/>
                </a:rPr>
                <a:t>WWV</a:t>
              </a:r>
            </a:p>
          </p:txBody>
        </p:sp>
      </p:grpSp>
      <p:grpSp>
        <p:nvGrpSpPr>
          <p:cNvPr id="127" name="Group 126"/>
          <p:cNvGrpSpPr/>
          <p:nvPr/>
        </p:nvGrpSpPr>
        <p:grpSpPr>
          <a:xfrm>
            <a:off x="5803027" y="1713692"/>
            <a:ext cx="194548" cy="509558"/>
            <a:chOff x="5803027" y="1713692"/>
            <a:chExt cx="194548" cy="509558"/>
          </a:xfrm>
        </p:grpSpPr>
        <p:grpSp>
          <p:nvGrpSpPr>
            <p:cNvPr id="128" name="Group 127"/>
            <p:cNvGrpSpPr/>
            <p:nvPr/>
          </p:nvGrpSpPr>
          <p:grpSpPr>
            <a:xfrm>
              <a:off x="5854735" y="1713692"/>
              <a:ext cx="142840" cy="509558"/>
              <a:chOff x="7046128" y="602442"/>
              <a:chExt cx="71454" cy="509558"/>
            </a:xfrm>
          </p:grpSpPr>
          <p:sp>
            <p:nvSpPr>
              <p:cNvPr id="130" name="Rounded Rectangle 129"/>
              <p:cNvSpPr/>
              <p:nvPr/>
            </p:nvSpPr>
            <p:spPr bwMode="auto">
              <a:xfrm>
                <a:off x="7068903" y="627793"/>
                <a:ext cx="27432" cy="457200"/>
              </a:xfrm>
              <a:prstGeom prst="roundRect">
                <a:avLst/>
              </a:prstGeom>
              <a:solidFill>
                <a:srgbClr val="FFFF00"/>
              </a:solidFill>
              <a:ln w="9525" cap="flat" cmpd="sng" algn="ctr">
                <a:solidFill>
                  <a:srgbClr val="FF0000"/>
                </a:solidFill>
                <a:prstDash val="solid"/>
                <a:round/>
                <a:headEnd type="none" w="med" len="med"/>
                <a:tailEnd type="none" w="med" len="med"/>
              </a:ln>
              <a:effectLst/>
            </p:spPr>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endParaRPr lang="en-US" sz="800" b="1" dirty="0">
                  <a:solidFill>
                    <a:srgbClr val="FF0000"/>
                  </a:solidFill>
                  <a:latin typeface="Arial" panose="020B0604020202020204" pitchFamily="34" charset="0"/>
                  <a:cs typeface="Arial" panose="020B0604020202020204" pitchFamily="34" charset="0"/>
                </a:endParaRPr>
              </a:p>
            </p:txBody>
          </p:sp>
          <p:sp>
            <p:nvSpPr>
              <p:cNvPr id="131" name="Oval 130"/>
              <p:cNvSpPr/>
              <p:nvPr/>
            </p:nvSpPr>
            <p:spPr bwMode="auto">
              <a:xfrm>
                <a:off x="7046128" y="602442"/>
                <a:ext cx="71438" cy="71438"/>
              </a:xfrm>
              <a:prstGeom prst="ellipse">
                <a:avLst/>
              </a:prstGeom>
              <a:solidFill>
                <a:srgbClr val="FFFF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32" name="Oval 131"/>
              <p:cNvSpPr/>
              <p:nvPr/>
            </p:nvSpPr>
            <p:spPr bwMode="auto">
              <a:xfrm>
                <a:off x="7046144" y="1040562"/>
                <a:ext cx="71438" cy="71438"/>
              </a:xfrm>
              <a:prstGeom prst="ellipse">
                <a:avLst/>
              </a:prstGeom>
              <a:solidFill>
                <a:srgbClr val="FFFF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sp>
          <p:nvSpPr>
            <p:cNvPr id="129" name="TextBox 128"/>
            <p:cNvSpPr txBox="1"/>
            <p:nvPr/>
          </p:nvSpPr>
          <p:spPr bwMode="auto">
            <a:xfrm rot="16200000">
              <a:off x="5721434" y="1923100"/>
              <a:ext cx="270908" cy="107722"/>
            </a:xfrm>
            <a:prstGeom prst="rect">
              <a:avLst/>
            </a:prstGeom>
            <a:noFill/>
            <a:ln w="9525">
              <a:noFill/>
              <a:miter lim="800000"/>
              <a:headEnd/>
              <a:tailEnd/>
            </a:ln>
          </p:spPr>
          <p:txBody>
            <a:bodyPr wrap="none" lIns="0" tIns="0" rIns="0" bIns="0" rtlCol="0">
              <a:spAutoFit/>
            </a:bodyPr>
            <a:lstStyle/>
            <a:p>
              <a:pPr algn="ctr"/>
              <a:r>
                <a:rPr lang="en-US" sz="700" b="1" dirty="0">
                  <a:solidFill>
                    <a:srgbClr val="FFFF00"/>
                  </a:solidFill>
                  <a:latin typeface="Verdana" pitchFamily="34" charset="0"/>
                </a:rPr>
                <a:t>WWV</a:t>
              </a:r>
            </a:p>
          </p:txBody>
        </p:sp>
      </p:grpSp>
      <p:grpSp>
        <p:nvGrpSpPr>
          <p:cNvPr id="133" name="Group 132"/>
          <p:cNvGrpSpPr/>
          <p:nvPr/>
        </p:nvGrpSpPr>
        <p:grpSpPr>
          <a:xfrm>
            <a:off x="4634627" y="1713692"/>
            <a:ext cx="188198" cy="509558"/>
            <a:chOff x="4634627" y="1713692"/>
            <a:chExt cx="188198" cy="509558"/>
          </a:xfrm>
        </p:grpSpPr>
        <p:grpSp>
          <p:nvGrpSpPr>
            <p:cNvPr id="134" name="Group 133"/>
            <p:cNvGrpSpPr/>
            <p:nvPr/>
          </p:nvGrpSpPr>
          <p:grpSpPr>
            <a:xfrm>
              <a:off x="4679985" y="1713692"/>
              <a:ext cx="142840" cy="509558"/>
              <a:chOff x="7046128" y="602442"/>
              <a:chExt cx="71454" cy="509558"/>
            </a:xfrm>
          </p:grpSpPr>
          <p:sp>
            <p:nvSpPr>
              <p:cNvPr id="136" name="Rounded Rectangle 135"/>
              <p:cNvSpPr/>
              <p:nvPr/>
            </p:nvSpPr>
            <p:spPr bwMode="auto">
              <a:xfrm>
                <a:off x="7068903" y="627793"/>
                <a:ext cx="27432" cy="457200"/>
              </a:xfrm>
              <a:prstGeom prst="roundRect">
                <a:avLst/>
              </a:prstGeom>
              <a:solidFill>
                <a:srgbClr val="FFFF00"/>
              </a:solidFill>
              <a:ln w="9525" cap="flat" cmpd="sng" algn="ctr">
                <a:solidFill>
                  <a:srgbClr val="FF0000"/>
                </a:solidFill>
                <a:prstDash val="solid"/>
                <a:round/>
                <a:headEnd type="none" w="med" len="med"/>
                <a:tailEnd type="none" w="med" len="med"/>
              </a:ln>
              <a:effectLst/>
            </p:spPr>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endParaRPr lang="en-US" sz="800" b="1" dirty="0">
                  <a:solidFill>
                    <a:srgbClr val="FF0000"/>
                  </a:solidFill>
                  <a:latin typeface="Arial" panose="020B0604020202020204" pitchFamily="34" charset="0"/>
                  <a:cs typeface="Arial" panose="020B0604020202020204" pitchFamily="34" charset="0"/>
                </a:endParaRPr>
              </a:p>
            </p:txBody>
          </p:sp>
          <p:sp>
            <p:nvSpPr>
              <p:cNvPr id="137" name="Oval 136"/>
              <p:cNvSpPr/>
              <p:nvPr/>
            </p:nvSpPr>
            <p:spPr bwMode="auto">
              <a:xfrm>
                <a:off x="7046128" y="602442"/>
                <a:ext cx="71438" cy="71438"/>
              </a:xfrm>
              <a:prstGeom prst="ellipse">
                <a:avLst/>
              </a:prstGeom>
              <a:solidFill>
                <a:srgbClr val="FFFF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38" name="Oval 137"/>
              <p:cNvSpPr/>
              <p:nvPr/>
            </p:nvSpPr>
            <p:spPr bwMode="auto">
              <a:xfrm>
                <a:off x="7046144" y="1040562"/>
                <a:ext cx="71438" cy="71438"/>
              </a:xfrm>
              <a:prstGeom prst="ellipse">
                <a:avLst/>
              </a:prstGeom>
              <a:solidFill>
                <a:srgbClr val="FFFF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sp>
          <p:nvSpPr>
            <p:cNvPr id="135" name="TextBox 134"/>
            <p:cNvSpPr txBox="1"/>
            <p:nvPr/>
          </p:nvSpPr>
          <p:spPr bwMode="auto">
            <a:xfrm rot="16200000">
              <a:off x="4553034" y="1913052"/>
              <a:ext cx="270908" cy="107722"/>
            </a:xfrm>
            <a:prstGeom prst="rect">
              <a:avLst/>
            </a:prstGeom>
            <a:noFill/>
            <a:ln w="9525">
              <a:noFill/>
              <a:miter lim="800000"/>
              <a:headEnd/>
              <a:tailEnd/>
            </a:ln>
          </p:spPr>
          <p:txBody>
            <a:bodyPr wrap="none" lIns="0" tIns="0" rIns="0" bIns="0" rtlCol="0">
              <a:spAutoFit/>
            </a:bodyPr>
            <a:lstStyle/>
            <a:p>
              <a:pPr algn="ctr"/>
              <a:r>
                <a:rPr lang="en-US" sz="700" b="1" dirty="0">
                  <a:solidFill>
                    <a:srgbClr val="FFFF00"/>
                  </a:solidFill>
                  <a:latin typeface="Verdana" pitchFamily="34" charset="0"/>
                </a:rPr>
                <a:t>WWV</a:t>
              </a:r>
            </a:p>
          </p:txBody>
        </p:sp>
      </p:grpSp>
      <p:grpSp>
        <p:nvGrpSpPr>
          <p:cNvPr id="139" name="Group 138"/>
          <p:cNvGrpSpPr/>
          <p:nvPr/>
        </p:nvGrpSpPr>
        <p:grpSpPr>
          <a:xfrm>
            <a:off x="3459877" y="1713692"/>
            <a:ext cx="200898" cy="509558"/>
            <a:chOff x="3459877" y="1713692"/>
            <a:chExt cx="200898" cy="509558"/>
          </a:xfrm>
        </p:grpSpPr>
        <p:grpSp>
          <p:nvGrpSpPr>
            <p:cNvPr id="140" name="Group 139"/>
            <p:cNvGrpSpPr/>
            <p:nvPr/>
          </p:nvGrpSpPr>
          <p:grpSpPr>
            <a:xfrm>
              <a:off x="3517935" y="1713692"/>
              <a:ext cx="142840" cy="509558"/>
              <a:chOff x="7046128" y="602442"/>
              <a:chExt cx="71454" cy="509558"/>
            </a:xfrm>
          </p:grpSpPr>
          <p:sp>
            <p:nvSpPr>
              <p:cNvPr id="142" name="Rounded Rectangle 141"/>
              <p:cNvSpPr/>
              <p:nvPr/>
            </p:nvSpPr>
            <p:spPr bwMode="auto">
              <a:xfrm>
                <a:off x="7068903" y="627793"/>
                <a:ext cx="27432" cy="457200"/>
              </a:xfrm>
              <a:prstGeom prst="roundRect">
                <a:avLst/>
              </a:prstGeom>
              <a:solidFill>
                <a:srgbClr val="FFFF00"/>
              </a:solidFill>
              <a:ln w="9525" cap="flat" cmpd="sng" algn="ctr">
                <a:solidFill>
                  <a:srgbClr val="FF0000"/>
                </a:solidFill>
                <a:prstDash val="solid"/>
                <a:round/>
                <a:headEnd type="none" w="med" len="med"/>
                <a:tailEnd type="none" w="med" len="med"/>
              </a:ln>
              <a:effectLst/>
            </p:spPr>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endParaRPr lang="en-US" sz="800" b="1" dirty="0">
                  <a:solidFill>
                    <a:srgbClr val="FF0000"/>
                  </a:solidFill>
                  <a:latin typeface="Arial" panose="020B0604020202020204" pitchFamily="34" charset="0"/>
                  <a:cs typeface="Arial" panose="020B0604020202020204" pitchFamily="34" charset="0"/>
                </a:endParaRPr>
              </a:p>
            </p:txBody>
          </p:sp>
          <p:sp>
            <p:nvSpPr>
              <p:cNvPr id="143" name="Oval 142"/>
              <p:cNvSpPr/>
              <p:nvPr/>
            </p:nvSpPr>
            <p:spPr bwMode="auto">
              <a:xfrm>
                <a:off x="7046128" y="602442"/>
                <a:ext cx="71438" cy="71438"/>
              </a:xfrm>
              <a:prstGeom prst="ellipse">
                <a:avLst/>
              </a:prstGeom>
              <a:solidFill>
                <a:srgbClr val="FFFF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44" name="Oval 143"/>
              <p:cNvSpPr/>
              <p:nvPr/>
            </p:nvSpPr>
            <p:spPr bwMode="auto">
              <a:xfrm>
                <a:off x="7046144" y="1040562"/>
                <a:ext cx="71438" cy="71438"/>
              </a:xfrm>
              <a:prstGeom prst="ellipse">
                <a:avLst/>
              </a:prstGeom>
              <a:solidFill>
                <a:srgbClr val="FFFF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sp>
          <p:nvSpPr>
            <p:cNvPr id="141" name="TextBox 140"/>
            <p:cNvSpPr txBox="1"/>
            <p:nvPr/>
          </p:nvSpPr>
          <p:spPr bwMode="auto">
            <a:xfrm rot="16200000">
              <a:off x="3378284" y="1906702"/>
              <a:ext cx="270908" cy="107722"/>
            </a:xfrm>
            <a:prstGeom prst="rect">
              <a:avLst/>
            </a:prstGeom>
            <a:noFill/>
            <a:ln w="9525">
              <a:noFill/>
              <a:miter lim="800000"/>
              <a:headEnd/>
              <a:tailEnd/>
            </a:ln>
          </p:spPr>
          <p:txBody>
            <a:bodyPr wrap="none" lIns="0" tIns="0" rIns="0" bIns="0" rtlCol="0">
              <a:spAutoFit/>
            </a:bodyPr>
            <a:lstStyle/>
            <a:p>
              <a:pPr algn="ctr"/>
              <a:r>
                <a:rPr lang="en-US" sz="700" b="1" dirty="0">
                  <a:solidFill>
                    <a:srgbClr val="FFFF00"/>
                  </a:solidFill>
                  <a:latin typeface="Verdana" pitchFamily="34" charset="0"/>
                </a:rPr>
                <a:t>WWV</a:t>
              </a:r>
            </a:p>
          </p:txBody>
        </p:sp>
      </p:grpSp>
      <p:grpSp>
        <p:nvGrpSpPr>
          <p:cNvPr id="145" name="Group 144"/>
          <p:cNvGrpSpPr/>
          <p:nvPr/>
        </p:nvGrpSpPr>
        <p:grpSpPr>
          <a:xfrm>
            <a:off x="2297827" y="1713692"/>
            <a:ext cx="194548" cy="509558"/>
            <a:chOff x="2297827" y="1713692"/>
            <a:chExt cx="194548" cy="509558"/>
          </a:xfrm>
        </p:grpSpPr>
        <p:grpSp>
          <p:nvGrpSpPr>
            <p:cNvPr id="146" name="Group 145"/>
            <p:cNvGrpSpPr/>
            <p:nvPr/>
          </p:nvGrpSpPr>
          <p:grpSpPr>
            <a:xfrm>
              <a:off x="2349535" y="1713692"/>
              <a:ext cx="142840" cy="509558"/>
              <a:chOff x="7046128" y="602442"/>
              <a:chExt cx="71454" cy="509558"/>
            </a:xfrm>
          </p:grpSpPr>
          <p:sp>
            <p:nvSpPr>
              <p:cNvPr id="148" name="Rounded Rectangle 147"/>
              <p:cNvSpPr/>
              <p:nvPr/>
            </p:nvSpPr>
            <p:spPr bwMode="auto">
              <a:xfrm>
                <a:off x="7068903" y="627793"/>
                <a:ext cx="27432" cy="457200"/>
              </a:xfrm>
              <a:prstGeom prst="roundRect">
                <a:avLst/>
              </a:prstGeom>
              <a:solidFill>
                <a:srgbClr val="FFFF00"/>
              </a:solidFill>
              <a:ln w="9525" cap="flat" cmpd="sng" algn="ctr">
                <a:solidFill>
                  <a:srgbClr val="FF0000"/>
                </a:solidFill>
                <a:prstDash val="solid"/>
                <a:round/>
                <a:headEnd type="none" w="med" len="med"/>
                <a:tailEnd type="none" w="med" len="med"/>
              </a:ln>
              <a:effectLst/>
            </p:spPr>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endParaRPr lang="en-US" sz="800" b="1" dirty="0">
                  <a:solidFill>
                    <a:srgbClr val="FF0000"/>
                  </a:solidFill>
                  <a:latin typeface="Arial" panose="020B0604020202020204" pitchFamily="34" charset="0"/>
                  <a:cs typeface="Arial" panose="020B0604020202020204" pitchFamily="34" charset="0"/>
                </a:endParaRPr>
              </a:p>
            </p:txBody>
          </p:sp>
          <p:sp>
            <p:nvSpPr>
              <p:cNvPr id="149" name="Oval 148"/>
              <p:cNvSpPr/>
              <p:nvPr/>
            </p:nvSpPr>
            <p:spPr bwMode="auto">
              <a:xfrm>
                <a:off x="7046128" y="602442"/>
                <a:ext cx="71438" cy="71438"/>
              </a:xfrm>
              <a:prstGeom prst="ellipse">
                <a:avLst/>
              </a:prstGeom>
              <a:solidFill>
                <a:srgbClr val="FFFF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50" name="Oval 149"/>
              <p:cNvSpPr/>
              <p:nvPr/>
            </p:nvSpPr>
            <p:spPr bwMode="auto">
              <a:xfrm>
                <a:off x="7046144" y="1040562"/>
                <a:ext cx="71438" cy="71438"/>
              </a:xfrm>
              <a:prstGeom prst="ellipse">
                <a:avLst/>
              </a:prstGeom>
              <a:solidFill>
                <a:srgbClr val="FFFF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sp>
          <p:nvSpPr>
            <p:cNvPr id="147" name="TextBox 146"/>
            <p:cNvSpPr txBox="1"/>
            <p:nvPr/>
          </p:nvSpPr>
          <p:spPr bwMode="auto">
            <a:xfrm rot="16200000">
              <a:off x="2216234" y="1909877"/>
              <a:ext cx="270908" cy="107722"/>
            </a:xfrm>
            <a:prstGeom prst="rect">
              <a:avLst/>
            </a:prstGeom>
            <a:noFill/>
            <a:ln w="9525">
              <a:noFill/>
              <a:miter lim="800000"/>
              <a:headEnd/>
              <a:tailEnd/>
            </a:ln>
          </p:spPr>
          <p:txBody>
            <a:bodyPr wrap="none" lIns="0" tIns="0" rIns="0" bIns="0" rtlCol="0">
              <a:spAutoFit/>
            </a:bodyPr>
            <a:lstStyle/>
            <a:p>
              <a:pPr algn="ctr"/>
              <a:r>
                <a:rPr lang="en-US" sz="700" b="1" dirty="0">
                  <a:solidFill>
                    <a:srgbClr val="FFFF00"/>
                  </a:solidFill>
                  <a:latin typeface="Verdana" pitchFamily="34" charset="0"/>
                </a:rPr>
                <a:t>WWV</a:t>
              </a:r>
            </a:p>
          </p:txBody>
        </p:sp>
      </p:grpSp>
      <p:sp>
        <p:nvSpPr>
          <p:cNvPr id="3" name="Slide Number Placeholder 2"/>
          <p:cNvSpPr>
            <a:spLocks noGrp="1"/>
          </p:cNvSpPr>
          <p:nvPr>
            <p:ph type="sldNum" sz="quarter" idx="12"/>
          </p:nvPr>
        </p:nvSpPr>
        <p:spPr/>
        <p:txBody>
          <a:bodyPr/>
          <a:lstStyle/>
          <a:p>
            <a:pPr>
              <a:defRPr/>
            </a:pPr>
            <a:r>
              <a:rPr lang="en-US" dirty="0">
                <a:solidFill>
                  <a:schemeClr val="bg1"/>
                </a:solidFill>
              </a:rPr>
              <a:t>SLIDE </a:t>
            </a:r>
            <a:fld id="{7DE08B2E-D59F-498D-8D62-ABBAFDFFC21C}" type="slidenum">
              <a:rPr lang="en-US" smtClean="0">
                <a:solidFill>
                  <a:schemeClr val="bg1"/>
                </a:solidFill>
              </a:rPr>
              <a:pPr>
                <a:defRPr/>
              </a:pPr>
              <a:t>10</a:t>
            </a:fld>
            <a:endParaRPr lang="en-US" dirty="0">
              <a:solidFill>
                <a:schemeClr val="bg1"/>
              </a:solidFill>
            </a:endParaRPr>
          </a:p>
        </p:txBody>
      </p:sp>
    </p:spTree>
    <p:extLst>
      <p:ext uri="{BB962C8B-B14F-4D97-AF65-F5344CB8AC3E}">
        <p14:creationId xmlns:p14="http://schemas.microsoft.com/office/powerpoint/2010/main" val="3053937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par>
                                <p:cTn id="8" presetID="22" presetClass="entr" presetSubtype="1" fill="hold" nodeType="withEffect">
                                  <p:stCondLst>
                                    <p:cond delay="0"/>
                                  </p:stCondLst>
                                  <p:childTnLst>
                                    <p:set>
                                      <p:cBhvr>
                                        <p:cTn id="9" dur="1" fill="hold">
                                          <p:stCondLst>
                                            <p:cond delay="0"/>
                                          </p:stCondLst>
                                        </p:cTn>
                                        <p:tgtEl>
                                          <p:spTgt spid="122"/>
                                        </p:tgtEl>
                                        <p:attrNameLst>
                                          <p:attrName>style.visibility</p:attrName>
                                        </p:attrNameLst>
                                      </p:cBhvr>
                                      <p:to>
                                        <p:strVal val="visible"/>
                                      </p:to>
                                    </p:set>
                                    <p:animEffect transition="in" filter="wipe(up)">
                                      <p:cBhvr>
                                        <p:cTn id="10" dur="500"/>
                                        <p:tgtEl>
                                          <p:spTgt spid="122"/>
                                        </p:tgtEl>
                                      </p:cBhvr>
                                    </p:animEffect>
                                  </p:childTnLst>
                                </p:cTn>
                              </p:par>
                              <p:par>
                                <p:cTn id="11" presetID="22" presetClass="entr" presetSubtype="1" fill="hold" nodeType="withEffect">
                                  <p:stCondLst>
                                    <p:cond delay="0"/>
                                  </p:stCondLst>
                                  <p:childTnLst>
                                    <p:set>
                                      <p:cBhvr>
                                        <p:cTn id="12" dur="1" fill="hold">
                                          <p:stCondLst>
                                            <p:cond delay="0"/>
                                          </p:stCondLst>
                                        </p:cTn>
                                        <p:tgtEl>
                                          <p:spTgt spid="127"/>
                                        </p:tgtEl>
                                        <p:attrNameLst>
                                          <p:attrName>style.visibility</p:attrName>
                                        </p:attrNameLst>
                                      </p:cBhvr>
                                      <p:to>
                                        <p:strVal val="visible"/>
                                      </p:to>
                                    </p:set>
                                    <p:animEffect transition="in" filter="wipe(up)">
                                      <p:cBhvr>
                                        <p:cTn id="13" dur="500"/>
                                        <p:tgtEl>
                                          <p:spTgt spid="127"/>
                                        </p:tgtEl>
                                      </p:cBhvr>
                                    </p:animEffect>
                                  </p:childTnLst>
                                </p:cTn>
                              </p:par>
                              <p:par>
                                <p:cTn id="14" presetID="22" presetClass="entr" presetSubtype="1" fill="hold" nodeType="with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up)">
                                      <p:cBhvr>
                                        <p:cTn id="16" dur="500"/>
                                        <p:tgtEl>
                                          <p:spTgt spid="133"/>
                                        </p:tgtEl>
                                      </p:cBhvr>
                                    </p:animEffect>
                                  </p:childTnLst>
                                </p:cTn>
                              </p:par>
                              <p:par>
                                <p:cTn id="17" presetID="22" presetClass="entr" presetSubtype="1" fill="hold" nodeType="withEffect">
                                  <p:stCondLst>
                                    <p:cond delay="0"/>
                                  </p:stCondLst>
                                  <p:childTnLst>
                                    <p:set>
                                      <p:cBhvr>
                                        <p:cTn id="18" dur="1" fill="hold">
                                          <p:stCondLst>
                                            <p:cond delay="0"/>
                                          </p:stCondLst>
                                        </p:cTn>
                                        <p:tgtEl>
                                          <p:spTgt spid="139"/>
                                        </p:tgtEl>
                                        <p:attrNameLst>
                                          <p:attrName>style.visibility</p:attrName>
                                        </p:attrNameLst>
                                      </p:cBhvr>
                                      <p:to>
                                        <p:strVal val="visible"/>
                                      </p:to>
                                    </p:set>
                                    <p:animEffect transition="in" filter="wipe(up)">
                                      <p:cBhvr>
                                        <p:cTn id="19" dur="500"/>
                                        <p:tgtEl>
                                          <p:spTgt spid="139"/>
                                        </p:tgtEl>
                                      </p:cBhvr>
                                    </p:animEffect>
                                  </p:childTnLst>
                                </p:cTn>
                              </p:par>
                              <p:par>
                                <p:cTn id="20" presetID="22" presetClass="entr" presetSubtype="1" fill="hold" nodeType="withEffect">
                                  <p:stCondLst>
                                    <p:cond delay="0"/>
                                  </p:stCondLst>
                                  <p:childTnLst>
                                    <p:set>
                                      <p:cBhvr>
                                        <p:cTn id="21" dur="1" fill="hold">
                                          <p:stCondLst>
                                            <p:cond delay="0"/>
                                          </p:stCondLst>
                                        </p:cTn>
                                        <p:tgtEl>
                                          <p:spTgt spid="145"/>
                                        </p:tgtEl>
                                        <p:attrNameLst>
                                          <p:attrName>style.visibility</p:attrName>
                                        </p:attrNameLst>
                                      </p:cBhvr>
                                      <p:to>
                                        <p:strVal val="visible"/>
                                      </p:to>
                                    </p:set>
                                    <p:animEffect transition="in" filter="wipe(up)">
                                      <p:cBhvr>
                                        <p:cTn id="22"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 5.a.: Block Diagrams</a:t>
            </a:r>
          </a:p>
        </p:txBody>
      </p:sp>
      <p:sp>
        <p:nvSpPr>
          <p:cNvPr id="3" name="Slide Number Placeholder 2"/>
          <p:cNvSpPr>
            <a:spLocks noGrp="1"/>
          </p:cNvSpPr>
          <p:nvPr>
            <p:ph type="sldNum" sz="quarter" idx="12"/>
          </p:nvPr>
        </p:nvSpPr>
        <p:spPr/>
        <p:txBody>
          <a:bodyPr/>
          <a:lstStyle/>
          <a:p>
            <a:pPr>
              <a:defRPr/>
            </a:pPr>
            <a:r>
              <a:rPr lang="en-US" dirty="0">
                <a:solidFill>
                  <a:schemeClr val="bg1"/>
                </a:solidFill>
              </a:rPr>
              <a:t>SLIDE </a:t>
            </a:r>
            <a:fld id="{7DE08B2E-D59F-498D-8D62-ABBAFDFFC21C}" type="slidenum">
              <a:rPr lang="en-US" smtClean="0">
                <a:solidFill>
                  <a:schemeClr val="bg1"/>
                </a:solidFill>
              </a:rPr>
              <a:pPr>
                <a:defRPr/>
              </a:pPr>
              <a:t>11</a:t>
            </a:fld>
            <a:endParaRPr lang="en-US" dirty="0">
              <a:solidFill>
                <a:schemeClr val="bg1"/>
              </a:solidFill>
            </a:endParaRPr>
          </a:p>
        </p:txBody>
      </p:sp>
      <p:sp>
        <p:nvSpPr>
          <p:cNvPr id="18" name="TextBox 17"/>
          <p:cNvSpPr txBox="1"/>
          <p:nvPr/>
        </p:nvSpPr>
        <p:spPr bwMode="auto">
          <a:xfrm>
            <a:off x="8704418"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1</a:t>
            </a:r>
          </a:p>
        </p:txBody>
      </p:sp>
      <p:sp>
        <p:nvSpPr>
          <p:cNvPr id="17" name="TextBox 16"/>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2</a:t>
            </a:r>
          </a:p>
        </p:txBody>
      </p:sp>
      <p:sp>
        <p:nvSpPr>
          <p:cNvPr id="16" name="TextBox 15"/>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3</a:t>
            </a:r>
          </a:p>
        </p:txBody>
      </p:sp>
      <p:sp>
        <p:nvSpPr>
          <p:cNvPr id="15" name="TextBox 14"/>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4</a:t>
            </a:r>
          </a:p>
        </p:txBody>
      </p:sp>
      <p:sp>
        <p:nvSpPr>
          <p:cNvPr id="14" name="TextBox 13"/>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5</a:t>
            </a:r>
          </a:p>
        </p:txBody>
      </p:sp>
      <p:sp>
        <p:nvSpPr>
          <p:cNvPr id="13" name="TextBox 12"/>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6</a:t>
            </a:r>
          </a:p>
        </p:txBody>
      </p:sp>
      <p:sp>
        <p:nvSpPr>
          <p:cNvPr id="12" name="TextBox 11"/>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7</a:t>
            </a:r>
          </a:p>
        </p:txBody>
      </p:sp>
      <p:sp>
        <p:nvSpPr>
          <p:cNvPr id="11" name="TextBox 10"/>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8</a:t>
            </a:r>
          </a:p>
        </p:txBody>
      </p:sp>
      <p:sp>
        <p:nvSpPr>
          <p:cNvPr id="4" name="TextBox 3"/>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ctr">
              <a:defRPr sz="1200" b="1">
                <a:solidFill>
                  <a:srgbClr val="FFFF00"/>
                </a:solidFill>
                <a:latin typeface="Calibri" panose="020F0502020204030204" pitchFamily="34" charset="0"/>
              </a:defRPr>
            </a:lvl1pPr>
          </a:lstStyle>
          <a:p>
            <a:r>
              <a:rPr lang="en-US" dirty="0"/>
              <a:t>9</a:t>
            </a:r>
          </a:p>
        </p:txBody>
      </p:sp>
      <p:sp>
        <p:nvSpPr>
          <p:cNvPr id="19" name="TextBox 18"/>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0" tIns="0" rIns="0" bIns="0" numCol="1" anchor="ctr" anchorCtr="0" compatLnSpc="1">
            <a:prstTxWarp prst="textNoShape">
              <a:avLst/>
            </a:prstTxWarp>
          </a:bodyPr>
          <a:lstStyle>
            <a:defPPr>
              <a:defRPr lang="en-US"/>
            </a:defPPr>
            <a:lvl1pPr algn="ctr">
              <a:defRPr sz="1200" b="1">
                <a:solidFill>
                  <a:srgbClr val="FFFF00"/>
                </a:solidFill>
                <a:latin typeface="Calibri" panose="020F0502020204030204" pitchFamily="34" charset="0"/>
              </a:defRPr>
            </a:lvl1pPr>
          </a:lstStyle>
          <a:p>
            <a:r>
              <a:rPr lang="en-US" dirty="0"/>
              <a:t>10</a:t>
            </a:r>
          </a:p>
        </p:txBody>
      </p:sp>
      <p:sp>
        <p:nvSpPr>
          <p:cNvPr id="20" name="TextBox 19"/>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0" tIns="0" rIns="0" bIns="0" numCol="1" anchor="ctr" anchorCtr="0" compatLnSpc="1">
            <a:prstTxWarp prst="textNoShape">
              <a:avLst/>
            </a:prstTxWarp>
          </a:bodyPr>
          <a:lstStyle>
            <a:defPPr>
              <a:defRPr lang="en-US"/>
            </a:defPPr>
            <a:lvl1pPr algn="ctr">
              <a:defRPr sz="1200" b="1">
                <a:solidFill>
                  <a:srgbClr val="FFFF00"/>
                </a:solidFill>
                <a:latin typeface="Calibri" panose="020F0502020204030204" pitchFamily="34" charset="0"/>
              </a:defRPr>
            </a:lvl1pPr>
          </a:lstStyle>
          <a:p>
            <a:r>
              <a:rPr lang="en-US" dirty="0"/>
              <a:t>11</a:t>
            </a:r>
          </a:p>
        </p:txBody>
      </p:sp>
      <p:cxnSp>
        <p:nvCxnSpPr>
          <p:cNvPr id="23" name="Straight Connector 22"/>
          <p:cNvCxnSpPr/>
          <p:nvPr/>
        </p:nvCxnSpPr>
        <p:spPr bwMode="auto">
          <a:xfrm>
            <a:off x="5295974" y="3637738"/>
            <a:ext cx="590550" cy="0"/>
          </a:xfrm>
          <a:prstGeom prst="line">
            <a:avLst/>
          </a:prstGeom>
          <a:solidFill>
            <a:schemeClr val="accent1"/>
          </a:solidFill>
          <a:ln w="57150" cap="flat" cmpd="sng" algn="ctr">
            <a:solidFill>
              <a:schemeClr val="bg1"/>
            </a:solidFill>
            <a:prstDash val="solid"/>
            <a:round/>
            <a:headEnd type="none" w="med" len="med"/>
            <a:tailEnd type="none" w="med" len="med"/>
          </a:ln>
          <a:effectLst/>
        </p:spPr>
      </p:cxnSp>
      <p:cxnSp>
        <p:nvCxnSpPr>
          <p:cNvPr id="24" name="Straight Connector 23"/>
          <p:cNvCxnSpPr/>
          <p:nvPr/>
        </p:nvCxnSpPr>
        <p:spPr bwMode="auto">
          <a:xfrm>
            <a:off x="3419518" y="3637754"/>
            <a:ext cx="590550" cy="0"/>
          </a:xfrm>
          <a:prstGeom prst="line">
            <a:avLst/>
          </a:prstGeom>
          <a:solidFill>
            <a:schemeClr val="accent1"/>
          </a:solidFill>
          <a:ln w="57150" cap="flat" cmpd="sng" algn="ctr">
            <a:solidFill>
              <a:schemeClr val="bg1"/>
            </a:solidFill>
            <a:prstDash val="solid"/>
            <a:round/>
            <a:headEnd type="none" w="med" len="med"/>
            <a:tailEnd type="none" w="med" len="med"/>
          </a:ln>
          <a:effectLst/>
        </p:spPr>
      </p:cxnSp>
      <p:cxnSp>
        <p:nvCxnSpPr>
          <p:cNvPr id="25" name="Straight Connector 24"/>
          <p:cNvCxnSpPr/>
          <p:nvPr/>
        </p:nvCxnSpPr>
        <p:spPr bwMode="auto">
          <a:xfrm rot="5400000">
            <a:off x="6258007" y="3116247"/>
            <a:ext cx="590550" cy="0"/>
          </a:xfrm>
          <a:prstGeom prst="line">
            <a:avLst/>
          </a:prstGeom>
          <a:solidFill>
            <a:schemeClr val="accent1"/>
          </a:solidFill>
          <a:ln w="57150" cap="flat" cmpd="sng" algn="ctr">
            <a:solidFill>
              <a:schemeClr val="bg1"/>
            </a:solidFill>
            <a:prstDash val="solid"/>
            <a:round/>
            <a:headEnd type="none" w="med" len="med"/>
            <a:tailEnd type="none" w="med" len="med"/>
          </a:ln>
          <a:effectLst/>
        </p:spPr>
      </p:cxnSp>
      <p:cxnSp>
        <p:nvCxnSpPr>
          <p:cNvPr id="26" name="Straight Connector 25"/>
          <p:cNvCxnSpPr/>
          <p:nvPr/>
        </p:nvCxnSpPr>
        <p:spPr bwMode="auto">
          <a:xfrm rot="5400000">
            <a:off x="6258023" y="1970875"/>
            <a:ext cx="590550" cy="0"/>
          </a:xfrm>
          <a:prstGeom prst="line">
            <a:avLst/>
          </a:prstGeom>
          <a:solidFill>
            <a:schemeClr val="accent1"/>
          </a:solidFill>
          <a:ln w="57150" cap="flat" cmpd="sng" algn="ctr">
            <a:solidFill>
              <a:schemeClr val="bg1"/>
            </a:solidFill>
            <a:prstDash val="solid"/>
            <a:round/>
            <a:headEnd type="none" w="med" len="med"/>
            <a:tailEnd type="none" w="med" len="med"/>
          </a:ln>
          <a:effectLst/>
        </p:spPr>
      </p:cxnSp>
      <p:sp>
        <p:nvSpPr>
          <p:cNvPr id="27" name="Rectangle 26"/>
          <p:cNvSpPr/>
          <p:nvPr/>
        </p:nvSpPr>
        <p:spPr bwMode="auto">
          <a:xfrm>
            <a:off x="5827193" y="3219604"/>
            <a:ext cx="1448045" cy="836831"/>
          </a:xfrm>
          <a:prstGeom prst="rect">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effectLst/>
                <a:latin typeface="Verdana" panose="020B0604030504040204" pitchFamily="34" charset="0"/>
                <a:ea typeface="Verdana" panose="020B0604030504040204" pitchFamily="34" charset="0"/>
                <a:cs typeface="Verdana" panose="020B0604030504040204" pitchFamily="34" charset="0"/>
              </a:rPr>
              <a:t>Amplifier</a:t>
            </a:r>
          </a:p>
        </p:txBody>
      </p:sp>
      <p:sp>
        <p:nvSpPr>
          <p:cNvPr id="28" name="Rectangle 27"/>
          <p:cNvSpPr/>
          <p:nvPr/>
        </p:nvSpPr>
        <p:spPr bwMode="auto">
          <a:xfrm>
            <a:off x="5827193" y="971704"/>
            <a:ext cx="1448045" cy="836831"/>
          </a:xfrm>
          <a:prstGeom prst="rect">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effectLst/>
                <a:latin typeface="Verdana" panose="020B0604030504040204" pitchFamily="34" charset="0"/>
                <a:ea typeface="Verdana" panose="020B0604030504040204" pitchFamily="34" charset="0"/>
                <a:cs typeface="Verdana" panose="020B0604030504040204" pitchFamily="34" charset="0"/>
              </a:rPr>
              <a:t>Antenna</a:t>
            </a:r>
          </a:p>
        </p:txBody>
      </p:sp>
      <p:sp>
        <p:nvSpPr>
          <p:cNvPr id="29" name="Rectangle 28"/>
          <p:cNvSpPr/>
          <p:nvPr/>
        </p:nvSpPr>
        <p:spPr bwMode="auto">
          <a:xfrm>
            <a:off x="5827193" y="2109149"/>
            <a:ext cx="1448045" cy="836831"/>
          </a:xfrm>
          <a:prstGeom prst="rect">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effectLst/>
                <a:latin typeface="Verdana" panose="020B0604030504040204" pitchFamily="34" charset="0"/>
                <a:ea typeface="Verdana" panose="020B0604030504040204" pitchFamily="34" charset="0"/>
                <a:cs typeface="Verdana" panose="020B0604030504040204" pitchFamily="34" charset="0"/>
              </a:rPr>
              <a:t>Feedline</a:t>
            </a:r>
          </a:p>
        </p:txBody>
      </p:sp>
      <p:sp>
        <p:nvSpPr>
          <p:cNvPr id="30" name="Rectangle 29"/>
          <p:cNvSpPr/>
          <p:nvPr/>
        </p:nvSpPr>
        <p:spPr bwMode="auto">
          <a:xfrm>
            <a:off x="3901964" y="3219604"/>
            <a:ext cx="1448045" cy="836831"/>
          </a:xfrm>
          <a:prstGeom prst="rect">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effectLst/>
                <a:latin typeface="Verdana" panose="020B0604030504040204" pitchFamily="34" charset="0"/>
                <a:ea typeface="Verdana" panose="020B0604030504040204" pitchFamily="34" charset="0"/>
                <a:cs typeface="Verdana" panose="020B0604030504040204" pitchFamily="34" charset="0"/>
              </a:rPr>
              <a:t>Transceiver</a:t>
            </a:r>
          </a:p>
        </p:txBody>
      </p:sp>
      <p:sp>
        <p:nvSpPr>
          <p:cNvPr id="31" name="Rectangle 30"/>
          <p:cNvSpPr/>
          <p:nvPr/>
        </p:nvSpPr>
        <p:spPr bwMode="auto">
          <a:xfrm>
            <a:off x="2085864" y="3219604"/>
            <a:ext cx="1448045" cy="836831"/>
          </a:xfrm>
          <a:prstGeom prst="rect">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effectLst/>
                <a:latin typeface="Verdana" panose="020B0604030504040204" pitchFamily="34" charset="0"/>
                <a:ea typeface="Verdana" panose="020B0604030504040204" pitchFamily="34" charset="0"/>
                <a:cs typeface="Verdana" panose="020B0604030504040204" pitchFamily="34" charset="0"/>
              </a:rPr>
              <a:t>Microphone</a:t>
            </a:r>
          </a:p>
        </p:txBody>
      </p:sp>
      <p:grpSp>
        <p:nvGrpSpPr>
          <p:cNvPr id="32" name="Group 31"/>
          <p:cNvGrpSpPr/>
          <p:nvPr/>
        </p:nvGrpSpPr>
        <p:grpSpPr>
          <a:xfrm>
            <a:off x="1409108" y="492948"/>
            <a:ext cx="6457950" cy="4301456"/>
            <a:chOff x="13547725" y="2378075"/>
            <a:chExt cx="5334000" cy="3552825"/>
          </a:xfrm>
        </p:grpSpPr>
        <p:pic>
          <p:nvPicPr>
            <p:cNvPr id="33" name="Picture 20" descr="https://s-media-cache-ak0.pinimg.com/736x/59/09/7e/59097e09810ecb39093344d98425b8c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47725" y="2378075"/>
              <a:ext cx="5334000" cy="3552825"/>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bwMode="auto">
            <a:xfrm>
              <a:off x="16738732" y="4397347"/>
              <a:ext cx="1875835" cy="523220"/>
            </a:xfrm>
            <a:prstGeom prst="rect">
              <a:avLst/>
            </a:prstGeom>
            <a:noFill/>
            <a:ln w="9525">
              <a:noFill/>
              <a:miter lim="800000"/>
              <a:headEnd/>
              <a:tailEnd/>
            </a:ln>
          </p:spPr>
          <p:txBody>
            <a:bodyPr wrap="none" rtlCol="0">
              <a:spAutoFit/>
            </a:bodyPr>
            <a:lstStyle/>
            <a:p>
              <a:pPr algn="ctr"/>
              <a:r>
                <a:rPr lang="en-US" sz="2800" b="1" dirty="0">
                  <a:solidFill>
                    <a:schemeClr val="bg1"/>
                  </a:solidFill>
                  <a:latin typeface="Verdana" pitchFamily="34" charset="0"/>
                </a:rPr>
                <a:t>Antenna</a:t>
              </a:r>
            </a:p>
          </p:txBody>
        </p:sp>
      </p:grpSp>
      <p:grpSp>
        <p:nvGrpSpPr>
          <p:cNvPr id="35" name="Group 34"/>
          <p:cNvGrpSpPr/>
          <p:nvPr/>
        </p:nvGrpSpPr>
        <p:grpSpPr>
          <a:xfrm>
            <a:off x="2498133" y="588526"/>
            <a:ext cx="4276725" cy="4256678"/>
            <a:chOff x="-669925" y="6763806"/>
            <a:chExt cx="3273425" cy="3258081"/>
          </a:xfrm>
        </p:grpSpPr>
        <p:pic>
          <p:nvPicPr>
            <p:cNvPr id="36" name="Picture 14" descr="https://farm4.staticflickr.com/3839/15212895887_57bf34064c_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925" y="6763806"/>
              <a:ext cx="3273425" cy="3258081"/>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p:cNvSpPr txBox="1"/>
            <p:nvPr/>
          </p:nvSpPr>
          <p:spPr bwMode="auto">
            <a:xfrm rot="840000">
              <a:off x="134273" y="8930683"/>
              <a:ext cx="1032655" cy="307777"/>
            </a:xfrm>
            <a:prstGeom prst="rect">
              <a:avLst/>
            </a:prstGeom>
            <a:noFill/>
            <a:ln w="9525">
              <a:noFill/>
              <a:miter lim="800000"/>
              <a:headEnd/>
              <a:tailEnd/>
            </a:ln>
          </p:spPr>
          <p:txBody>
            <a:bodyPr wrap="none" rtlCol="0">
              <a:spAutoFit/>
            </a:bodyPr>
            <a:lstStyle/>
            <a:p>
              <a:pPr algn="ctr"/>
              <a:r>
                <a:rPr lang="en-US" sz="1400" b="1" dirty="0">
                  <a:solidFill>
                    <a:schemeClr val="bg1"/>
                  </a:solidFill>
                  <a:latin typeface="Verdana" pitchFamily="34" charset="0"/>
                </a:rPr>
                <a:t>Feedline</a:t>
              </a:r>
            </a:p>
          </p:txBody>
        </p:sp>
      </p:grpSp>
      <p:grpSp>
        <p:nvGrpSpPr>
          <p:cNvPr id="38" name="Group 37"/>
          <p:cNvGrpSpPr/>
          <p:nvPr/>
        </p:nvGrpSpPr>
        <p:grpSpPr>
          <a:xfrm>
            <a:off x="2080620" y="729608"/>
            <a:ext cx="5111751" cy="3833816"/>
            <a:chOff x="10042524" y="6596855"/>
            <a:chExt cx="3863975" cy="2897983"/>
          </a:xfrm>
        </p:grpSpPr>
        <p:pic>
          <p:nvPicPr>
            <p:cNvPr id="39" name="Picture 18" descr="http://www.hamradio.com/images_manuf/H0-004854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42524" y="6596855"/>
              <a:ext cx="3863975" cy="2897983"/>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p:cNvSpPr txBox="1"/>
            <p:nvPr/>
          </p:nvSpPr>
          <p:spPr bwMode="auto">
            <a:xfrm>
              <a:off x="10681404" y="8907189"/>
              <a:ext cx="1372492" cy="369332"/>
            </a:xfrm>
            <a:prstGeom prst="rect">
              <a:avLst/>
            </a:prstGeom>
            <a:noFill/>
            <a:ln w="9525">
              <a:noFill/>
              <a:miter lim="800000"/>
              <a:headEnd/>
              <a:tailEnd/>
            </a:ln>
          </p:spPr>
          <p:txBody>
            <a:bodyPr wrap="none" rtlCol="0">
              <a:spAutoFit/>
            </a:bodyPr>
            <a:lstStyle/>
            <a:p>
              <a:pPr algn="ctr"/>
              <a:r>
                <a:rPr lang="en-US" sz="1800" b="1" dirty="0">
                  <a:solidFill>
                    <a:srgbClr val="FF0000"/>
                  </a:solidFill>
                  <a:latin typeface="Verdana" pitchFamily="34" charset="0"/>
                </a:rPr>
                <a:t>Amplifier</a:t>
              </a:r>
            </a:p>
          </p:txBody>
        </p:sp>
      </p:grpSp>
      <p:grpSp>
        <p:nvGrpSpPr>
          <p:cNvPr id="41" name="Group 40"/>
          <p:cNvGrpSpPr/>
          <p:nvPr/>
        </p:nvGrpSpPr>
        <p:grpSpPr>
          <a:xfrm>
            <a:off x="3187108" y="813267"/>
            <a:ext cx="2898775" cy="3774447"/>
            <a:chOff x="3965575" y="6794500"/>
            <a:chExt cx="2200656" cy="2865438"/>
          </a:xfrm>
        </p:grpSpPr>
        <p:pic>
          <p:nvPicPr>
            <p:cNvPr id="42" name="Picture 2" descr="http://d2ydh70d4b5xgv.cloudfront.net/images/0/6/icom-hm-151-remote-control-handheld-microphone-ham-radio-0e088e1a5167bdd69fa1756d6b6a504a.jpg"/>
            <p:cNvPicPr>
              <a:picLocks noChangeAspect="1" noChangeArrowheads="1"/>
            </p:cNvPicPr>
            <p:nvPr/>
          </p:nvPicPr>
          <p:blipFill>
            <a:blip r:embed="rId6">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65575" y="6794500"/>
              <a:ext cx="2200656" cy="2865438"/>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p:cNvSpPr txBox="1"/>
            <p:nvPr/>
          </p:nvSpPr>
          <p:spPr bwMode="auto">
            <a:xfrm>
              <a:off x="4837312" y="9358039"/>
              <a:ext cx="1287774" cy="280385"/>
            </a:xfrm>
            <a:prstGeom prst="rect">
              <a:avLst/>
            </a:prstGeom>
            <a:noFill/>
            <a:ln w="9525">
              <a:noFill/>
              <a:miter lim="800000"/>
              <a:headEnd/>
              <a:tailEnd/>
            </a:ln>
          </p:spPr>
          <p:txBody>
            <a:bodyPr wrap="none" rtlCol="0">
              <a:spAutoFit/>
            </a:bodyPr>
            <a:lstStyle/>
            <a:p>
              <a:pPr algn="ctr"/>
              <a:r>
                <a:rPr lang="en-US" sz="1800" b="1" dirty="0">
                  <a:solidFill>
                    <a:srgbClr val="FF0000"/>
                  </a:solidFill>
                  <a:latin typeface="Verdana" pitchFamily="34" charset="0"/>
                </a:rPr>
                <a:t>Microphone</a:t>
              </a:r>
            </a:p>
          </p:txBody>
        </p:sp>
      </p:grpSp>
      <p:pic>
        <p:nvPicPr>
          <p:cNvPr id="1026" name="Picture 2" descr="https://static.dxengineering.com/global/images/prod/xlarge/ico-ic-7300_it_xl.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98600" y="1028699"/>
            <a:ext cx="6156510" cy="2778125"/>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3"/>
          <p:cNvSpPr txBox="1"/>
          <p:nvPr/>
        </p:nvSpPr>
        <p:spPr bwMode="auto">
          <a:xfrm>
            <a:off x="1436493" y="1054507"/>
            <a:ext cx="6245620" cy="2585323"/>
          </a:xfrm>
          <a:prstGeom prst="rect">
            <a:avLst/>
          </a:prstGeom>
          <a:noFill/>
          <a:ln w="9525">
            <a:noFill/>
            <a:miter lim="800000"/>
            <a:headEnd/>
            <a:tailEnd/>
          </a:ln>
        </p:spPr>
        <p:txBody>
          <a:bodyPr wrap="none" rtlCol="0">
            <a:spAutoFit/>
          </a:bodyPr>
          <a:lstStyle>
            <a:defPPr>
              <a:defRPr lang="en-US"/>
            </a:defPPr>
            <a:lvl1pPr algn="l" rtl="0" eaLnBrk="0" fontAlgn="base" hangingPunct="0">
              <a:spcBef>
                <a:spcPct val="0"/>
              </a:spcBef>
              <a:spcAft>
                <a:spcPct val="0"/>
              </a:spcAft>
              <a:defRPr sz="1900" kern="1200">
                <a:solidFill>
                  <a:schemeClr val="tx1"/>
                </a:solidFill>
                <a:latin typeface="Times New Roman" pitchFamily="18" charset="0"/>
                <a:ea typeface="+mn-ea"/>
                <a:cs typeface="+mn-cs"/>
              </a:defRPr>
            </a:lvl1pPr>
            <a:lvl2pPr marL="366309" algn="l" rtl="0" eaLnBrk="0" fontAlgn="base" hangingPunct="0">
              <a:spcBef>
                <a:spcPct val="0"/>
              </a:spcBef>
              <a:spcAft>
                <a:spcPct val="0"/>
              </a:spcAft>
              <a:defRPr sz="1900" kern="1200">
                <a:solidFill>
                  <a:schemeClr val="tx1"/>
                </a:solidFill>
                <a:latin typeface="Times New Roman" pitchFamily="18" charset="0"/>
                <a:ea typeface="+mn-ea"/>
                <a:cs typeface="+mn-cs"/>
              </a:defRPr>
            </a:lvl2pPr>
            <a:lvl3pPr marL="732617" algn="l" rtl="0" eaLnBrk="0" fontAlgn="base" hangingPunct="0">
              <a:spcBef>
                <a:spcPct val="0"/>
              </a:spcBef>
              <a:spcAft>
                <a:spcPct val="0"/>
              </a:spcAft>
              <a:defRPr sz="1900" kern="1200">
                <a:solidFill>
                  <a:schemeClr val="tx1"/>
                </a:solidFill>
                <a:latin typeface="Times New Roman" pitchFamily="18" charset="0"/>
                <a:ea typeface="+mn-ea"/>
                <a:cs typeface="+mn-cs"/>
              </a:defRPr>
            </a:lvl3pPr>
            <a:lvl4pPr marL="1098926" algn="l" rtl="0" eaLnBrk="0" fontAlgn="base" hangingPunct="0">
              <a:spcBef>
                <a:spcPct val="0"/>
              </a:spcBef>
              <a:spcAft>
                <a:spcPct val="0"/>
              </a:spcAft>
              <a:defRPr sz="1900" kern="1200">
                <a:solidFill>
                  <a:schemeClr val="tx1"/>
                </a:solidFill>
                <a:latin typeface="Times New Roman" pitchFamily="18" charset="0"/>
                <a:ea typeface="+mn-ea"/>
                <a:cs typeface="+mn-cs"/>
              </a:defRPr>
            </a:lvl4pPr>
            <a:lvl5pPr marL="1465235" algn="l" rtl="0" eaLnBrk="0" fontAlgn="base" hangingPunct="0">
              <a:spcBef>
                <a:spcPct val="0"/>
              </a:spcBef>
              <a:spcAft>
                <a:spcPct val="0"/>
              </a:spcAft>
              <a:defRPr sz="1900" kern="1200">
                <a:solidFill>
                  <a:schemeClr val="tx1"/>
                </a:solidFill>
                <a:latin typeface="Times New Roman" pitchFamily="18" charset="0"/>
                <a:ea typeface="+mn-ea"/>
                <a:cs typeface="+mn-cs"/>
              </a:defRPr>
            </a:lvl5pPr>
            <a:lvl6pPr marL="1831543" algn="l" defTabSz="732617" rtl="0" eaLnBrk="1" latinLnBrk="0" hangingPunct="1">
              <a:defRPr sz="1900" kern="1200">
                <a:solidFill>
                  <a:schemeClr val="tx1"/>
                </a:solidFill>
                <a:latin typeface="Times New Roman" pitchFamily="18" charset="0"/>
                <a:ea typeface="+mn-ea"/>
                <a:cs typeface="+mn-cs"/>
              </a:defRPr>
            </a:lvl6pPr>
            <a:lvl7pPr marL="2197852" algn="l" defTabSz="732617" rtl="0" eaLnBrk="1" latinLnBrk="0" hangingPunct="1">
              <a:defRPr sz="1900" kern="1200">
                <a:solidFill>
                  <a:schemeClr val="tx1"/>
                </a:solidFill>
                <a:latin typeface="Times New Roman" pitchFamily="18" charset="0"/>
                <a:ea typeface="+mn-ea"/>
                <a:cs typeface="+mn-cs"/>
              </a:defRPr>
            </a:lvl7pPr>
            <a:lvl8pPr marL="2564160" algn="l" defTabSz="732617" rtl="0" eaLnBrk="1" latinLnBrk="0" hangingPunct="1">
              <a:defRPr sz="1900" kern="1200">
                <a:solidFill>
                  <a:schemeClr val="tx1"/>
                </a:solidFill>
                <a:latin typeface="Times New Roman" pitchFamily="18" charset="0"/>
                <a:ea typeface="+mn-ea"/>
                <a:cs typeface="+mn-cs"/>
              </a:defRPr>
            </a:lvl8pPr>
            <a:lvl9pPr marL="2930469" algn="l" defTabSz="732617" rtl="0" eaLnBrk="1" latinLnBrk="0" hangingPunct="1">
              <a:defRPr sz="1900" kern="1200">
                <a:solidFill>
                  <a:schemeClr val="tx1"/>
                </a:solidFill>
                <a:latin typeface="Times New Roman" pitchFamily="18" charset="0"/>
                <a:ea typeface="+mn-ea"/>
                <a:cs typeface="+mn-cs"/>
              </a:defRPr>
            </a:lvl9pPr>
          </a:lstStyle>
          <a:p>
            <a:pPr algn="ctr"/>
            <a:r>
              <a:rPr lang="en-US" sz="5400" b="1" dirty="0">
                <a:ln w="10541" cmpd="sng">
                  <a:solidFill>
                    <a:schemeClr val="accent1">
                      <a:shade val="88000"/>
                      <a:satMod val="110000"/>
                    </a:schemeClr>
                  </a:solidFill>
                  <a:prstDash val="solid"/>
                </a:ln>
                <a:solidFill>
                  <a:srgbClr val="FFFF00"/>
                </a:solidFill>
                <a:latin typeface="Verdana" pitchFamily="34" charset="0"/>
              </a:rPr>
              <a:t>Block Diagrams</a:t>
            </a:r>
          </a:p>
          <a:p>
            <a:pPr algn="ctr"/>
            <a:r>
              <a:rPr lang="en-US" sz="5400" b="1" dirty="0">
                <a:ln w="10541" cmpd="sng">
                  <a:solidFill>
                    <a:schemeClr val="accent1">
                      <a:shade val="88000"/>
                      <a:satMod val="110000"/>
                    </a:schemeClr>
                  </a:solidFill>
                  <a:prstDash val="solid"/>
                </a:ln>
                <a:solidFill>
                  <a:srgbClr val="FFFF00"/>
                </a:solidFill>
                <a:latin typeface="Verdana" pitchFamily="34" charset="0"/>
              </a:rPr>
              <a:t>&amp;</a:t>
            </a:r>
          </a:p>
          <a:p>
            <a:pPr algn="ctr"/>
            <a:r>
              <a:rPr lang="en-US" sz="5400" b="1" dirty="0">
                <a:ln w="10541" cmpd="sng">
                  <a:solidFill>
                    <a:schemeClr val="accent1">
                      <a:shade val="88000"/>
                      <a:satMod val="110000"/>
                    </a:schemeClr>
                  </a:solidFill>
                  <a:prstDash val="solid"/>
                </a:ln>
                <a:solidFill>
                  <a:srgbClr val="FFFF00"/>
                </a:solidFill>
                <a:latin typeface="Verdana" pitchFamily="34" charset="0"/>
              </a:rPr>
              <a:t>Schematics</a:t>
            </a:r>
          </a:p>
        </p:txBody>
      </p:sp>
    </p:spTree>
    <p:extLst>
      <p:ext uri="{BB962C8B-B14F-4D97-AF65-F5344CB8AC3E}">
        <p14:creationId xmlns:p14="http://schemas.microsoft.com/office/powerpoint/2010/main" val="1172231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47"/>
                                        </p:tgtEl>
                                      </p:cBhvr>
                                    </p:animEffect>
                                    <p:set>
                                      <p:cBhvr>
                                        <p:cTn id="10" dur="1" fill="hold">
                                          <p:stCondLst>
                                            <p:cond delay="499"/>
                                          </p:stCondLst>
                                        </p:cTn>
                                        <p:tgtEl>
                                          <p:spTgt spid="47"/>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5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1026"/>
                                        </p:tgtEl>
                                      </p:cBhvr>
                                    </p:animEffect>
                                    <p:set>
                                      <p:cBhvr>
                                        <p:cTn id="18" dur="1" fill="hold">
                                          <p:stCondLst>
                                            <p:cond delay="499"/>
                                          </p:stCondLst>
                                        </p:cTn>
                                        <p:tgtEl>
                                          <p:spTgt spid="1026"/>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19"/>
                                        </p:tgtEl>
                                      </p:cBhvr>
                                    </p:animEffect>
                                    <p:set>
                                      <p:cBhvr>
                                        <p:cTn id="21" dur="1" fill="hold">
                                          <p:stCondLst>
                                            <p:cond delay="499"/>
                                          </p:stCondLst>
                                        </p:cTn>
                                        <p:tgtEl>
                                          <p:spTgt spid="19"/>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fade">
                                      <p:cBhvr>
                                        <p:cTn id="29" dur="500"/>
                                        <p:tgtEl>
                                          <p:spTgt spid="41"/>
                                        </p:tgtEl>
                                      </p:cBhvr>
                                    </p:animEffect>
                                  </p:childTnLst>
                                </p:cTn>
                              </p:par>
                              <p:par>
                                <p:cTn id="30" presetID="10" presetClass="exit" presetSubtype="0" fill="hold" grpId="0" nodeType="withEffect">
                                  <p:stCondLst>
                                    <p:cond delay="0"/>
                                  </p:stCondLst>
                                  <p:childTnLst>
                                    <p:animEffect transition="out" filter="fade">
                                      <p:cBhvr>
                                        <p:cTn id="31" dur="500"/>
                                        <p:tgtEl>
                                          <p:spTgt spid="4"/>
                                        </p:tgtEl>
                                      </p:cBhvr>
                                    </p:animEffect>
                                    <p:set>
                                      <p:cBhvr>
                                        <p:cTn id="32" dur="1" fill="hold">
                                          <p:stCondLst>
                                            <p:cond delay="499"/>
                                          </p:stCondLst>
                                        </p:cTn>
                                        <p:tgtEl>
                                          <p:spTgt spid="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41"/>
                                        </p:tgtEl>
                                      </p:cBhvr>
                                    </p:animEffect>
                                    <p:set>
                                      <p:cBhvr>
                                        <p:cTn id="37" dur="1" fill="hold">
                                          <p:stCondLst>
                                            <p:cond delay="499"/>
                                          </p:stCondLst>
                                        </p:cTn>
                                        <p:tgtEl>
                                          <p:spTgt spid="41"/>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500"/>
                                        <p:tgtEl>
                                          <p:spTgt spid="11"/>
                                        </p:tgtEl>
                                      </p:cBhvr>
                                    </p:animEffect>
                                    <p:set>
                                      <p:cBhvr>
                                        <p:cTn id="40" dur="1" fill="hold">
                                          <p:stCondLst>
                                            <p:cond delay="499"/>
                                          </p:stCondLst>
                                        </p:cTn>
                                        <p:tgtEl>
                                          <p:spTgt spid="11"/>
                                        </p:tgtEl>
                                        <p:attrNameLst>
                                          <p:attrName>style.visibility</p:attrName>
                                        </p:attrNameLst>
                                      </p:cBhvr>
                                      <p:to>
                                        <p:strVal val="hidden"/>
                                      </p:to>
                                    </p:set>
                                  </p:childTnLst>
                                </p:cTn>
                              </p:par>
                              <p:par>
                                <p:cTn id="41" presetID="10"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childTnLst>
                                </p:cTn>
                              </p:par>
                              <p:par>
                                <p:cTn id="44" presetID="10" presetClass="entr" presetSubtype="0" fill="hold"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500"/>
                                        <p:tgtEl>
                                          <p:spTgt spid="38"/>
                                        </p:tgtEl>
                                      </p:cBhvr>
                                    </p:animEffect>
                                  </p:childTnLst>
                                </p:cTn>
                              </p:par>
                              <p:par>
                                <p:cTn id="52" presetID="10" presetClass="exit" presetSubtype="0" fill="hold" grpId="0" nodeType="withEffect">
                                  <p:stCondLst>
                                    <p:cond delay="0"/>
                                  </p:stCondLst>
                                  <p:childTnLst>
                                    <p:animEffect transition="out" filter="fade">
                                      <p:cBhvr>
                                        <p:cTn id="53" dur="500"/>
                                        <p:tgtEl>
                                          <p:spTgt spid="12"/>
                                        </p:tgtEl>
                                      </p:cBhvr>
                                    </p:animEffect>
                                    <p:set>
                                      <p:cBhvr>
                                        <p:cTn id="54" dur="1" fill="hold">
                                          <p:stCondLst>
                                            <p:cond delay="499"/>
                                          </p:stCondLst>
                                        </p:cTn>
                                        <p:tgtEl>
                                          <p:spTgt spid="12"/>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38"/>
                                        </p:tgtEl>
                                      </p:cBhvr>
                                    </p:animEffect>
                                    <p:set>
                                      <p:cBhvr>
                                        <p:cTn id="59" dur="1" fill="hold">
                                          <p:stCondLst>
                                            <p:cond delay="499"/>
                                          </p:stCondLst>
                                        </p:cTn>
                                        <p:tgtEl>
                                          <p:spTgt spid="38"/>
                                        </p:tgtEl>
                                        <p:attrNameLst>
                                          <p:attrName>style.visibility</p:attrName>
                                        </p:attrNameLst>
                                      </p:cBhvr>
                                      <p:to>
                                        <p:strVal val="hidden"/>
                                      </p:to>
                                    </p:set>
                                  </p:childTnLst>
                                </p:cTn>
                              </p:par>
                              <p:par>
                                <p:cTn id="60" presetID="10" presetClass="exit" presetSubtype="0" fill="hold" grpId="0" nodeType="withEffect">
                                  <p:stCondLst>
                                    <p:cond delay="0"/>
                                  </p:stCondLst>
                                  <p:childTnLst>
                                    <p:animEffect transition="out" filter="fade">
                                      <p:cBhvr>
                                        <p:cTn id="61" dur="500"/>
                                        <p:tgtEl>
                                          <p:spTgt spid="13"/>
                                        </p:tgtEl>
                                      </p:cBhvr>
                                    </p:animEffect>
                                    <p:set>
                                      <p:cBhvr>
                                        <p:cTn id="62" dur="1" fill="hold">
                                          <p:stCondLst>
                                            <p:cond delay="499"/>
                                          </p:stCondLst>
                                        </p:cTn>
                                        <p:tgtEl>
                                          <p:spTgt spid="13"/>
                                        </p:tgtEl>
                                        <p:attrNameLst>
                                          <p:attrName>style.visibility</p:attrName>
                                        </p:attrNameLst>
                                      </p:cBhvr>
                                      <p:to>
                                        <p:strVal val="hidden"/>
                                      </p:to>
                                    </p:set>
                                  </p:childTnLst>
                                </p:cTn>
                              </p:par>
                              <p:par>
                                <p:cTn id="63" presetID="10"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500"/>
                                        <p:tgtEl>
                                          <p:spTgt spid="27"/>
                                        </p:tgtEl>
                                      </p:cBhvr>
                                    </p:animEffect>
                                  </p:childTnLst>
                                </p:cTn>
                              </p:par>
                              <p:par>
                                <p:cTn id="66" presetID="10" presetClass="entr" presetSubtype="0" fill="hold"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500"/>
                                        <p:tgtEl>
                                          <p:spTgt spid="23"/>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fade">
                                      <p:cBhvr>
                                        <p:cTn id="73" dur="500"/>
                                        <p:tgtEl>
                                          <p:spTgt spid="32"/>
                                        </p:tgtEl>
                                      </p:cBhvr>
                                    </p:animEffect>
                                  </p:childTnLst>
                                </p:cTn>
                              </p:par>
                              <p:par>
                                <p:cTn id="74" presetID="10" presetClass="exit" presetSubtype="0" fill="hold" grpId="0" nodeType="withEffect">
                                  <p:stCondLst>
                                    <p:cond delay="0"/>
                                  </p:stCondLst>
                                  <p:childTnLst>
                                    <p:animEffect transition="out" filter="fade">
                                      <p:cBhvr>
                                        <p:cTn id="75" dur="500"/>
                                        <p:tgtEl>
                                          <p:spTgt spid="14"/>
                                        </p:tgtEl>
                                      </p:cBhvr>
                                    </p:animEffect>
                                    <p:set>
                                      <p:cBhvr>
                                        <p:cTn id="76" dur="1" fill="hold">
                                          <p:stCondLst>
                                            <p:cond delay="499"/>
                                          </p:stCondLst>
                                        </p:cTn>
                                        <p:tgtEl>
                                          <p:spTgt spid="14"/>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nodeType="clickEffect">
                                  <p:stCondLst>
                                    <p:cond delay="0"/>
                                  </p:stCondLst>
                                  <p:childTnLst>
                                    <p:animEffect transition="out" filter="fade">
                                      <p:cBhvr>
                                        <p:cTn id="80" dur="500"/>
                                        <p:tgtEl>
                                          <p:spTgt spid="32"/>
                                        </p:tgtEl>
                                      </p:cBhvr>
                                    </p:animEffect>
                                    <p:set>
                                      <p:cBhvr>
                                        <p:cTn id="81" dur="1" fill="hold">
                                          <p:stCondLst>
                                            <p:cond delay="499"/>
                                          </p:stCondLst>
                                        </p:cTn>
                                        <p:tgtEl>
                                          <p:spTgt spid="32"/>
                                        </p:tgtEl>
                                        <p:attrNameLst>
                                          <p:attrName>style.visibility</p:attrName>
                                        </p:attrNameLst>
                                      </p:cBhvr>
                                      <p:to>
                                        <p:strVal val="hidden"/>
                                      </p:to>
                                    </p:set>
                                  </p:childTnLst>
                                </p:cTn>
                              </p:par>
                              <p:par>
                                <p:cTn id="82" presetID="10" presetClass="exit" presetSubtype="0" fill="hold" grpId="0" nodeType="withEffect">
                                  <p:stCondLst>
                                    <p:cond delay="0"/>
                                  </p:stCondLst>
                                  <p:childTnLst>
                                    <p:animEffect transition="out" filter="fade">
                                      <p:cBhvr>
                                        <p:cTn id="83" dur="500"/>
                                        <p:tgtEl>
                                          <p:spTgt spid="15"/>
                                        </p:tgtEl>
                                      </p:cBhvr>
                                    </p:animEffect>
                                    <p:set>
                                      <p:cBhvr>
                                        <p:cTn id="84" dur="1" fill="hold">
                                          <p:stCondLst>
                                            <p:cond delay="499"/>
                                          </p:stCondLst>
                                        </p:cTn>
                                        <p:tgtEl>
                                          <p:spTgt spid="15"/>
                                        </p:tgtEl>
                                        <p:attrNameLst>
                                          <p:attrName>style.visibility</p:attrName>
                                        </p:attrNameLst>
                                      </p:cBhvr>
                                      <p:to>
                                        <p:strVal val="hidden"/>
                                      </p:to>
                                    </p:set>
                                  </p:childTnLst>
                                </p:cTn>
                              </p:par>
                              <p:par>
                                <p:cTn id="85" presetID="10" presetClass="entr" presetSubtype="0" fill="hold" grpId="0" nodeType="with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fade">
                                      <p:cBhvr>
                                        <p:cTn id="87" dur="500"/>
                                        <p:tgtEl>
                                          <p:spTgt spid="28"/>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fade">
                                      <p:cBhvr>
                                        <p:cTn id="92" dur="500"/>
                                        <p:tgtEl>
                                          <p:spTgt spid="35"/>
                                        </p:tgtEl>
                                      </p:cBhvr>
                                    </p:animEffect>
                                  </p:childTnLst>
                                </p:cTn>
                              </p:par>
                              <p:par>
                                <p:cTn id="93" presetID="10" presetClass="exit" presetSubtype="0" fill="hold" grpId="0" nodeType="withEffect">
                                  <p:stCondLst>
                                    <p:cond delay="0"/>
                                  </p:stCondLst>
                                  <p:childTnLst>
                                    <p:animEffect transition="out" filter="fade">
                                      <p:cBhvr>
                                        <p:cTn id="94" dur="500"/>
                                        <p:tgtEl>
                                          <p:spTgt spid="16"/>
                                        </p:tgtEl>
                                      </p:cBhvr>
                                    </p:animEffect>
                                    <p:set>
                                      <p:cBhvr>
                                        <p:cTn id="95" dur="1" fill="hold">
                                          <p:stCondLst>
                                            <p:cond delay="499"/>
                                          </p:stCondLst>
                                        </p:cTn>
                                        <p:tgtEl>
                                          <p:spTgt spid="16"/>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10" presetClass="exit" presetSubtype="0" fill="hold" nodeType="clickEffect">
                                  <p:stCondLst>
                                    <p:cond delay="0"/>
                                  </p:stCondLst>
                                  <p:childTnLst>
                                    <p:animEffect transition="out" filter="fade">
                                      <p:cBhvr>
                                        <p:cTn id="99" dur="500"/>
                                        <p:tgtEl>
                                          <p:spTgt spid="35"/>
                                        </p:tgtEl>
                                      </p:cBhvr>
                                    </p:animEffect>
                                    <p:set>
                                      <p:cBhvr>
                                        <p:cTn id="100" dur="1" fill="hold">
                                          <p:stCondLst>
                                            <p:cond delay="499"/>
                                          </p:stCondLst>
                                        </p:cTn>
                                        <p:tgtEl>
                                          <p:spTgt spid="35"/>
                                        </p:tgtEl>
                                        <p:attrNameLst>
                                          <p:attrName>style.visibility</p:attrName>
                                        </p:attrNameLst>
                                      </p:cBhvr>
                                      <p:to>
                                        <p:strVal val="hidden"/>
                                      </p:to>
                                    </p:set>
                                  </p:childTnLst>
                                </p:cTn>
                              </p:par>
                              <p:par>
                                <p:cTn id="101" presetID="10" presetClass="exit" presetSubtype="0" fill="hold" grpId="0" nodeType="withEffect">
                                  <p:stCondLst>
                                    <p:cond delay="0"/>
                                  </p:stCondLst>
                                  <p:childTnLst>
                                    <p:animEffect transition="out" filter="fade">
                                      <p:cBhvr>
                                        <p:cTn id="102" dur="500"/>
                                        <p:tgtEl>
                                          <p:spTgt spid="17"/>
                                        </p:tgtEl>
                                      </p:cBhvr>
                                    </p:animEffect>
                                    <p:set>
                                      <p:cBhvr>
                                        <p:cTn id="103" dur="1" fill="hold">
                                          <p:stCondLst>
                                            <p:cond delay="499"/>
                                          </p:stCondLst>
                                        </p:cTn>
                                        <p:tgtEl>
                                          <p:spTgt spid="17"/>
                                        </p:tgtEl>
                                        <p:attrNameLst>
                                          <p:attrName>style.visibility</p:attrName>
                                        </p:attrNameLst>
                                      </p:cBhvr>
                                      <p:to>
                                        <p:strVal val="hidden"/>
                                      </p:to>
                                    </p:set>
                                  </p:childTnLst>
                                </p:cTn>
                              </p:par>
                              <p:par>
                                <p:cTn id="104" presetID="10" presetClass="entr" presetSubtype="0" fill="hold" grpId="0" nodeType="withEffect">
                                  <p:stCondLst>
                                    <p:cond delay="0"/>
                                  </p:stCondLst>
                                  <p:childTnLst>
                                    <p:set>
                                      <p:cBhvr>
                                        <p:cTn id="105" dur="1" fill="hold">
                                          <p:stCondLst>
                                            <p:cond delay="0"/>
                                          </p:stCondLst>
                                        </p:cTn>
                                        <p:tgtEl>
                                          <p:spTgt spid="29"/>
                                        </p:tgtEl>
                                        <p:attrNameLst>
                                          <p:attrName>style.visibility</p:attrName>
                                        </p:attrNameLst>
                                      </p:cBhvr>
                                      <p:to>
                                        <p:strVal val="visible"/>
                                      </p:to>
                                    </p:set>
                                    <p:animEffect transition="in" filter="fade">
                                      <p:cBhvr>
                                        <p:cTn id="106" dur="500"/>
                                        <p:tgtEl>
                                          <p:spTgt spid="29"/>
                                        </p:tgtEl>
                                      </p:cBhvr>
                                    </p:animEffect>
                                  </p:childTnLst>
                                </p:cTn>
                              </p:par>
                              <p:par>
                                <p:cTn id="107" presetID="10" presetClass="entr" presetSubtype="0" fill="hold" nodeType="with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500"/>
                                        <p:tgtEl>
                                          <p:spTgt spid="26"/>
                                        </p:tgtEl>
                                      </p:cBhvr>
                                    </p:animEffect>
                                  </p:childTnLst>
                                </p:cTn>
                              </p:par>
                              <p:par>
                                <p:cTn id="110" presetID="10" presetClass="entr" presetSubtype="0" fill="hold" nodeType="with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fade">
                                      <p:cBhvr>
                                        <p:cTn id="1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15" grpId="0" animBg="1"/>
      <p:bldP spid="14" grpId="0" animBg="1"/>
      <p:bldP spid="13" grpId="0" animBg="1"/>
      <p:bldP spid="12" grpId="0" animBg="1"/>
      <p:bldP spid="11" grpId="0" animBg="1"/>
      <p:bldP spid="4" grpId="0" animBg="1"/>
      <p:bldP spid="19" grpId="0" animBg="1"/>
      <p:bldP spid="20" grpId="0" animBg="1"/>
      <p:bldP spid="27" grpId="0" animBg="1"/>
      <p:bldP spid="28" grpId="0" animBg="1"/>
      <p:bldP spid="29" grpId="0" animBg="1"/>
      <p:bldP spid="30" grpId="0" animBg="1"/>
      <p:bldP spid="31" grpId="0" animBg="1"/>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 5.a.:  Schematic Diagrams</a:t>
            </a:r>
          </a:p>
        </p:txBody>
      </p:sp>
      <p:sp>
        <p:nvSpPr>
          <p:cNvPr id="3" name="Slide Number Placeholder 2"/>
          <p:cNvSpPr>
            <a:spLocks noGrp="1"/>
          </p:cNvSpPr>
          <p:nvPr>
            <p:ph type="sldNum" sz="quarter" idx="12"/>
          </p:nvPr>
        </p:nvSpPr>
        <p:spPr/>
        <p:txBody>
          <a:bodyPr/>
          <a:lstStyle/>
          <a:p>
            <a:pPr>
              <a:defRPr/>
            </a:pPr>
            <a:r>
              <a:rPr lang="en-US" dirty="0">
                <a:solidFill>
                  <a:schemeClr val="bg1"/>
                </a:solidFill>
              </a:rPr>
              <a:t>SLIDE </a:t>
            </a:r>
            <a:fld id="{7DE08B2E-D59F-498D-8D62-ABBAFDFFC21C}" type="slidenum">
              <a:rPr lang="en-US" smtClean="0">
                <a:solidFill>
                  <a:schemeClr val="bg1"/>
                </a:solidFill>
              </a:rPr>
              <a:pPr>
                <a:defRPr/>
              </a:pPr>
              <a:t>12</a:t>
            </a:fld>
            <a:endParaRPr lang="en-US" dirty="0">
              <a:solidFill>
                <a:schemeClr val="bg1"/>
              </a:solidFill>
            </a:endParaRPr>
          </a:p>
        </p:txBody>
      </p:sp>
      <p:sp>
        <p:nvSpPr>
          <p:cNvPr id="18" name="TextBox 17"/>
          <p:cNvSpPr txBox="1"/>
          <p:nvPr/>
        </p:nvSpPr>
        <p:spPr bwMode="auto">
          <a:xfrm>
            <a:off x="8704418"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1</a:t>
            </a:r>
          </a:p>
        </p:txBody>
      </p:sp>
      <p:sp>
        <p:nvSpPr>
          <p:cNvPr id="17" name="TextBox 16"/>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2</a:t>
            </a:r>
          </a:p>
        </p:txBody>
      </p:sp>
      <p:sp>
        <p:nvSpPr>
          <p:cNvPr id="16" name="TextBox 15"/>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3</a:t>
            </a:r>
          </a:p>
        </p:txBody>
      </p:sp>
      <p:sp>
        <p:nvSpPr>
          <p:cNvPr id="15" name="TextBox 14"/>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4</a:t>
            </a:r>
          </a:p>
        </p:txBody>
      </p:sp>
      <p:cxnSp>
        <p:nvCxnSpPr>
          <p:cNvPr id="23" name="Straight Connector 22"/>
          <p:cNvCxnSpPr/>
          <p:nvPr/>
        </p:nvCxnSpPr>
        <p:spPr bwMode="auto">
          <a:xfrm>
            <a:off x="5302916" y="3637260"/>
            <a:ext cx="590550" cy="0"/>
          </a:xfrm>
          <a:prstGeom prst="line">
            <a:avLst/>
          </a:prstGeom>
          <a:solidFill>
            <a:schemeClr val="accent1"/>
          </a:solidFill>
          <a:ln w="57150" cap="flat" cmpd="sng" algn="ctr">
            <a:solidFill>
              <a:schemeClr val="bg1"/>
            </a:solidFill>
            <a:prstDash val="solid"/>
            <a:round/>
            <a:headEnd type="none" w="med" len="med"/>
            <a:tailEnd type="none" w="med" len="med"/>
          </a:ln>
          <a:effectLst/>
        </p:spPr>
      </p:cxnSp>
      <p:cxnSp>
        <p:nvCxnSpPr>
          <p:cNvPr id="24" name="Straight Connector 23"/>
          <p:cNvCxnSpPr/>
          <p:nvPr/>
        </p:nvCxnSpPr>
        <p:spPr bwMode="auto">
          <a:xfrm>
            <a:off x="3426460" y="3637276"/>
            <a:ext cx="590550" cy="0"/>
          </a:xfrm>
          <a:prstGeom prst="line">
            <a:avLst/>
          </a:prstGeom>
          <a:solidFill>
            <a:schemeClr val="accent1"/>
          </a:solidFill>
          <a:ln w="57150" cap="flat" cmpd="sng" algn="ctr">
            <a:solidFill>
              <a:schemeClr val="bg1"/>
            </a:solidFill>
            <a:prstDash val="solid"/>
            <a:round/>
            <a:headEnd type="none" w="med" len="med"/>
            <a:tailEnd type="none" w="med" len="med"/>
          </a:ln>
          <a:effectLst/>
        </p:spPr>
      </p:cxnSp>
      <p:cxnSp>
        <p:nvCxnSpPr>
          <p:cNvPr id="25" name="Straight Connector 24"/>
          <p:cNvCxnSpPr/>
          <p:nvPr/>
        </p:nvCxnSpPr>
        <p:spPr bwMode="auto">
          <a:xfrm rot="5400000">
            <a:off x="6264949" y="3115769"/>
            <a:ext cx="590550" cy="0"/>
          </a:xfrm>
          <a:prstGeom prst="line">
            <a:avLst/>
          </a:prstGeom>
          <a:solidFill>
            <a:schemeClr val="accent1"/>
          </a:solidFill>
          <a:ln w="57150" cap="flat" cmpd="sng" algn="ctr">
            <a:solidFill>
              <a:schemeClr val="bg1"/>
            </a:solidFill>
            <a:prstDash val="solid"/>
            <a:round/>
            <a:headEnd type="none" w="med" len="med"/>
            <a:tailEnd type="none" w="med" len="med"/>
          </a:ln>
          <a:effectLst/>
        </p:spPr>
      </p:cxnSp>
      <p:cxnSp>
        <p:nvCxnSpPr>
          <p:cNvPr id="26" name="Straight Connector 25"/>
          <p:cNvCxnSpPr/>
          <p:nvPr/>
        </p:nvCxnSpPr>
        <p:spPr bwMode="auto">
          <a:xfrm rot="5400000">
            <a:off x="6264965" y="1970397"/>
            <a:ext cx="590550" cy="0"/>
          </a:xfrm>
          <a:prstGeom prst="line">
            <a:avLst/>
          </a:prstGeom>
          <a:solidFill>
            <a:schemeClr val="accent1"/>
          </a:solidFill>
          <a:ln w="57150" cap="flat" cmpd="sng" algn="ctr">
            <a:solidFill>
              <a:schemeClr val="bg1"/>
            </a:solidFill>
            <a:prstDash val="solid"/>
            <a:round/>
            <a:headEnd type="none" w="med" len="med"/>
            <a:tailEnd type="none" w="med" len="med"/>
          </a:ln>
          <a:effectLst/>
        </p:spPr>
      </p:cxnSp>
      <p:sp>
        <p:nvSpPr>
          <p:cNvPr id="27" name="Rectangle 26"/>
          <p:cNvSpPr/>
          <p:nvPr/>
        </p:nvSpPr>
        <p:spPr bwMode="auto">
          <a:xfrm>
            <a:off x="5834135" y="3219126"/>
            <a:ext cx="1448045" cy="836831"/>
          </a:xfrm>
          <a:prstGeom prst="rect">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effectLst/>
                <a:latin typeface="Verdana" panose="020B0604030504040204" pitchFamily="34" charset="0"/>
                <a:ea typeface="Verdana" panose="020B0604030504040204" pitchFamily="34" charset="0"/>
                <a:cs typeface="Verdana" panose="020B0604030504040204" pitchFamily="34" charset="0"/>
              </a:rPr>
              <a:t>Amplifier</a:t>
            </a:r>
          </a:p>
        </p:txBody>
      </p:sp>
      <p:sp>
        <p:nvSpPr>
          <p:cNvPr id="28" name="Rectangle 27"/>
          <p:cNvSpPr/>
          <p:nvPr/>
        </p:nvSpPr>
        <p:spPr bwMode="auto">
          <a:xfrm>
            <a:off x="5834135" y="971226"/>
            <a:ext cx="1448045" cy="836831"/>
          </a:xfrm>
          <a:prstGeom prst="rect">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effectLst/>
                <a:latin typeface="Verdana" panose="020B0604030504040204" pitchFamily="34" charset="0"/>
                <a:ea typeface="Verdana" panose="020B0604030504040204" pitchFamily="34" charset="0"/>
                <a:cs typeface="Verdana" panose="020B0604030504040204" pitchFamily="34" charset="0"/>
              </a:rPr>
              <a:t>Antenna</a:t>
            </a:r>
          </a:p>
        </p:txBody>
      </p:sp>
      <p:sp>
        <p:nvSpPr>
          <p:cNvPr id="29" name="Rectangle 28"/>
          <p:cNvSpPr/>
          <p:nvPr/>
        </p:nvSpPr>
        <p:spPr bwMode="auto">
          <a:xfrm>
            <a:off x="5834135" y="2108671"/>
            <a:ext cx="1448045" cy="836831"/>
          </a:xfrm>
          <a:prstGeom prst="rect">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effectLst/>
                <a:latin typeface="Verdana" panose="020B0604030504040204" pitchFamily="34" charset="0"/>
                <a:ea typeface="Verdana" panose="020B0604030504040204" pitchFamily="34" charset="0"/>
                <a:cs typeface="Verdana" panose="020B0604030504040204" pitchFamily="34" charset="0"/>
              </a:rPr>
              <a:t>Feedline</a:t>
            </a:r>
          </a:p>
        </p:txBody>
      </p:sp>
      <p:sp>
        <p:nvSpPr>
          <p:cNvPr id="30" name="Rectangle 29"/>
          <p:cNvSpPr/>
          <p:nvPr/>
        </p:nvSpPr>
        <p:spPr bwMode="auto">
          <a:xfrm>
            <a:off x="3908906" y="3219126"/>
            <a:ext cx="1448045" cy="836831"/>
          </a:xfrm>
          <a:prstGeom prst="rect">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effectLst/>
                <a:latin typeface="Verdana" panose="020B0604030504040204" pitchFamily="34" charset="0"/>
                <a:ea typeface="Verdana" panose="020B0604030504040204" pitchFamily="34" charset="0"/>
                <a:cs typeface="Verdana" panose="020B0604030504040204" pitchFamily="34" charset="0"/>
              </a:rPr>
              <a:t>Transceiver</a:t>
            </a:r>
          </a:p>
        </p:txBody>
      </p:sp>
      <p:sp>
        <p:nvSpPr>
          <p:cNvPr id="31" name="Rectangle 30"/>
          <p:cNvSpPr/>
          <p:nvPr/>
        </p:nvSpPr>
        <p:spPr bwMode="auto">
          <a:xfrm>
            <a:off x="2092806" y="3219126"/>
            <a:ext cx="1448045" cy="836831"/>
          </a:xfrm>
          <a:prstGeom prst="rect">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effectLst/>
                <a:latin typeface="Verdana" panose="020B0604030504040204" pitchFamily="34" charset="0"/>
                <a:ea typeface="Verdana" panose="020B0604030504040204" pitchFamily="34" charset="0"/>
                <a:cs typeface="Verdana" panose="020B0604030504040204" pitchFamily="34" charset="0"/>
              </a:rPr>
              <a:t>Microphone</a:t>
            </a:r>
          </a:p>
        </p:txBody>
      </p:sp>
      <p:sp>
        <p:nvSpPr>
          <p:cNvPr id="32" name="Rectangle 31"/>
          <p:cNvSpPr/>
          <p:nvPr/>
        </p:nvSpPr>
        <p:spPr bwMode="auto">
          <a:xfrm>
            <a:off x="3900488" y="3219450"/>
            <a:ext cx="1440180" cy="832486"/>
          </a:xfrm>
          <a:prstGeom prst="rect">
            <a:avLst/>
          </a:prstGeom>
          <a:noFill/>
          <a:ln w="1270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pic>
        <p:nvPicPr>
          <p:cNvPr id="33" name="Picture 32"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1150" y="3260083"/>
            <a:ext cx="1334096" cy="774700"/>
          </a:xfrm>
          <a:prstGeom prst="rect">
            <a:avLst/>
          </a:prstGeom>
        </p:spPr>
      </p:pic>
      <p:grpSp>
        <p:nvGrpSpPr>
          <p:cNvPr id="38" name="Group 37"/>
          <p:cNvGrpSpPr/>
          <p:nvPr/>
        </p:nvGrpSpPr>
        <p:grpSpPr>
          <a:xfrm>
            <a:off x="976294" y="393564"/>
            <a:ext cx="7348465" cy="4300220"/>
            <a:chOff x="-4555763" y="-4132262"/>
            <a:chExt cx="7348465" cy="4300220"/>
          </a:xfrm>
        </p:grpSpPr>
        <p:pic>
          <p:nvPicPr>
            <p:cNvPr id="39" name="Picture 38"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5763" y="-4132262"/>
              <a:ext cx="7348465" cy="4267200"/>
            </a:xfrm>
            <a:prstGeom prst="rect">
              <a:avLst/>
            </a:prstGeom>
          </p:spPr>
        </p:pic>
        <p:sp>
          <p:nvSpPr>
            <p:cNvPr id="40" name="TextBox 39"/>
            <p:cNvSpPr txBox="1"/>
            <p:nvPr/>
          </p:nvSpPr>
          <p:spPr bwMode="auto">
            <a:xfrm>
              <a:off x="-4406900" y="-216763"/>
              <a:ext cx="1784463" cy="384721"/>
            </a:xfrm>
            <a:prstGeom prst="rect">
              <a:avLst/>
            </a:prstGeom>
            <a:noFill/>
            <a:ln w="9525">
              <a:noFill/>
              <a:miter lim="800000"/>
              <a:headEnd/>
              <a:tailEnd/>
            </a:ln>
          </p:spPr>
          <p:txBody>
            <a:bodyPr wrap="none" rtlCol="0">
              <a:spAutoFit/>
            </a:bodyPr>
            <a:lstStyle/>
            <a:p>
              <a:r>
                <a:rPr lang="en-US" b="1" dirty="0">
                  <a:solidFill>
                    <a:srgbClr val="FF0000"/>
                  </a:solidFill>
                  <a:latin typeface="Verdana" pitchFamily="34" charset="0"/>
                </a:rPr>
                <a:t>Transceiver</a:t>
              </a:r>
            </a:p>
          </p:txBody>
        </p:sp>
      </p:grpSp>
    </p:spTree>
    <p:extLst>
      <p:ext uri="{BB962C8B-B14F-4D97-AF65-F5344CB8AC3E}">
        <p14:creationId xmlns:p14="http://schemas.microsoft.com/office/powerpoint/2010/main" val="2371070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32"/>
                                        </p:tgtEl>
                                      </p:cBhvr>
                                    </p:animEffect>
                                    <p:set>
                                      <p:cBhvr>
                                        <p:cTn id="7" dur="1" fill="hold">
                                          <p:stCondLst>
                                            <p:cond delay="999"/>
                                          </p:stCondLst>
                                        </p:cTn>
                                        <p:tgtEl>
                                          <p:spTgt spid="3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5"/>
                                        </p:tgtEl>
                                      </p:cBhvr>
                                    </p:animEffect>
                                    <p:set>
                                      <p:cBhvr>
                                        <p:cTn id="10" dur="1" fill="hold">
                                          <p:stCondLst>
                                            <p:cond delay="499"/>
                                          </p:stCondLst>
                                        </p:cTn>
                                        <p:tgtEl>
                                          <p:spTgt spid="15"/>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10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1000"/>
                                        <p:tgtEl>
                                          <p:spTgt spid="38"/>
                                        </p:tgtEl>
                                      </p:cBhvr>
                                    </p:animEffect>
                                    <p:set>
                                      <p:cBhvr>
                                        <p:cTn id="18" dur="1" fill="hold">
                                          <p:stCondLst>
                                            <p:cond delay="999"/>
                                          </p:stCondLst>
                                        </p:cTn>
                                        <p:tgtEl>
                                          <p:spTgt spid="38"/>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16"/>
                                        </p:tgtEl>
                                      </p:cBhvr>
                                    </p:animEffect>
                                    <p:set>
                                      <p:cBhvr>
                                        <p:cTn id="21" dur="1" fill="hold">
                                          <p:stCondLst>
                                            <p:cond delay="499"/>
                                          </p:stCondLst>
                                        </p:cTn>
                                        <p:tgtEl>
                                          <p:spTgt spid="16"/>
                                        </p:tgtEl>
                                        <p:attrNameLst>
                                          <p:attrName>style.visibility</p:attrName>
                                        </p:attrNameLst>
                                      </p:cBhvr>
                                      <p:to>
                                        <p:strVal val="hidden"/>
                                      </p:to>
                                    </p:set>
                                  </p:childTnLst>
                                </p:cTn>
                              </p:par>
                              <p:par>
                                <p:cTn id="22" presetID="10" presetClass="entr" presetSubtype="0" fill="hold" nodeType="withEffect">
                                  <p:stCondLst>
                                    <p:cond delay="25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1000"/>
                                        <p:tgtEl>
                                          <p:spTgt spid="3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1000"/>
                                        <p:tgtEl>
                                          <p:spTgt spid="33"/>
                                        </p:tgtEl>
                                      </p:cBhvr>
                                    </p:animEffect>
                                    <p:set>
                                      <p:cBhvr>
                                        <p:cTn id="29" dur="1" fill="hold">
                                          <p:stCondLst>
                                            <p:cond delay="999"/>
                                          </p:stCondLst>
                                        </p:cTn>
                                        <p:tgtEl>
                                          <p:spTgt spid="33"/>
                                        </p:tgtEl>
                                        <p:attrNameLst>
                                          <p:attrName>style.visibility</p:attrName>
                                        </p:attrNameLst>
                                      </p:cBhvr>
                                      <p:to>
                                        <p:strVal val="hidden"/>
                                      </p:to>
                                    </p:set>
                                  </p:childTnLst>
                                </p:cTn>
                              </p:par>
                              <p:par>
                                <p:cTn id="30" presetID="10" presetClass="exit" presetSubtype="0" fill="hold" grpId="0" nodeType="withEffect">
                                  <p:stCondLst>
                                    <p:cond delay="0"/>
                                  </p:stCondLst>
                                  <p:childTnLst>
                                    <p:animEffect transition="out" filter="fade">
                                      <p:cBhvr>
                                        <p:cTn id="31" dur="500"/>
                                        <p:tgtEl>
                                          <p:spTgt spid="17"/>
                                        </p:tgtEl>
                                      </p:cBhvr>
                                    </p:animEffect>
                                    <p:set>
                                      <p:cBhvr>
                                        <p:cTn id="32"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15" grpId="0" animBg="1"/>
      <p:bldP spid="3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 5.b.: Radio Station Diagram</a:t>
            </a:r>
          </a:p>
        </p:txBody>
      </p:sp>
      <p:sp>
        <p:nvSpPr>
          <p:cNvPr id="3" name="Slide Number Placeholder 2"/>
          <p:cNvSpPr>
            <a:spLocks noGrp="1"/>
          </p:cNvSpPr>
          <p:nvPr>
            <p:ph type="sldNum" sz="quarter" idx="12"/>
          </p:nvPr>
        </p:nvSpPr>
        <p:spPr/>
        <p:txBody>
          <a:bodyPr/>
          <a:lstStyle/>
          <a:p>
            <a:pPr>
              <a:defRPr/>
            </a:pPr>
            <a:r>
              <a:rPr lang="en-US" dirty="0">
                <a:solidFill>
                  <a:schemeClr val="bg1"/>
                </a:solidFill>
              </a:rPr>
              <a:t>SLIDE </a:t>
            </a:r>
            <a:fld id="{7DE08B2E-D59F-498D-8D62-ABBAFDFFC21C}" type="slidenum">
              <a:rPr lang="en-US" smtClean="0">
                <a:solidFill>
                  <a:schemeClr val="bg1"/>
                </a:solidFill>
              </a:rPr>
              <a:pPr>
                <a:defRPr/>
              </a:pPr>
              <a:t>13</a:t>
            </a:fld>
            <a:endParaRPr lang="en-US" dirty="0">
              <a:solidFill>
                <a:schemeClr val="bg1"/>
              </a:solidFill>
            </a:endParaRPr>
          </a:p>
        </p:txBody>
      </p:sp>
      <p:sp>
        <p:nvSpPr>
          <p:cNvPr id="18" name="TextBox 17"/>
          <p:cNvSpPr txBox="1"/>
          <p:nvPr/>
        </p:nvSpPr>
        <p:spPr bwMode="auto">
          <a:xfrm>
            <a:off x="8704418"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1</a:t>
            </a:r>
          </a:p>
        </p:txBody>
      </p:sp>
      <p:sp>
        <p:nvSpPr>
          <p:cNvPr id="5" name="TextBox 4"/>
          <p:cNvSpPr txBox="1"/>
          <p:nvPr/>
        </p:nvSpPr>
        <p:spPr bwMode="auto">
          <a:xfrm>
            <a:off x="1463875" y="1086945"/>
            <a:ext cx="3485249" cy="2585323"/>
          </a:xfrm>
          <a:prstGeom prst="rect">
            <a:avLst/>
          </a:prstGeom>
          <a:noFill/>
          <a:ln w="9525">
            <a:noFill/>
            <a:miter lim="800000"/>
            <a:headEnd/>
            <a:tailEnd/>
          </a:ln>
        </p:spPr>
        <p:txBody>
          <a:bodyPr wrap="none" rtlCol="0">
            <a:spAutoFit/>
          </a:bodyPr>
          <a:lstStyle/>
          <a:p>
            <a:r>
              <a:rPr lang="en-US" sz="5400" b="1" dirty="0">
                <a:ln w="10541" cmpd="sng">
                  <a:solidFill>
                    <a:schemeClr val="accent1">
                      <a:shade val="88000"/>
                      <a:satMod val="110000"/>
                    </a:schemeClr>
                  </a:solidFill>
                  <a:prstDash val="solid"/>
                </a:ln>
                <a:solidFill>
                  <a:srgbClr val="FFFF00"/>
                </a:solidFill>
                <a:latin typeface="Verdana" pitchFamily="34" charset="0"/>
              </a:rPr>
              <a:t>Finish</a:t>
            </a:r>
          </a:p>
          <a:p>
            <a:r>
              <a:rPr lang="en-US" sz="5400" b="1" dirty="0">
                <a:ln w="10541" cmpd="sng">
                  <a:solidFill>
                    <a:schemeClr val="accent1">
                      <a:shade val="88000"/>
                      <a:satMod val="110000"/>
                    </a:schemeClr>
                  </a:solidFill>
                  <a:prstDash val="solid"/>
                </a:ln>
                <a:solidFill>
                  <a:srgbClr val="FFFF00"/>
                </a:solidFill>
                <a:latin typeface="Verdana" pitchFamily="34" charset="0"/>
              </a:rPr>
              <a:t>Block</a:t>
            </a:r>
          </a:p>
          <a:p>
            <a:r>
              <a:rPr lang="en-US" sz="5400" b="1" dirty="0">
                <a:ln w="10541" cmpd="sng">
                  <a:solidFill>
                    <a:schemeClr val="accent1">
                      <a:shade val="88000"/>
                      <a:satMod val="110000"/>
                    </a:schemeClr>
                  </a:solidFill>
                  <a:prstDash val="solid"/>
                </a:ln>
                <a:solidFill>
                  <a:srgbClr val="FFFF00"/>
                </a:solidFill>
                <a:latin typeface="Verdana" pitchFamily="34" charset="0"/>
              </a:rPr>
              <a:t>Diagram</a:t>
            </a:r>
          </a:p>
        </p:txBody>
      </p:sp>
    </p:spTree>
    <p:extLst>
      <p:ext uri="{BB962C8B-B14F-4D97-AF65-F5344CB8AC3E}">
        <p14:creationId xmlns:p14="http://schemas.microsoft.com/office/powerpoint/2010/main" val="1961997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8867" y="192288"/>
            <a:ext cx="1975449" cy="861774"/>
          </a:xfrm>
        </p:spPr>
        <p:txBody>
          <a:bodyPr/>
          <a:lstStyle/>
          <a:p>
            <a:r>
              <a:rPr lang="en-US" dirty="0"/>
              <a:t>Req. 5.c.: How</a:t>
            </a:r>
            <a:br>
              <a:rPr lang="en-US" dirty="0"/>
            </a:br>
            <a:r>
              <a:rPr lang="en-US" dirty="0"/>
              <a:t>Information</a:t>
            </a:r>
            <a:br>
              <a:rPr lang="en-US" dirty="0"/>
            </a:br>
            <a:r>
              <a:rPr lang="en-US" dirty="0"/>
              <a:t>is Transmitted</a:t>
            </a:r>
            <a:br>
              <a:rPr lang="en-US" dirty="0"/>
            </a:br>
            <a:r>
              <a:rPr lang="en-US" dirty="0"/>
              <a:t>-AM &amp; FM</a:t>
            </a:r>
          </a:p>
        </p:txBody>
      </p:sp>
      <p:sp>
        <p:nvSpPr>
          <p:cNvPr id="3" name="Slide Number Placeholder 2"/>
          <p:cNvSpPr>
            <a:spLocks noGrp="1"/>
          </p:cNvSpPr>
          <p:nvPr>
            <p:ph type="sldNum" sz="quarter" idx="12"/>
          </p:nvPr>
        </p:nvSpPr>
        <p:spPr/>
        <p:txBody>
          <a:bodyPr/>
          <a:lstStyle/>
          <a:p>
            <a:pPr>
              <a:defRPr/>
            </a:pPr>
            <a:r>
              <a:rPr lang="en-US" dirty="0">
                <a:solidFill>
                  <a:schemeClr val="bg1"/>
                </a:solidFill>
              </a:rPr>
              <a:t>SLIDE </a:t>
            </a:r>
            <a:fld id="{7DE08B2E-D59F-498D-8D62-ABBAFDFFC21C}" type="slidenum">
              <a:rPr lang="en-US" smtClean="0">
                <a:solidFill>
                  <a:schemeClr val="bg1"/>
                </a:solidFill>
              </a:rPr>
              <a:pPr>
                <a:defRPr/>
              </a:pPr>
              <a:t>14</a:t>
            </a:fld>
            <a:endParaRPr lang="en-US" dirty="0">
              <a:solidFill>
                <a:schemeClr val="bg1"/>
              </a:solidFill>
            </a:endParaRPr>
          </a:p>
        </p:txBody>
      </p:sp>
      <p:sp>
        <p:nvSpPr>
          <p:cNvPr id="18" name="TextBox 17"/>
          <p:cNvSpPr txBox="1"/>
          <p:nvPr/>
        </p:nvSpPr>
        <p:spPr bwMode="auto">
          <a:xfrm>
            <a:off x="8704418"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1</a:t>
            </a:r>
          </a:p>
        </p:txBody>
      </p:sp>
      <p:sp>
        <p:nvSpPr>
          <p:cNvPr id="17" name="TextBox 16"/>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2</a:t>
            </a:r>
          </a:p>
        </p:txBody>
      </p:sp>
      <p:sp>
        <p:nvSpPr>
          <p:cNvPr id="16" name="TextBox 15"/>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3</a:t>
            </a:r>
          </a:p>
        </p:txBody>
      </p:sp>
      <p:sp>
        <p:nvSpPr>
          <p:cNvPr id="15" name="TextBox 14"/>
          <p:cNvSpPr txBox="1"/>
          <p:nvPr/>
        </p:nvSpPr>
        <p:spPr bwMode="auto">
          <a:xfrm>
            <a:off x="8707593" y="468083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4</a:t>
            </a:r>
          </a:p>
        </p:txBody>
      </p:sp>
      <p:sp>
        <p:nvSpPr>
          <p:cNvPr id="23" name="Rectangle 22"/>
          <p:cNvSpPr/>
          <p:nvPr/>
        </p:nvSpPr>
        <p:spPr bwMode="auto">
          <a:xfrm>
            <a:off x="1630045" y="541020"/>
            <a:ext cx="5422900" cy="3962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050">
              <a:latin typeface="Verdana" panose="020B0604030504040204" pitchFamily="34" charset="0"/>
              <a:ea typeface="Verdana" panose="020B0604030504040204" pitchFamily="34" charset="0"/>
              <a:cs typeface="Verdana" panose="020B0604030504040204" pitchFamily="34" charset="0"/>
            </a:endParaRPr>
          </a:p>
        </p:txBody>
      </p:sp>
      <p:sp>
        <p:nvSpPr>
          <p:cNvPr id="21" name="TextBox 20"/>
          <p:cNvSpPr txBox="1"/>
          <p:nvPr/>
        </p:nvSpPr>
        <p:spPr bwMode="auto">
          <a:xfrm>
            <a:off x="8707593" y="46859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5</a:t>
            </a:r>
          </a:p>
        </p:txBody>
      </p:sp>
      <p:pic>
        <p:nvPicPr>
          <p:cNvPr id="25" name="Picture 4" descr="I:\2017 National Jamboree\Radio Merit Badge\Images\250px-Amfm3-en-d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61299" y="782955"/>
            <a:ext cx="4590276" cy="3580415"/>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bwMode="auto">
          <a:xfrm>
            <a:off x="5663565" y="542924"/>
            <a:ext cx="1282699" cy="395020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Verbal</a:t>
            </a:r>
          </a:p>
          <a:p>
            <a:pPr marL="0" marR="0" indent="0" algn="l" defTabSz="914400" rtl="0" eaLnBrk="0" fontAlgn="base" latinLnBrk="0" hangingPunct="0">
              <a:lnSpc>
                <a:spcPct val="100000"/>
              </a:lnSpc>
              <a:spcBef>
                <a:spcPct val="0"/>
              </a:spcBef>
              <a:spcAft>
                <a:spcPct val="0"/>
              </a:spcAft>
              <a:buClrTx/>
              <a:buSzTx/>
              <a:buFontTx/>
              <a:buNone/>
              <a:tabLst/>
            </a:pPr>
            <a:r>
              <a:rPr lang="en-US" sz="1400" dirty="0">
                <a:latin typeface="Verdana" panose="020B0604030504040204" pitchFamily="34" charset="0"/>
                <a:ea typeface="Verdana" panose="020B0604030504040204" pitchFamily="34" charset="0"/>
                <a:cs typeface="Verdana" panose="020B0604030504040204" pitchFamily="34" charset="0"/>
              </a:rPr>
              <a:t>(audio)</a:t>
            </a:r>
            <a:r>
              <a:rPr kumimoji="0" 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 message being sent</a:t>
            </a:r>
          </a:p>
          <a:p>
            <a:pPr marL="0" marR="0" indent="0" algn="l" defTabSz="914400" rtl="0" eaLnBrk="0" fontAlgn="base" latinLnBrk="0" hangingPunct="0">
              <a:lnSpc>
                <a:spcPct val="100000"/>
              </a:lnSpc>
              <a:spcBef>
                <a:spcPct val="0"/>
              </a:spcBef>
              <a:spcAft>
                <a:spcPct val="0"/>
              </a:spcAft>
              <a:buClrTx/>
              <a:buSzTx/>
              <a:buFontTx/>
              <a:buNone/>
              <a:tabLst/>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r>
              <a:rPr lang="en-US" sz="2400" b="1" dirty="0">
                <a:latin typeface="Verdana" panose="020B0604030504040204" pitchFamily="34" charset="0"/>
                <a:ea typeface="Verdana" panose="020B0604030504040204" pitchFamily="34" charset="0"/>
                <a:cs typeface="Verdana" panose="020B0604030504040204" pitchFamily="34" charset="0"/>
              </a:rPr>
              <a:t>AM</a:t>
            </a:r>
            <a:r>
              <a:rPr lang="en-US" sz="1400" dirty="0">
                <a:latin typeface="Verdana" panose="020B0604030504040204" pitchFamily="34" charset="0"/>
                <a:ea typeface="Verdana" panose="020B0604030504040204" pitchFamily="34" charset="0"/>
                <a:cs typeface="Verdana" panose="020B0604030504040204" pitchFamily="34" charset="0"/>
              </a:rPr>
              <a:t> (Amplitude Modulation)</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r>
              <a:rPr lang="en-US" sz="2400" b="1" dirty="0">
                <a:latin typeface="Verdana" panose="020B0604030504040204" pitchFamily="34" charset="0"/>
                <a:ea typeface="Verdana" panose="020B0604030504040204" pitchFamily="34" charset="0"/>
                <a:cs typeface="Verdana" panose="020B0604030504040204" pitchFamily="34" charset="0"/>
              </a:rPr>
              <a:t>FM </a:t>
            </a:r>
            <a:r>
              <a:rPr lang="en-US" sz="1400" dirty="0">
                <a:latin typeface="Verdana" panose="020B0604030504040204" pitchFamily="34" charset="0"/>
                <a:ea typeface="Verdana" panose="020B0604030504040204" pitchFamily="34" charset="0"/>
                <a:cs typeface="Verdana" panose="020B0604030504040204" pitchFamily="34" charset="0"/>
              </a:rPr>
              <a:t>(Frequency Modulation)</a:t>
            </a:r>
            <a:endParaRPr kumimoji="0" 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20" name="Rectangle 19"/>
          <p:cNvSpPr/>
          <p:nvPr/>
        </p:nvSpPr>
        <p:spPr bwMode="auto">
          <a:xfrm>
            <a:off x="1635483" y="561521"/>
            <a:ext cx="5417462" cy="126682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a:endParaRPr lang="en-US" sz="2800" dirty="0">
              <a:latin typeface="Verdana" panose="020B0604030504040204" pitchFamily="34" charset="0"/>
              <a:ea typeface="Verdana" panose="020B0604030504040204" pitchFamily="34" charset="0"/>
              <a:cs typeface="Verdana" panose="020B0604030504040204" pitchFamily="34" charset="0"/>
            </a:endParaRPr>
          </a:p>
        </p:txBody>
      </p:sp>
      <p:sp>
        <p:nvSpPr>
          <p:cNvPr id="29" name="Rectangle 28"/>
          <p:cNvSpPr/>
          <p:nvPr/>
        </p:nvSpPr>
        <p:spPr bwMode="auto">
          <a:xfrm>
            <a:off x="1628521" y="1917700"/>
            <a:ext cx="5424424" cy="126682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a:endParaRPr lang="en-US" sz="2800" dirty="0">
              <a:latin typeface="Verdana" panose="020B0604030504040204" pitchFamily="34" charset="0"/>
              <a:ea typeface="Verdana" panose="020B0604030504040204" pitchFamily="34" charset="0"/>
              <a:cs typeface="Verdana" panose="020B0604030504040204" pitchFamily="34" charset="0"/>
            </a:endParaRPr>
          </a:p>
        </p:txBody>
      </p:sp>
      <p:sp>
        <p:nvSpPr>
          <p:cNvPr id="30" name="Rectangle 29"/>
          <p:cNvSpPr/>
          <p:nvPr/>
        </p:nvSpPr>
        <p:spPr bwMode="auto">
          <a:xfrm>
            <a:off x="1628775" y="3305175"/>
            <a:ext cx="5424169" cy="107632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a:endParaRPr lang="en-US" sz="2800" dirty="0">
              <a:latin typeface="Verdana" panose="020B0604030504040204" pitchFamily="34" charset="0"/>
              <a:ea typeface="Verdana" panose="020B0604030504040204" pitchFamily="34" charset="0"/>
              <a:cs typeface="Verdana" panose="020B0604030504040204" pitchFamily="34" charset="0"/>
            </a:endParaRPr>
          </a:p>
        </p:txBody>
      </p:sp>
      <p:sp>
        <p:nvSpPr>
          <p:cNvPr id="19" name="TextBox 3"/>
          <p:cNvSpPr txBox="1"/>
          <p:nvPr/>
        </p:nvSpPr>
        <p:spPr bwMode="auto">
          <a:xfrm>
            <a:off x="1875758" y="930773"/>
            <a:ext cx="4913525" cy="3262432"/>
          </a:xfrm>
          <a:prstGeom prst="rect">
            <a:avLst/>
          </a:prstGeom>
          <a:noFill/>
          <a:ln w="9525">
            <a:noFill/>
            <a:miter lim="800000"/>
            <a:headEnd/>
            <a:tailEnd/>
          </a:ln>
        </p:spPr>
        <p:txBody>
          <a:bodyPr wrap="none" rtlCol="0">
            <a:spAutoFit/>
          </a:bodyPr>
          <a:lstStyle>
            <a:defPPr>
              <a:defRPr lang="en-US"/>
            </a:defPPr>
            <a:lvl1pPr algn="l" rtl="0" eaLnBrk="0" fontAlgn="base" hangingPunct="0">
              <a:spcBef>
                <a:spcPct val="0"/>
              </a:spcBef>
              <a:spcAft>
                <a:spcPct val="0"/>
              </a:spcAft>
              <a:defRPr sz="1900" kern="1200">
                <a:solidFill>
                  <a:schemeClr val="tx1"/>
                </a:solidFill>
                <a:latin typeface="Times New Roman" pitchFamily="18" charset="0"/>
                <a:ea typeface="+mn-ea"/>
                <a:cs typeface="+mn-cs"/>
              </a:defRPr>
            </a:lvl1pPr>
            <a:lvl2pPr marL="366309" algn="l" rtl="0" eaLnBrk="0" fontAlgn="base" hangingPunct="0">
              <a:spcBef>
                <a:spcPct val="0"/>
              </a:spcBef>
              <a:spcAft>
                <a:spcPct val="0"/>
              </a:spcAft>
              <a:defRPr sz="1900" kern="1200">
                <a:solidFill>
                  <a:schemeClr val="tx1"/>
                </a:solidFill>
                <a:latin typeface="Times New Roman" pitchFamily="18" charset="0"/>
                <a:ea typeface="+mn-ea"/>
                <a:cs typeface="+mn-cs"/>
              </a:defRPr>
            </a:lvl2pPr>
            <a:lvl3pPr marL="732617" algn="l" rtl="0" eaLnBrk="0" fontAlgn="base" hangingPunct="0">
              <a:spcBef>
                <a:spcPct val="0"/>
              </a:spcBef>
              <a:spcAft>
                <a:spcPct val="0"/>
              </a:spcAft>
              <a:defRPr sz="1900" kern="1200">
                <a:solidFill>
                  <a:schemeClr val="tx1"/>
                </a:solidFill>
                <a:latin typeface="Times New Roman" pitchFamily="18" charset="0"/>
                <a:ea typeface="+mn-ea"/>
                <a:cs typeface="+mn-cs"/>
              </a:defRPr>
            </a:lvl3pPr>
            <a:lvl4pPr marL="1098926" algn="l" rtl="0" eaLnBrk="0" fontAlgn="base" hangingPunct="0">
              <a:spcBef>
                <a:spcPct val="0"/>
              </a:spcBef>
              <a:spcAft>
                <a:spcPct val="0"/>
              </a:spcAft>
              <a:defRPr sz="1900" kern="1200">
                <a:solidFill>
                  <a:schemeClr val="tx1"/>
                </a:solidFill>
                <a:latin typeface="Times New Roman" pitchFamily="18" charset="0"/>
                <a:ea typeface="+mn-ea"/>
                <a:cs typeface="+mn-cs"/>
              </a:defRPr>
            </a:lvl4pPr>
            <a:lvl5pPr marL="1465235" algn="l" rtl="0" eaLnBrk="0" fontAlgn="base" hangingPunct="0">
              <a:spcBef>
                <a:spcPct val="0"/>
              </a:spcBef>
              <a:spcAft>
                <a:spcPct val="0"/>
              </a:spcAft>
              <a:defRPr sz="1900" kern="1200">
                <a:solidFill>
                  <a:schemeClr val="tx1"/>
                </a:solidFill>
                <a:latin typeface="Times New Roman" pitchFamily="18" charset="0"/>
                <a:ea typeface="+mn-ea"/>
                <a:cs typeface="+mn-cs"/>
              </a:defRPr>
            </a:lvl5pPr>
            <a:lvl6pPr marL="1831543" algn="l" defTabSz="732617" rtl="0" eaLnBrk="1" latinLnBrk="0" hangingPunct="1">
              <a:defRPr sz="1900" kern="1200">
                <a:solidFill>
                  <a:schemeClr val="tx1"/>
                </a:solidFill>
                <a:latin typeface="Times New Roman" pitchFamily="18" charset="0"/>
                <a:ea typeface="+mn-ea"/>
                <a:cs typeface="+mn-cs"/>
              </a:defRPr>
            </a:lvl6pPr>
            <a:lvl7pPr marL="2197852" algn="l" defTabSz="732617" rtl="0" eaLnBrk="1" latinLnBrk="0" hangingPunct="1">
              <a:defRPr sz="1900" kern="1200">
                <a:solidFill>
                  <a:schemeClr val="tx1"/>
                </a:solidFill>
                <a:latin typeface="Times New Roman" pitchFamily="18" charset="0"/>
                <a:ea typeface="+mn-ea"/>
                <a:cs typeface="+mn-cs"/>
              </a:defRPr>
            </a:lvl7pPr>
            <a:lvl8pPr marL="2564160" algn="l" defTabSz="732617" rtl="0" eaLnBrk="1" latinLnBrk="0" hangingPunct="1">
              <a:defRPr sz="1900" kern="1200">
                <a:solidFill>
                  <a:schemeClr val="tx1"/>
                </a:solidFill>
                <a:latin typeface="Times New Roman" pitchFamily="18" charset="0"/>
                <a:ea typeface="+mn-ea"/>
                <a:cs typeface="+mn-cs"/>
              </a:defRPr>
            </a:lvl8pPr>
            <a:lvl9pPr marL="2930469" algn="l" defTabSz="732617" rtl="0" eaLnBrk="1" latinLnBrk="0" hangingPunct="1">
              <a:defRPr sz="1900" kern="1200">
                <a:solidFill>
                  <a:schemeClr val="tx1"/>
                </a:solidFill>
                <a:latin typeface="Times New Roman" pitchFamily="18" charset="0"/>
                <a:ea typeface="+mn-ea"/>
                <a:cs typeface="+mn-cs"/>
              </a:defRPr>
            </a:lvl9pPr>
          </a:lstStyle>
          <a:p>
            <a:pPr algn="ctr"/>
            <a:r>
              <a:rPr lang="en-US" sz="5400" b="1" dirty="0">
                <a:ln w="10541" cmpd="sng">
                  <a:solidFill>
                    <a:srgbClr val="FF0000"/>
                  </a:solidFill>
                  <a:prstDash val="solid"/>
                </a:ln>
                <a:solidFill>
                  <a:srgbClr val="00007A"/>
                </a:solidFill>
                <a:latin typeface="Verdana" pitchFamily="34" charset="0"/>
              </a:rPr>
              <a:t>How</a:t>
            </a:r>
          </a:p>
          <a:p>
            <a:pPr algn="ctr"/>
            <a:r>
              <a:rPr lang="en-US" sz="5400" b="1" dirty="0">
                <a:ln w="10541" cmpd="sng">
                  <a:solidFill>
                    <a:srgbClr val="FF0000"/>
                  </a:solidFill>
                  <a:prstDash val="solid"/>
                </a:ln>
                <a:solidFill>
                  <a:srgbClr val="00007A"/>
                </a:solidFill>
                <a:latin typeface="Verdana" pitchFamily="34" charset="0"/>
              </a:rPr>
              <a:t>Information</a:t>
            </a:r>
          </a:p>
          <a:p>
            <a:pPr algn="ctr"/>
            <a:r>
              <a:rPr lang="en-US" sz="4000" b="1" dirty="0">
                <a:ln w="10541" cmpd="sng">
                  <a:solidFill>
                    <a:srgbClr val="FF0000"/>
                  </a:solidFill>
                  <a:prstDash val="solid"/>
                </a:ln>
                <a:solidFill>
                  <a:srgbClr val="00007A"/>
                </a:solidFill>
                <a:latin typeface="Verdana" pitchFamily="34" charset="0"/>
              </a:rPr>
              <a:t>is</a:t>
            </a:r>
          </a:p>
          <a:p>
            <a:pPr algn="ctr"/>
            <a:r>
              <a:rPr lang="en-US" sz="5400" b="1" dirty="0">
                <a:ln w="10541" cmpd="sng">
                  <a:solidFill>
                    <a:srgbClr val="FF0000"/>
                  </a:solidFill>
                  <a:prstDash val="solid"/>
                </a:ln>
                <a:solidFill>
                  <a:srgbClr val="00007A"/>
                </a:solidFill>
                <a:latin typeface="Verdana" pitchFamily="34" charset="0"/>
              </a:rPr>
              <a:t>Transmitted</a:t>
            </a:r>
          </a:p>
        </p:txBody>
      </p:sp>
    </p:spTree>
    <p:extLst>
      <p:ext uri="{BB962C8B-B14F-4D97-AF65-F5344CB8AC3E}">
        <p14:creationId xmlns:p14="http://schemas.microsoft.com/office/powerpoint/2010/main" val="3663165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0"/>
                                        </p:tgtEl>
                                      </p:cBhvr>
                                    </p:animEffect>
                                    <p:set>
                                      <p:cBhvr>
                                        <p:cTn id="10" dur="1" fill="hold">
                                          <p:stCondLst>
                                            <p:cond delay="499"/>
                                          </p:stCondLst>
                                        </p:cTn>
                                        <p:tgtEl>
                                          <p:spTgt spid="20"/>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21"/>
                                        </p:tgtEl>
                                      </p:cBhvr>
                                    </p:animEffect>
                                    <p:set>
                                      <p:cBhvr>
                                        <p:cTn id="13" dur="1" fill="hold">
                                          <p:stCondLst>
                                            <p:cond delay="499"/>
                                          </p:stCondLst>
                                        </p:cTn>
                                        <p:tgtEl>
                                          <p:spTgt spid="21"/>
                                        </p:tgtEl>
                                        <p:attrNameLst>
                                          <p:attrName>style.visibility</p:attrName>
                                        </p:attrNameLst>
                                      </p:cBhvr>
                                      <p:to>
                                        <p:strVal val="hidden"/>
                                      </p:to>
                                    </p:set>
                                  </p:childTnLst>
                                </p:cTn>
                              </p:par>
                              <p:par>
                                <p:cTn id="14" presetID="10"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par>
                                <p:cTn id="17" presetID="10"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29"/>
                                        </p:tgtEl>
                                      </p:cBhvr>
                                    </p:animEffect>
                                    <p:set>
                                      <p:cBhvr>
                                        <p:cTn id="24" dur="1" fill="hold">
                                          <p:stCondLst>
                                            <p:cond delay="499"/>
                                          </p:stCondLst>
                                        </p:cTn>
                                        <p:tgtEl>
                                          <p:spTgt spid="29"/>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15"/>
                                        </p:tgtEl>
                                      </p:cBhvr>
                                    </p:animEffect>
                                    <p:set>
                                      <p:cBhvr>
                                        <p:cTn id="27" dur="1" fill="hold">
                                          <p:stCondLst>
                                            <p:cond delay="499"/>
                                          </p:stCondLst>
                                        </p:cTn>
                                        <p:tgtEl>
                                          <p:spTgt spid="1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1"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par>
                                <p:cTn id="33" presetID="10" presetClass="exit" presetSubtype="0" fill="hold" grpId="0" nodeType="withEffect">
                                  <p:stCondLst>
                                    <p:cond delay="0"/>
                                  </p:stCondLst>
                                  <p:childTnLst>
                                    <p:animEffect transition="out" filter="fade">
                                      <p:cBhvr>
                                        <p:cTn id="34" dur="500"/>
                                        <p:tgtEl>
                                          <p:spTgt spid="30"/>
                                        </p:tgtEl>
                                      </p:cBhvr>
                                    </p:animEffect>
                                    <p:set>
                                      <p:cBhvr>
                                        <p:cTn id="35" dur="1" fill="hold">
                                          <p:stCondLst>
                                            <p:cond delay="499"/>
                                          </p:stCondLst>
                                        </p:cTn>
                                        <p:tgtEl>
                                          <p:spTgt spid="30"/>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16"/>
                                        </p:tgtEl>
                                      </p:cBhvr>
                                    </p:animEffect>
                                    <p:set>
                                      <p:cBhvr>
                                        <p:cTn id="38" dur="1" fill="hold">
                                          <p:stCondLst>
                                            <p:cond delay="499"/>
                                          </p:stCondLst>
                                        </p:cTn>
                                        <p:tgtEl>
                                          <p:spTgt spid="1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2" nodeType="clickEffect">
                                  <p:stCondLst>
                                    <p:cond delay="0"/>
                                  </p:stCondLst>
                                  <p:childTnLst>
                                    <p:animEffect transition="out" filter="fade">
                                      <p:cBhvr>
                                        <p:cTn id="42" dur="500"/>
                                        <p:tgtEl>
                                          <p:spTgt spid="29"/>
                                        </p:tgtEl>
                                      </p:cBhvr>
                                    </p:animEffect>
                                    <p:set>
                                      <p:cBhvr>
                                        <p:cTn id="43" dur="1" fill="hold">
                                          <p:stCondLst>
                                            <p:cond delay="499"/>
                                          </p:stCondLst>
                                        </p:cTn>
                                        <p:tgtEl>
                                          <p:spTgt spid="29"/>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500"/>
                                        <p:tgtEl>
                                          <p:spTgt spid="17"/>
                                        </p:tgtEl>
                                      </p:cBhvr>
                                    </p:animEffect>
                                    <p:set>
                                      <p:cBhvr>
                                        <p:cTn id="46" dur="1" fill="hold">
                                          <p:stCondLst>
                                            <p:cond delay="499"/>
                                          </p:stCondLst>
                                        </p:cTn>
                                        <p:tgtEl>
                                          <p:spTgt spid="17"/>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30"/>
                                        </p:tgtEl>
                                      </p:cBhvr>
                                    </p:animEffect>
                                    <p:set>
                                      <p:cBhvr>
                                        <p:cTn id="49"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15" grpId="0" animBg="1"/>
      <p:bldP spid="21" grpId="0" animBg="1"/>
      <p:bldP spid="27" grpId="0" animBg="1"/>
      <p:bldP spid="20" grpId="0" animBg="1"/>
      <p:bldP spid="29" grpId="0" animBg="1"/>
      <p:bldP spid="29" grpId="1" animBg="1"/>
      <p:bldP spid="29" grpId="2" animBg="1"/>
      <p:bldP spid="30" grpId="0" animBg="1"/>
      <p:bldP spid="30" grpId="1" animBg="1"/>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8867" y="211338"/>
            <a:ext cx="1975449" cy="861774"/>
          </a:xfrm>
        </p:spPr>
        <p:txBody>
          <a:bodyPr/>
          <a:lstStyle/>
          <a:p>
            <a:r>
              <a:rPr lang="en-US" dirty="0"/>
              <a:t>Req. 5.c.: How</a:t>
            </a:r>
            <a:br>
              <a:rPr lang="en-US" dirty="0"/>
            </a:br>
            <a:r>
              <a:rPr lang="en-US" dirty="0"/>
              <a:t>Information</a:t>
            </a:r>
            <a:br>
              <a:rPr lang="en-US" dirty="0"/>
            </a:br>
            <a:r>
              <a:rPr lang="en-US" dirty="0"/>
              <a:t>is Transmitted</a:t>
            </a:r>
            <a:br>
              <a:rPr lang="en-US" dirty="0"/>
            </a:br>
            <a:r>
              <a:rPr lang="en-US" dirty="0"/>
              <a:t>- SSB</a:t>
            </a:r>
          </a:p>
        </p:txBody>
      </p:sp>
      <p:sp>
        <p:nvSpPr>
          <p:cNvPr id="3" name="Slide Number Placeholder 2"/>
          <p:cNvSpPr>
            <a:spLocks noGrp="1"/>
          </p:cNvSpPr>
          <p:nvPr>
            <p:ph type="sldNum" sz="quarter" idx="12"/>
          </p:nvPr>
        </p:nvSpPr>
        <p:spPr/>
        <p:txBody>
          <a:bodyPr/>
          <a:lstStyle/>
          <a:p>
            <a:pPr>
              <a:defRPr/>
            </a:pPr>
            <a:r>
              <a:rPr lang="en-US" dirty="0">
                <a:solidFill>
                  <a:schemeClr val="bg1"/>
                </a:solidFill>
              </a:rPr>
              <a:t>SLIDE </a:t>
            </a:r>
            <a:fld id="{7DE08B2E-D59F-498D-8D62-ABBAFDFFC21C}" type="slidenum">
              <a:rPr lang="en-US" smtClean="0">
                <a:solidFill>
                  <a:schemeClr val="bg1"/>
                </a:solidFill>
              </a:rPr>
              <a:pPr>
                <a:defRPr/>
              </a:pPr>
              <a:t>15</a:t>
            </a:fld>
            <a:endParaRPr lang="en-US" dirty="0">
              <a:solidFill>
                <a:schemeClr val="bg1"/>
              </a:solidFill>
            </a:endParaRPr>
          </a:p>
        </p:txBody>
      </p:sp>
      <p:sp>
        <p:nvSpPr>
          <p:cNvPr id="18" name="TextBox 17"/>
          <p:cNvSpPr txBox="1"/>
          <p:nvPr/>
        </p:nvSpPr>
        <p:spPr bwMode="auto">
          <a:xfrm>
            <a:off x="8704418"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1</a:t>
            </a:r>
          </a:p>
        </p:txBody>
      </p:sp>
      <p:sp>
        <p:nvSpPr>
          <p:cNvPr id="17" name="TextBox 16"/>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2</a:t>
            </a:r>
          </a:p>
        </p:txBody>
      </p:sp>
      <p:sp>
        <p:nvSpPr>
          <p:cNvPr id="16" name="TextBox 15"/>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3</a:t>
            </a:r>
          </a:p>
        </p:txBody>
      </p:sp>
      <p:sp>
        <p:nvSpPr>
          <p:cNvPr id="23" name="Rectangle 22"/>
          <p:cNvSpPr/>
          <p:nvPr/>
        </p:nvSpPr>
        <p:spPr bwMode="auto">
          <a:xfrm>
            <a:off x="1419225" y="-335280"/>
            <a:ext cx="5905500" cy="547878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050">
              <a:latin typeface="Verdana" panose="020B0604030504040204" pitchFamily="34" charset="0"/>
              <a:ea typeface="Verdana" panose="020B0604030504040204" pitchFamily="34" charset="0"/>
              <a:cs typeface="Verdana" panose="020B0604030504040204" pitchFamily="34" charset="0"/>
            </a:endParaRPr>
          </a:p>
        </p:txBody>
      </p:sp>
      <p:pic>
        <p:nvPicPr>
          <p:cNvPr id="25" name="Picture 4" descr="I:\2017 National Jamboree\Radio Merit Badge\Images\250px-Amfm3-en-d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851799" y="-93345"/>
            <a:ext cx="4590276" cy="3580415"/>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bwMode="auto">
          <a:xfrm>
            <a:off x="1854200" y="2501901"/>
            <a:ext cx="4127500" cy="12573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a:endParaRPr lang="en-US" sz="2800" dirty="0">
              <a:latin typeface="Verdana" panose="020B0604030504040204" pitchFamily="34" charset="0"/>
              <a:ea typeface="Verdana" panose="020B0604030504040204" pitchFamily="34" charset="0"/>
              <a:cs typeface="Verdana" panose="020B0604030504040204" pitchFamily="34" charset="0"/>
            </a:endParaRPr>
          </a:p>
        </p:txBody>
      </p:sp>
      <p:sp>
        <p:nvSpPr>
          <p:cNvPr id="20" name="Rectangle 19"/>
          <p:cNvSpPr/>
          <p:nvPr/>
        </p:nvSpPr>
        <p:spPr bwMode="auto">
          <a:xfrm>
            <a:off x="1424663" y="-314779"/>
            <a:ext cx="5907024" cy="126682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a:endParaRPr lang="en-US" sz="2800" dirty="0">
              <a:latin typeface="Verdana" panose="020B0604030504040204" pitchFamily="34" charset="0"/>
              <a:ea typeface="Verdana" panose="020B0604030504040204" pitchFamily="34" charset="0"/>
              <a:cs typeface="Verdana" panose="020B0604030504040204" pitchFamily="34" charset="0"/>
            </a:endParaRPr>
          </a:p>
        </p:txBody>
      </p:sp>
      <p:sp>
        <p:nvSpPr>
          <p:cNvPr id="4" name="Freeform 3"/>
          <p:cNvSpPr/>
          <p:nvPr/>
        </p:nvSpPr>
        <p:spPr bwMode="auto">
          <a:xfrm>
            <a:off x="2101850" y="2345984"/>
            <a:ext cx="3752850" cy="1578658"/>
          </a:xfrm>
          <a:custGeom>
            <a:avLst/>
            <a:gdLst>
              <a:gd name="connsiteX0" fmla="*/ 0 w 4414838"/>
              <a:gd name="connsiteY0" fmla="*/ 1157365 h 2272386"/>
              <a:gd name="connsiteX1" fmla="*/ 38100 w 4414838"/>
              <a:gd name="connsiteY1" fmla="*/ 600152 h 2272386"/>
              <a:gd name="connsiteX2" fmla="*/ 80963 w 4414838"/>
              <a:gd name="connsiteY2" fmla="*/ 1643140 h 2272386"/>
              <a:gd name="connsiteX3" fmla="*/ 128588 w 4414838"/>
              <a:gd name="connsiteY3" fmla="*/ 457277 h 2272386"/>
              <a:gd name="connsiteX4" fmla="*/ 176213 w 4414838"/>
              <a:gd name="connsiteY4" fmla="*/ 1795540 h 2272386"/>
              <a:gd name="connsiteX5" fmla="*/ 223838 w 4414838"/>
              <a:gd name="connsiteY5" fmla="*/ 238202 h 2272386"/>
              <a:gd name="connsiteX6" fmla="*/ 280988 w 4414838"/>
              <a:gd name="connsiteY6" fmla="*/ 2028902 h 2272386"/>
              <a:gd name="connsiteX7" fmla="*/ 323850 w 4414838"/>
              <a:gd name="connsiteY7" fmla="*/ 123902 h 2272386"/>
              <a:gd name="connsiteX8" fmla="*/ 371475 w 4414838"/>
              <a:gd name="connsiteY8" fmla="*/ 2152727 h 2272386"/>
              <a:gd name="connsiteX9" fmla="*/ 423863 w 4414838"/>
              <a:gd name="connsiteY9" fmla="*/ 181052 h 2272386"/>
              <a:gd name="connsiteX10" fmla="*/ 466725 w 4414838"/>
              <a:gd name="connsiteY10" fmla="*/ 2095577 h 2272386"/>
              <a:gd name="connsiteX11" fmla="*/ 514350 w 4414838"/>
              <a:gd name="connsiteY11" fmla="*/ 314402 h 2272386"/>
              <a:gd name="connsiteX12" fmla="*/ 561975 w 4414838"/>
              <a:gd name="connsiteY12" fmla="*/ 1995565 h 2272386"/>
              <a:gd name="connsiteX13" fmla="*/ 609600 w 4414838"/>
              <a:gd name="connsiteY13" fmla="*/ 595390 h 2272386"/>
              <a:gd name="connsiteX14" fmla="*/ 657225 w 4414838"/>
              <a:gd name="connsiteY14" fmla="*/ 1690765 h 2272386"/>
              <a:gd name="connsiteX15" fmla="*/ 709613 w 4414838"/>
              <a:gd name="connsiteY15" fmla="*/ 766840 h 2272386"/>
              <a:gd name="connsiteX16" fmla="*/ 752475 w 4414838"/>
              <a:gd name="connsiteY16" fmla="*/ 1524077 h 2272386"/>
              <a:gd name="connsiteX17" fmla="*/ 804863 w 4414838"/>
              <a:gd name="connsiteY17" fmla="*/ 947815 h 2272386"/>
              <a:gd name="connsiteX18" fmla="*/ 862013 w 4414838"/>
              <a:gd name="connsiteY18" fmla="*/ 1385965 h 2272386"/>
              <a:gd name="connsiteX19" fmla="*/ 904875 w 4414838"/>
              <a:gd name="connsiteY19" fmla="*/ 1024015 h 2272386"/>
              <a:gd name="connsiteX20" fmla="*/ 947738 w 4414838"/>
              <a:gd name="connsiteY20" fmla="*/ 1285952 h 2272386"/>
              <a:gd name="connsiteX21" fmla="*/ 995363 w 4414838"/>
              <a:gd name="connsiteY21" fmla="*/ 1104977 h 2272386"/>
              <a:gd name="connsiteX22" fmla="*/ 1047750 w 4414838"/>
              <a:gd name="connsiteY22" fmla="*/ 1238327 h 2272386"/>
              <a:gd name="connsiteX23" fmla="*/ 1081088 w 4414838"/>
              <a:gd name="connsiteY23" fmla="*/ 1100215 h 2272386"/>
              <a:gd name="connsiteX24" fmla="*/ 1147763 w 4414838"/>
              <a:gd name="connsiteY24" fmla="*/ 1233565 h 2272386"/>
              <a:gd name="connsiteX25" fmla="*/ 1185863 w 4414838"/>
              <a:gd name="connsiteY25" fmla="*/ 1033540 h 2272386"/>
              <a:gd name="connsiteX26" fmla="*/ 1233488 w 4414838"/>
              <a:gd name="connsiteY26" fmla="*/ 1300240 h 2272386"/>
              <a:gd name="connsiteX27" fmla="*/ 1285875 w 4414838"/>
              <a:gd name="connsiteY27" fmla="*/ 904952 h 2272386"/>
              <a:gd name="connsiteX28" fmla="*/ 1328738 w 4414838"/>
              <a:gd name="connsiteY28" fmla="*/ 1400252 h 2272386"/>
              <a:gd name="connsiteX29" fmla="*/ 1371600 w 4414838"/>
              <a:gd name="connsiteY29" fmla="*/ 638252 h 2272386"/>
              <a:gd name="connsiteX30" fmla="*/ 1423988 w 4414838"/>
              <a:gd name="connsiteY30" fmla="*/ 1652665 h 2272386"/>
              <a:gd name="connsiteX31" fmla="*/ 1471613 w 4414838"/>
              <a:gd name="connsiteY31" fmla="*/ 462040 h 2272386"/>
              <a:gd name="connsiteX32" fmla="*/ 1519238 w 4414838"/>
              <a:gd name="connsiteY32" fmla="*/ 1852690 h 2272386"/>
              <a:gd name="connsiteX33" fmla="*/ 1566863 w 4414838"/>
              <a:gd name="connsiteY33" fmla="*/ 304877 h 2272386"/>
              <a:gd name="connsiteX34" fmla="*/ 1614488 w 4414838"/>
              <a:gd name="connsiteY34" fmla="*/ 1995565 h 2272386"/>
              <a:gd name="connsiteX35" fmla="*/ 1666875 w 4414838"/>
              <a:gd name="connsiteY35" fmla="*/ 304877 h 2272386"/>
              <a:gd name="connsiteX36" fmla="*/ 1709738 w 4414838"/>
              <a:gd name="connsiteY36" fmla="*/ 1981277 h 2272386"/>
              <a:gd name="connsiteX37" fmla="*/ 1757363 w 4414838"/>
              <a:gd name="connsiteY37" fmla="*/ 376315 h 2272386"/>
              <a:gd name="connsiteX38" fmla="*/ 1814513 w 4414838"/>
              <a:gd name="connsiteY38" fmla="*/ 1914602 h 2272386"/>
              <a:gd name="connsiteX39" fmla="*/ 1857375 w 4414838"/>
              <a:gd name="connsiteY39" fmla="*/ 504902 h 2272386"/>
              <a:gd name="connsiteX40" fmla="*/ 1900238 w 4414838"/>
              <a:gd name="connsiteY40" fmla="*/ 1824115 h 2272386"/>
              <a:gd name="connsiteX41" fmla="*/ 1947863 w 4414838"/>
              <a:gd name="connsiteY41" fmla="*/ 566815 h 2272386"/>
              <a:gd name="connsiteX42" fmla="*/ 2000250 w 4414838"/>
              <a:gd name="connsiteY42" fmla="*/ 1733627 h 2272386"/>
              <a:gd name="connsiteX43" fmla="*/ 2052638 w 4414838"/>
              <a:gd name="connsiteY43" fmla="*/ 700165 h 2272386"/>
              <a:gd name="connsiteX44" fmla="*/ 2085975 w 4414838"/>
              <a:gd name="connsiteY44" fmla="*/ 1619327 h 2272386"/>
              <a:gd name="connsiteX45" fmla="*/ 2138363 w 4414838"/>
              <a:gd name="connsiteY45" fmla="*/ 733502 h 2272386"/>
              <a:gd name="connsiteX46" fmla="*/ 2181225 w 4414838"/>
              <a:gd name="connsiteY46" fmla="*/ 1571702 h 2272386"/>
              <a:gd name="connsiteX47" fmla="*/ 2233613 w 4414838"/>
              <a:gd name="connsiteY47" fmla="*/ 776365 h 2272386"/>
              <a:gd name="connsiteX48" fmla="*/ 2281238 w 4414838"/>
              <a:gd name="connsiteY48" fmla="*/ 1524077 h 2272386"/>
              <a:gd name="connsiteX49" fmla="*/ 2324100 w 4414838"/>
              <a:gd name="connsiteY49" fmla="*/ 847802 h 2272386"/>
              <a:gd name="connsiteX50" fmla="*/ 2376488 w 4414838"/>
              <a:gd name="connsiteY50" fmla="*/ 1447877 h 2272386"/>
              <a:gd name="connsiteX51" fmla="*/ 2424113 w 4414838"/>
              <a:gd name="connsiteY51" fmla="*/ 895427 h 2272386"/>
              <a:gd name="connsiteX52" fmla="*/ 2476500 w 4414838"/>
              <a:gd name="connsiteY52" fmla="*/ 1405015 h 2272386"/>
              <a:gd name="connsiteX53" fmla="*/ 2524125 w 4414838"/>
              <a:gd name="connsiteY53" fmla="*/ 957340 h 2272386"/>
              <a:gd name="connsiteX54" fmla="*/ 2566988 w 4414838"/>
              <a:gd name="connsiteY54" fmla="*/ 1362152 h 2272386"/>
              <a:gd name="connsiteX55" fmla="*/ 2609850 w 4414838"/>
              <a:gd name="connsiteY55" fmla="*/ 957340 h 2272386"/>
              <a:gd name="connsiteX56" fmla="*/ 2662238 w 4414838"/>
              <a:gd name="connsiteY56" fmla="*/ 1366915 h 2272386"/>
              <a:gd name="connsiteX57" fmla="*/ 2709863 w 4414838"/>
              <a:gd name="connsiteY57" fmla="*/ 881140 h 2272386"/>
              <a:gd name="connsiteX58" fmla="*/ 2757488 w 4414838"/>
              <a:gd name="connsiteY58" fmla="*/ 1409777 h 2272386"/>
              <a:gd name="connsiteX59" fmla="*/ 2809875 w 4414838"/>
              <a:gd name="connsiteY59" fmla="*/ 771602 h 2272386"/>
              <a:gd name="connsiteX60" fmla="*/ 2857500 w 4414838"/>
              <a:gd name="connsiteY60" fmla="*/ 1533602 h 2272386"/>
              <a:gd name="connsiteX61" fmla="*/ 2900363 w 4414838"/>
              <a:gd name="connsiteY61" fmla="*/ 628727 h 2272386"/>
              <a:gd name="connsiteX62" fmla="*/ 2947988 w 4414838"/>
              <a:gd name="connsiteY62" fmla="*/ 1676477 h 2272386"/>
              <a:gd name="connsiteX63" fmla="*/ 2976563 w 4414838"/>
              <a:gd name="connsiteY63" fmla="*/ 509665 h 2272386"/>
              <a:gd name="connsiteX64" fmla="*/ 3043238 w 4414838"/>
              <a:gd name="connsiteY64" fmla="*/ 1786015 h 2272386"/>
              <a:gd name="connsiteX65" fmla="*/ 3090863 w 4414838"/>
              <a:gd name="connsiteY65" fmla="*/ 404890 h 2272386"/>
              <a:gd name="connsiteX66" fmla="*/ 3138488 w 4414838"/>
              <a:gd name="connsiteY66" fmla="*/ 1871740 h 2272386"/>
              <a:gd name="connsiteX67" fmla="*/ 3195638 w 4414838"/>
              <a:gd name="connsiteY67" fmla="*/ 252490 h 2272386"/>
              <a:gd name="connsiteX68" fmla="*/ 3257550 w 4414838"/>
              <a:gd name="connsiteY68" fmla="*/ 2019377 h 2272386"/>
              <a:gd name="connsiteX69" fmla="*/ 3290888 w 4414838"/>
              <a:gd name="connsiteY69" fmla="*/ 81040 h 2272386"/>
              <a:gd name="connsiteX70" fmla="*/ 3328988 w 4414838"/>
              <a:gd name="connsiteY70" fmla="*/ 2181302 h 2272386"/>
              <a:gd name="connsiteX71" fmla="*/ 3371850 w 4414838"/>
              <a:gd name="connsiteY71" fmla="*/ 77 h 2272386"/>
              <a:gd name="connsiteX72" fmla="*/ 3433763 w 4414838"/>
              <a:gd name="connsiteY72" fmla="*/ 2271790 h 2272386"/>
              <a:gd name="connsiteX73" fmla="*/ 3476625 w 4414838"/>
              <a:gd name="connsiteY73" fmla="*/ 242965 h 2272386"/>
              <a:gd name="connsiteX74" fmla="*/ 3529013 w 4414838"/>
              <a:gd name="connsiteY74" fmla="*/ 2062240 h 2272386"/>
              <a:gd name="connsiteX75" fmla="*/ 3567113 w 4414838"/>
              <a:gd name="connsiteY75" fmla="*/ 552527 h 2272386"/>
              <a:gd name="connsiteX76" fmla="*/ 3624263 w 4414838"/>
              <a:gd name="connsiteY76" fmla="*/ 1757440 h 2272386"/>
              <a:gd name="connsiteX77" fmla="*/ 3671888 w 4414838"/>
              <a:gd name="connsiteY77" fmla="*/ 700165 h 2272386"/>
              <a:gd name="connsiteX78" fmla="*/ 3709988 w 4414838"/>
              <a:gd name="connsiteY78" fmla="*/ 1609802 h 2272386"/>
              <a:gd name="connsiteX79" fmla="*/ 3762375 w 4414838"/>
              <a:gd name="connsiteY79" fmla="*/ 885902 h 2272386"/>
              <a:gd name="connsiteX80" fmla="*/ 3810000 w 4414838"/>
              <a:gd name="connsiteY80" fmla="*/ 1433590 h 2272386"/>
              <a:gd name="connsiteX81" fmla="*/ 3857625 w 4414838"/>
              <a:gd name="connsiteY81" fmla="*/ 976390 h 2272386"/>
              <a:gd name="connsiteX82" fmla="*/ 3905250 w 4414838"/>
              <a:gd name="connsiteY82" fmla="*/ 1338340 h 2272386"/>
              <a:gd name="connsiteX83" fmla="*/ 3948113 w 4414838"/>
              <a:gd name="connsiteY83" fmla="*/ 1052590 h 2272386"/>
              <a:gd name="connsiteX84" fmla="*/ 3995738 w 4414838"/>
              <a:gd name="connsiteY84" fmla="*/ 1281190 h 2272386"/>
              <a:gd name="connsiteX85" fmla="*/ 4052888 w 4414838"/>
              <a:gd name="connsiteY85" fmla="*/ 1047827 h 2272386"/>
              <a:gd name="connsiteX86" fmla="*/ 4100513 w 4414838"/>
              <a:gd name="connsiteY86" fmla="*/ 1276427 h 2272386"/>
              <a:gd name="connsiteX87" fmla="*/ 4148138 w 4414838"/>
              <a:gd name="connsiteY87" fmla="*/ 1014490 h 2272386"/>
              <a:gd name="connsiteX88" fmla="*/ 4186238 w 4414838"/>
              <a:gd name="connsiteY88" fmla="*/ 1314527 h 2272386"/>
              <a:gd name="connsiteX89" fmla="*/ 4233863 w 4414838"/>
              <a:gd name="connsiteY89" fmla="*/ 947815 h 2272386"/>
              <a:gd name="connsiteX90" fmla="*/ 4281488 w 4414838"/>
              <a:gd name="connsiteY90" fmla="*/ 1362152 h 2272386"/>
              <a:gd name="connsiteX91" fmla="*/ 4329113 w 4414838"/>
              <a:gd name="connsiteY91" fmla="*/ 852565 h 2272386"/>
              <a:gd name="connsiteX92" fmla="*/ 4386263 w 4414838"/>
              <a:gd name="connsiteY92" fmla="*/ 1485977 h 2272386"/>
              <a:gd name="connsiteX93" fmla="*/ 4414838 w 4414838"/>
              <a:gd name="connsiteY93" fmla="*/ 1171652 h 2272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4414838" h="2272386">
                <a:moveTo>
                  <a:pt x="0" y="1157365"/>
                </a:moveTo>
                <a:cubicBezTo>
                  <a:pt x="12303" y="838277"/>
                  <a:pt x="24606" y="519190"/>
                  <a:pt x="38100" y="600152"/>
                </a:cubicBezTo>
                <a:cubicBezTo>
                  <a:pt x="51594" y="681114"/>
                  <a:pt x="65882" y="1666953"/>
                  <a:pt x="80963" y="1643140"/>
                </a:cubicBezTo>
                <a:cubicBezTo>
                  <a:pt x="96044" y="1619327"/>
                  <a:pt x="112713" y="431877"/>
                  <a:pt x="128588" y="457277"/>
                </a:cubicBezTo>
                <a:cubicBezTo>
                  <a:pt x="144463" y="482677"/>
                  <a:pt x="160338" y="1832053"/>
                  <a:pt x="176213" y="1795540"/>
                </a:cubicBezTo>
                <a:cubicBezTo>
                  <a:pt x="192088" y="1759028"/>
                  <a:pt x="206376" y="199308"/>
                  <a:pt x="223838" y="238202"/>
                </a:cubicBezTo>
                <a:cubicBezTo>
                  <a:pt x="241300" y="277096"/>
                  <a:pt x="264319" y="2047952"/>
                  <a:pt x="280988" y="2028902"/>
                </a:cubicBezTo>
                <a:cubicBezTo>
                  <a:pt x="297657" y="2009852"/>
                  <a:pt x="308769" y="103264"/>
                  <a:pt x="323850" y="123902"/>
                </a:cubicBezTo>
                <a:cubicBezTo>
                  <a:pt x="338931" y="144539"/>
                  <a:pt x="354806" y="2143202"/>
                  <a:pt x="371475" y="2152727"/>
                </a:cubicBezTo>
                <a:cubicBezTo>
                  <a:pt x="388144" y="2162252"/>
                  <a:pt x="407988" y="190577"/>
                  <a:pt x="423863" y="181052"/>
                </a:cubicBezTo>
                <a:cubicBezTo>
                  <a:pt x="439738" y="171527"/>
                  <a:pt x="451644" y="2073352"/>
                  <a:pt x="466725" y="2095577"/>
                </a:cubicBezTo>
                <a:cubicBezTo>
                  <a:pt x="481806" y="2117802"/>
                  <a:pt x="498475" y="331071"/>
                  <a:pt x="514350" y="314402"/>
                </a:cubicBezTo>
                <a:cubicBezTo>
                  <a:pt x="530225" y="297733"/>
                  <a:pt x="546100" y="1948734"/>
                  <a:pt x="561975" y="1995565"/>
                </a:cubicBezTo>
                <a:cubicBezTo>
                  <a:pt x="577850" y="2042396"/>
                  <a:pt x="593725" y="646190"/>
                  <a:pt x="609600" y="595390"/>
                </a:cubicBezTo>
                <a:cubicBezTo>
                  <a:pt x="625475" y="544590"/>
                  <a:pt x="640556" y="1662190"/>
                  <a:pt x="657225" y="1690765"/>
                </a:cubicBezTo>
                <a:cubicBezTo>
                  <a:pt x="673894" y="1719340"/>
                  <a:pt x="693738" y="794621"/>
                  <a:pt x="709613" y="766840"/>
                </a:cubicBezTo>
                <a:cubicBezTo>
                  <a:pt x="725488" y="739059"/>
                  <a:pt x="736600" y="1493915"/>
                  <a:pt x="752475" y="1524077"/>
                </a:cubicBezTo>
                <a:cubicBezTo>
                  <a:pt x="768350" y="1554239"/>
                  <a:pt x="786607" y="970834"/>
                  <a:pt x="804863" y="947815"/>
                </a:cubicBezTo>
                <a:cubicBezTo>
                  <a:pt x="823119" y="924796"/>
                  <a:pt x="845344" y="1373265"/>
                  <a:pt x="862013" y="1385965"/>
                </a:cubicBezTo>
                <a:cubicBezTo>
                  <a:pt x="878682" y="1398665"/>
                  <a:pt x="890588" y="1040684"/>
                  <a:pt x="904875" y="1024015"/>
                </a:cubicBezTo>
                <a:cubicBezTo>
                  <a:pt x="919162" y="1007346"/>
                  <a:pt x="932657" y="1272458"/>
                  <a:pt x="947738" y="1285952"/>
                </a:cubicBezTo>
                <a:cubicBezTo>
                  <a:pt x="962819" y="1299446"/>
                  <a:pt x="978694" y="1112914"/>
                  <a:pt x="995363" y="1104977"/>
                </a:cubicBezTo>
                <a:cubicBezTo>
                  <a:pt x="1012032" y="1097040"/>
                  <a:pt x="1033463" y="1239121"/>
                  <a:pt x="1047750" y="1238327"/>
                </a:cubicBezTo>
                <a:cubicBezTo>
                  <a:pt x="1062037" y="1237533"/>
                  <a:pt x="1064419" y="1101009"/>
                  <a:pt x="1081088" y="1100215"/>
                </a:cubicBezTo>
                <a:cubicBezTo>
                  <a:pt x="1097757" y="1099421"/>
                  <a:pt x="1130301" y="1244677"/>
                  <a:pt x="1147763" y="1233565"/>
                </a:cubicBezTo>
                <a:cubicBezTo>
                  <a:pt x="1165225" y="1222453"/>
                  <a:pt x="1171576" y="1022427"/>
                  <a:pt x="1185863" y="1033540"/>
                </a:cubicBezTo>
                <a:cubicBezTo>
                  <a:pt x="1200151" y="1044652"/>
                  <a:pt x="1216819" y="1321671"/>
                  <a:pt x="1233488" y="1300240"/>
                </a:cubicBezTo>
                <a:cubicBezTo>
                  <a:pt x="1250157" y="1278809"/>
                  <a:pt x="1270000" y="888283"/>
                  <a:pt x="1285875" y="904952"/>
                </a:cubicBezTo>
                <a:cubicBezTo>
                  <a:pt x="1301750" y="921621"/>
                  <a:pt x="1314451" y="1444702"/>
                  <a:pt x="1328738" y="1400252"/>
                </a:cubicBezTo>
                <a:cubicBezTo>
                  <a:pt x="1343025" y="1355802"/>
                  <a:pt x="1355725" y="596183"/>
                  <a:pt x="1371600" y="638252"/>
                </a:cubicBezTo>
                <a:cubicBezTo>
                  <a:pt x="1387475" y="680321"/>
                  <a:pt x="1407319" y="1682034"/>
                  <a:pt x="1423988" y="1652665"/>
                </a:cubicBezTo>
                <a:cubicBezTo>
                  <a:pt x="1440657" y="1623296"/>
                  <a:pt x="1455738" y="428703"/>
                  <a:pt x="1471613" y="462040"/>
                </a:cubicBezTo>
                <a:cubicBezTo>
                  <a:pt x="1487488" y="495377"/>
                  <a:pt x="1503363" y="1878884"/>
                  <a:pt x="1519238" y="1852690"/>
                </a:cubicBezTo>
                <a:cubicBezTo>
                  <a:pt x="1535113" y="1826496"/>
                  <a:pt x="1550988" y="281064"/>
                  <a:pt x="1566863" y="304877"/>
                </a:cubicBezTo>
                <a:cubicBezTo>
                  <a:pt x="1582738" y="328689"/>
                  <a:pt x="1597819" y="1995565"/>
                  <a:pt x="1614488" y="1995565"/>
                </a:cubicBezTo>
                <a:cubicBezTo>
                  <a:pt x="1631157" y="1995565"/>
                  <a:pt x="1651000" y="307258"/>
                  <a:pt x="1666875" y="304877"/>
                </a:cubicBezTo>
                <a:cubicBezTo>
                  <a:pt x="1682750" y="302496"/>
                  <a:pt x="1694657" y="1969371"/>
                  <a:pt x="1709738" y="1981277"/>
                </a:cubicBezTo>
                <a:cubicBezTo>
                  <a:pt x="1724819" y="1993183"/>
                  <a:pt x="1739901" y="387427"/>
                  <a:pt x="1757363" y="376315"/>
                </a:cubicBezTo>
                <a:cubicBezTo>
                  <a:pt x="1774825" y="365203"/>
                  <a:pt x="1797844" y="1893171"/>
                  <a:pt x="1814513" y="1914602"/>
                </a:cubicBezTo>
                <a:cubicBezTo>
                  <a:pt x="1831182" y="1936033"/>
                  <a:pt x="1843088" y="519983"/>
                  <a:pt x="1857375" y="504902"/>
                </a:cubicBezTo>
                <a:cubicBezTo>
                  <a:pt x="1871663" y="489821"/>
                  <a:pt x="1885157" y="1813796"/>
                  <a:pt x="1900238" y="1824115"/>
                </a:cubicBezTo>
                <a:cubicBezTo>
                  <a:pt x="1915319" y="1834434"/>
                  <a:pt x="1931194" y="581896"/>
                  <a:pt x="1947863" y="566815"/>
                </a:cubicBezTo>
                <a:cubicBezTo>
                  <a:pt x="1964532" y="551734"/>
                  <a:pt x="1982788" y="1711402"/>
                  <a:pt x="2000250" y="1733627"/>
                </a:cubicBezTo>
                <a:cubicBezTo>
                  <a:pt x="2017712" y="1755852"/>
                  <a:pt x="2038351" y="719215"/>
                  <a:pt x="2052638" y="700165"/>
                </a:cubicBezTo>
                <a:cubicBezTo>
                  <a:pt x="2066926" y="681115"/>
                  <a:pt x="2071688" y="1613771"/>
                  <a:pt x="2085975" y="1619327"/>
                </a:cubicBezTo>
                <a:cubicBezTo>
                  <a:pt x="2100263" y="1624883"/>
                  <a:pt x="2122488" y="741439"/>
                  <a:pt x="2138363" y="733502"/>
                </a:cubicBezTo>
                <a:cubicBezTo>
                  <a:pt x="2154238" y="725565"/>
                  <a:pt x="2165350" y="1564558"/>
                  <a:pt x="2181225" y="1571702"/>
                </a:cubicBezTo>
                <a:cubicBezTo>
                  <a:pt x="2197100" y="1578846"/>
                  <a:pt x="2216944" y="784302"/>
                  <a:pt x="2233613" y="776365"/>
                </a:cubicBezTo>
                <a:cubicBezTo>
                  <a:pt x="2250282" y="768428"/>
                  <a:pt x="2266157" y="1512171"/>
                  <a:pt x="2281238" y="1524077"/>
                </a:cubicBezTo>
                <a:cubicBezTo>
                  <a:pt x="2296319" y="1535983"/>
                  <a:pt x="2308225" y="860502"/>
                  <a:pt x="2324100" y="847802"/>
                </a:cubicBezTo>
                <a:cubicBezTo>
                  <a:pt x="2339975" y="835102"/>
                  <a:pt x="2359819" y="1439940"/>
                  <a:pt x="2376488" y="1447877"/>
                </a:cubicBezTo>
                <a:cubicBezTo>
                  <a:pt x="2393157" y="1455814"/>
                  <a:pt x="2407444" y="902571"/>
                  <a:pt x="2424113" y="895427"/>
                </a:cubicBezTo>
                <a:cubicBezTo>
                  <a:pt x="2440782" y="888283"/>
                  <a:pt x="2459831" y="1394696"/>
                  <a:pt x="2476500" y="1405015"/>
                </a:cubicBezTo>
                <a:cubicBezTo>
                  <a:pt x="2493169" y="1415334"/>
                  <a:pt x="2509044" y="964484"/>
                  <a:pt x="2524125" y="957340"/>
                </a:cubicBezTo>
                <a:cubicBezTo>
                  <a:pt x="2539206" y="950196"/>
                  <a:pt x="2552701" y="1362152"/>
                  <a:pt x="2566988" y="1362152"/>
                </a:cubicBezTo>
                <a:cubicBezTo>
                  <a:pt x="2581275" y="1362152"/>
                  <a:pt x="2593975" y="956546"/>
                  <a:pt x="2609850" y="957340"/>
                </a:cubicBezTo>
                <a:cubicBezTo>
                  <a:pt x="2625725" y="958134"/>
                  <a:pt x="2645569" y="1379615"/>
                  <a:pt x="2662238" y="1366915"/>
                </a:cubicBezTo>
                <a:cubicBezTo>
                  <a:pt x="2678907" y="1354215"/>
                  <a:pt x="2693988" y="873996"/>
                  <a:pt x="2709863" y="881140"/>
                </a:cubicBezTo>
                <a:cubicBezTo>
                  <a:pt x="2725738" y="888284"/>
                  <a:pt x="2740819" y="1428033"/>
                  <a:pt x="2757488" y="1409777"/>
                </a:cubicBezTo>
                <a:cubicBezTo>
                  <a:pt x="2774157" y="1391521"/>
                  <a:pt x="2793206" y="750965"/>
                  <a:pt x="2809875" y="771602"/>
                </a:cubicBezTo>
                <a:cubicBezTo>
                  <a:pt x="2826544" y="792239"/>
                  <a:pt x="2842419" y="1557415"/>
                  <a:pt x="2857500" y="1533602"/>
                </a:cubicBezTo>
                <a:cubicBezTo>
                  <a:pt x="2872581" y="1509789"/>
                  <a:pt x="2885282" y="604914"/>
                  <a:pt x="2900363" y="628727"/>
                </a:cubicBezTo>
                <a:cubicBezTo>
                  <a:pt x="2915444" y="652540"/>
                  <a:pt x="2935288" y="1696321"/>
                  <a:pt x="2947988" y="1676477"/>
                </a:cubicBezTo>
                <a:cubicBezTo>
                  <a:pt x="2960688" y="1656633"/>
                  <a:pt x="2960688" y="491409"/>
                  <a:pt x="2976563" y="509665"/>
                </a:cubicBezTo>
                <a:cubicBezTo>
                  <a:pt x="2992438" y="527921"/>
                  <a:pt x="3024188" y="1803477"/>
                  <a:pt x="3043238" y="1786015"/>
                </a:cubicBezTo>
                <a:cubicBezTo>
                  <a:pt x="3062288" y="1768553"/>
                  <a:pt x="3074988" y="390602"/>
                  <a:pt x="3090863" y="404890"/>
                </a:cubicBezTo>
                <a:cubicBezTo>
                  <a:pt x="3106738" y="419177"/>
                  <a:pt x="3121025" y="1897140"/>
                  <a:pt x="3138488" y="1871740"/>
                </a:cubicBezTo>
                <a:cubicBezTo>
                  <a:pt x="3155951" y="1846340"/>
                  <a:pt x="3175794" y="227884"/>
                  <a:pt x="3195638" y="252490"/>
                </a:cubicBezTo>
                <a:cubicBezTo>
                  <a:pt x="3215482" y="277096"/>
                  <a:pt x="3241675" y="2047952"/>
                  <a:pt x="3257550" y="2019377"/>
                </a:cubicBezTo>
                <a:cubicBezTo>
                  <a:pt x="3273425" y="1990802"/>
                  <a:pt x="3278982" y="54053"/>
                  <a:pt x="3290888" y="81040"/>
                </a:cubicBezTo>
                <a:cubicBezTo>
                  <a:pt x="3302794" y="108027"/>
                  <a:pt x="3315494" y="2194796"/>
                  <a:pt x="3328988" y="2181302"/>
                </a:cubicBezTo>
                <a:cubicBezTo>
                  <a:pt x="3342482" y="2167808"/>
                  <a:pt x="3354388" y="-15004"/>
                  <a:pt x="3371850" y="77"/>
                </a:cubicBezTo>
                <a:cubicBezTo>
                  <a:pt x="3389313" y="15158"/>
                  <a:pt x="3416300" y="2231309"/>
                  <a:pt x="3433763" y="2271790"/>
                </a:cubicBezTo>
                <a:cubicBezTo>
                  <a:pt x="3451226" y="2312271"/>
                  <a:pt x="3460750" y="277890"/>
                  <a:pt x="3476625" y="242965"/>
                </a:cubicBezTo>
                <a:cubicBezTo>
                  <a:pt x="3492500" y="208040"/>
                  <a:pt x="3513932" y="2010647"/>
                  <a:pt x="3529013" y="2062240"/>
                </a:cubicBezTo>
                <a:cubicBezTo>
                  <a:pt x="3544094" y="2113833"/>
                  <a:pt x="3551238" y="603327"/>
                  <a:pt x="3567113" y="552527"/>
                </a:cubicBezTo>
                <a:cubicBezTo>
                  <a:pt x="3582988" y="501727"/>
                  <a:pt x="3606801" y="1732834"/>
                  <a:pt x="3624263" y="1757440"/>
                </a:cubicBezTo>
                <a:cubicBezTo>
                  <a:pt x="3641725" y="1782046"/>
                  <a:pt x="3657601" y="724771"/>
                  <a:pt x="3671888" y="700165"/>
                </a:cubicBezTo>
                <a:cubicBezTo>
                  <a:pt x="3686176" y="675559"/>
                  <a:pt x="3694907" y="1578846"/>
                  <a:pt x="3709988" y="1609802"/>
                </a:cubicBezTo>
                <a:cubicBezTo>
                  <a:pt x="3725069" y="1640758"/>
                  <a:pt x="3745706" y="915271"/>
                  <a:pt x="3762375" y="885902"/>
                </a:cubicBezTo>
                <a:cubicBezTo>
                  <a:pt x="3779044" y="856533"/>
                  <a:pt x="3794125" y="1418509"/>
                  <a:pt x="3810000" y="1433590"/>
                </a:cubicBezTo>
                <a:cubicBezTo>
                  <a:pt x="3825875" y="1448671"/>
                  <a:pt x="3841750" y="992265"/>
                  <a:pt x="3857625" y="976390"/>
                </a:cubicBezTo>
                <a:cubicBezTo>
                  <a:pt x="3873500" y="960515"/>
                  <a:pt x="3890169" y="1325640"/>
                  <a:pt x="3905250" y="1338340"/>
                </a:cubicBezTo>
                <a:cubicBezTo>
                  <a:pt x="3920331" y="1351040"/>
                  <a:pt x="3933032" y="1062115"/>
                  <a:pt x="3948113" y="1052590"/>
                </a:cubicBezTo>
                <a:cubicBezTo>
                  <a:pt x="3963194" y="1043065"/>
                  <a:pt x="3978276" y="1281984"/>
                  <a:pt x="3995738" y="1281190"/>
                </a:cubicBezTo>
                <a:cubicBezTo>
                  <a:pt x="4013200" y="1280396"/>
                  <a:pt x="4035426" y="1048621"/>
                  <a:pt x="4052888" y="1047827"/>
                </a:cubicBezTo>
                <a:cubicBezTo>
                  <a:pt x="4070350" y="1047033"/>
                  <a:pt x="4084638" y="1281983"/>
                  <a:pt x="4100513" y="1276427"/>
                </a:cubicBezTo>
                <a:cubicBezTo>
                  <a:pt x="4116388" y="1270871"/>
                  <a:pt x="4133850" y="1008140"/>
                  <a:pt x="4148138" y="1014490"/>
                </a:cubicBezTo>
                <a:cubicBezTo>
                  <a:pt x="4162426" y="1020840"/>
                  <a:pt x="4171951" y="1325640"/>
                  <a:pt x="4186238" y="1314527"/>
                </a:cubicBezTo>
                <a:cubicBezTo>
                  <a:pt x="4200526" y="1303415"/>
                  <a:pt x="4217988" y="939878"/>
                  <a:pt x="4233863" y="947815"/>
                </a:cubicBezTo>
                <a:cubicBezTo>
                  <a:pt x="4249738" y="955752"/>
                  <a:pt x="4265613" y="1378027"/>
                  <a:pt x="4281488" y="1362152"/>
                </a:cubicBezTo>
                <a:cubicBezTo>
                  <a:pt x="4297363" y="1346277"/>
                  <a:pt x="4311651" y="831928"/>
                  <a:pt x="4329113" y="852565"/>
                </a:cubicBezTo>
                <a:cubicBezTo>
                  <a:pt x="4346575" y="873202"/>
                  <a:pt x="4371976" y="1432796"/>
                  <a:pt x="4386263" y="1485977"/>
                </a:cubicBezTo>
                <a:cubicBezTo>
                  <a:pt x="4400550" y="1539158"/>
                  <a:pt x="4414838" y="1171652"/>
                  <a:pt x="4414838" y="1171652"/>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7" name="Rectangle 26"/>
          <p:cNvSpPr/>
          <p:nvPr/>
        </p:nvSpPr>
        <p:spPr bwMode="auto">
          <a:xfrm>
            <a:off x="5955665" y="1266824"/>
            <a:ext cx="1282699" cy="240347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2400" b="1" dirty="0">
                <a:latin typeface="Verdana" panose="020B0604030504040204" pitchFamily="34" charset="0"/>
                <a:ea typeface="Verdana" panose="020B0604030504040204" pitchFamily="34" charset="0"/>
                <a:cs typeface="Verdana" panose="020B0604030504040204" pitchFamily="34" charset="0"/>
              </a:rPr>
              <a:t>AM</a:t>
            </a:r>
            <a:r>
              <a:rPr lang="en-US" sz="1400" dirty="0">
                <a:latin typeface="Verdana" panose="020B0604030504040204" pitchFamily="34" charset="0"/>
                <a:ea typeface="Verdana" panose="020B0604030504040204" pitchFamily="34" charset="0"/>
                <a:cs typeface="Verdana" panose="020B0604030504040204" pitchFamily="34" charset="0"/>
              </a:rPr>
              <a:t> (Amplitude Modulation)</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r>
              <a:rPr lang="en-US" sz="3200" b="1" dirty="0">
                <a:solidFill>
                  <a:srgbClr val="008000"/>
                </a:solidFill>
                <a:latin typeface="Verdana" panose="020B0604030504040204" pitchFamily="34" charset="0"/>
                <a:ea typeface="Verdana" panose="020B0604030504040204" pitchFamily="34" charset="0"/>
                <a:cs typeface="Verdana" panose="020B0604030504040204" pitchFamily="34" charset="0"/>
              </a:rPr>
              <a:t>SSB</a:t>
            </a:r>
            <a:r>
              <a:rPr lang="en-US" sz="2400" b="1" dirty="0">
                <a:latin typeface="Verdana" panose="020B0604030504040204" pitchFamily="34" charset="0"/>
                <a:ea typeface="Verdana" panose="020B0604030504040204" pitchFamily="34" charset="0"/>
                <a:cs typeface="Verdana" panose="020B0604030504040204" pitchFamily="34" charset="0"/>
              </a:rPr>
              <a:t> </a:t>
            </a:r>
            <a:r>
              <a:rPr lang="en-US" sz="1400" dirty="0">
                <a:latin typeface="Verdana" panose="020B0604030504040204" pitchFamily="34" charset="0"/>
                <a:ea typeface="Verdana" panose="020B0604030504040204" pitchFamily="34" charset="0"/>
                <a:cs typeface="Verdana" panose="020B0604030504040204" pitchFamily="34" charset="0"/>
              </a:rPr>
              <a:t>(Single</a:t>
            </a:r>
          </a:p>
          <a:p>
            <a:pPr marL="0" marR="0" indent="0" algn="l" defTabSz="914400" rtl="0" eaLnBrk="0" fontAlgn="base" latinLnBrk="0" hangingPunct="0">
              <a:lnSpc>
                <a:spcPct val="100000"/>
              </a:lnSpc>
              <a:spcBef>
                <a:spcPct val="0"/>
              </a:spcBef>
              <a:spcAft>
                <a:spcPct val="0"/>
              </a:spcAft>
              <a:buClrTx/>
              <a:buSzTx/>
              <a:buFontTx/>
              <a:buNone/>
              <a:tabLst/>
            </a:pPr>
            <a:r>
              <a:rPr lang="en-US" sz="1400" dirty="0">
                <a:latin typeface="Verdana" panose="020B0604030504040204" pitchFamily="34" charset="0"/>
                <a:ea typeface="Verdana" panose="020B0604030504040204" pitchFamily="34" charset="0"/>
                <a:cs typeface="Verdana" panose="020B0604030504040204" pitchFamily="34" charset="0"/>
              </a:rPr>
              <a:t>Sideband)</a:t>
            </a:r>
            <a:endParaRPr kumimoji="0" 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22" name="Rectangle 21"/>
          <p:cNvSpPr/>
          <p:nvPr/>
        </p:nvSpPr>
        <p:spPr bwMode="auto">
          <a:xfrm>
            <a:off x="5918200" y="2269735"/>
            <a:ext cx="1295400" cy="167996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a:endParaRPr lang="en-US" sz="2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51039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2"/>
                                        </p:tgtEl>
                                      </p:cBhvr>
                                    </p:animEffect>
                                    <p:set>
                                      <p:cBhvr>
                                        <p:cTn id="7" dur="1" fill="hold">
                                          <p:stCondLst>
                                            <p:cond delay="499"/>
                                          </p:stCondLst>
                                        </p:cTn>
                                        <p:tgtEl>
                                          <p:spTgt spid="2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6"/>
                                        </p:tgtEl>
                                      </p:cBhvr>
                                    </p:animEffect>
                                    <p:set>
                                      <p:cBhvr>
                                        <p:cTn id="10" dur="1" fill="hold">
                                          <p:stCondLst>
                                            <p:cond delay="499"/>
                                          </p:stCondLst>
                                        </p:cTn>
                                        <p:tgtEl>
                                          <p:spTgt spid="1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42" repeatCount="400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outHorizontal)">
                                      <p:cBhvr>
                                        <p:cTn id="15" dur="80"/>
                                        <p:tgtEl>
                                          <p:spTgt spid="4"/>
                                        </p:tgtEl>
                                      </p:cBhvr>
                                    </p:animEffect>
                                  </p:childTnLst>
                                </p:cTn>
                              </p:par>
                              <p:par>
                                <p:cTn id="16" presetID="10" presetClass="exit" presetSubtype="0" fill="hold" grpId="0" nodeType="withEffect">
                                  <p:stCondLst>
                                    <p:cond delay="0"/>
                                  </p:stCondLst>
                                  <p:childTnLst>
                                    <p:animEffect transition="out" filter="fade">
                                      <p:cBhvr>
                                        <p:cTn id="17" dur="500"/>
                                        <p:tgtEl>
                                          <p:spTgt spid="17"/>
                                        </p:tgtEl>
                                      </p:cBhvr>
                                    </p:animEffect>
                                    <p:set>
                                      <p:cBhvr>
                                        <p:cTn id="18" dur="1" fill="hold">
                                          <p:stCondLst>
                                            <p:cond delay="499"/>
                                          </p:stCondLst>
                                        </p:cTn>
                                        <p:tgtEl>
                                          <p:spTgt spid="17"/>
                                        </p:tgtEl>
                                        <p:attrNameLst>
                                          <p:attrName>style.visibility</p:attrName>
                                        </p:attrNameLst>
                                      </p:cBhvr>
                                      <p:to>
                                        <p:strVal val="hidden"/>
                                      </p:to>
                                    </p:set>
                                  </p:childTnLst>
                                </p:cTn>
                              </p:par>
                            </p:childTnLst>
                          </p:cTn>
                        </p:par>
                        <p:par>
                          <p:cTn id="19" fill="hold">
                            <p:stCondLst>
                              <p:cond delay="500"/>
                            </p:stCondLst>
                            <p:childTnLst>
                              <p:par>
                                <p:cTn id="20" presetID="16" presetClass="exit" presetSubtype="26" repeatCount="4000" fill="hold" grpId="1" nodeType="afterEffect">
                                  <p:stCondLst>
                                    <p:cond delay="100"/>
                                  </p:stCondLst>
                                  <p:childTnLst>
                                    <p:animEffect transition="out" filter="barn(inHorizontal)">
                                      <p:cBhvr>
                                        <p:cTn id="21" dur="100"/>
                                        <p:tgtEl>
                                          <p:spTgt spid="4"/>
                                        </p:tgtEl>
                                      </p:cBhvr>
                                    </p:animEffect>
                                    <p:set>
                                      <p:cBhvr>
                                        <p:cTn id="22" dur="1" fill="hold">
                                          <p:stCondLst>
                                            <p:cond delay="99"/>
                                          </p:stCondLst>
                                        </p:cTn>
                                        <p:tgtEl>
                                          <p:spTgt spid="4"/>
                                        </p:tgtEl>
                                        <p:attrNameLst>
                                          <p:attrName>style.visibility</p:attrName>
                                        </p:attrNameLst>
                                      </p:cBhvr>
                                      <p:to>
                                        <p:strVal val="hidden"/>
                                      </p:to>
                                    </p:set>
                                  </p:childTnLst>
                                </p:cTn>
                              </p:par>
                            </p:childTnLst>
                          </p:cTn>
                        </p:par>
                        <p:par>
                          <p:cTn id="23" fill="hold">
                            <p:stCondLst>
                              <p:cond delay="1000"/>
                            </p:stCondLst>
                            <p:childTnLst>
                              <p:par>
                                <p:cTn id="24" presetID="16" presetClass="entr" presetSubtype="42" repeatCount="4000" fill="hold" grpId="2" nodeType="afterEffect">
                                  <p:stCondLst>
                                    <p:cond delay="250"/>
                                  </p:stCondLst>
                                  <p:childTnLst>
                                    <p:set>
                                      <p:cBhvr>
                                        <p:cTn id="25" dur="1" fill="hold">
                                          <p:stCondLst>
                                            <p:cond delay="0"/>
                                          </p:stCondLst>
                                        </p:cTn>
                                        <p:tgtEl>
                                          <p:spTgt spid="4"/>
                                        </p:tgtEl>
                                        <p:attrNameLst>
                                          <p:attrName>style.visibility</p:attrName>
                                        </p:attrNameLst>
                                      </p:cBhvr>
                                      <p:to>
                                        <p:strVal val="visible"/>
                                      </p:to>
                                    </p:set>
                                    <p:animEffect transition="in" filter="barn(outHorizontal)">
                                      <p:cBhvr>
                                        <p:cTn id="26" dur="200"/>
                                        <p:tgtEl>
                                          <p:spTgt spid="4"/>
                                        </p:tgtEl>
                                      </p:cBhvr>
                                    </p:animEffect>
                                  </p:childTnLst>
                                </p:cTn>
                              </p:par>
                            </p:childTnLst>
                          </p:cTn>
                        </p:par>
                        <p:par>
                          <p:cTn id="27" fill="hold">
                            <p:stCondLst>
                              <p:cond delay="2050"/>
                            </p:stCondLst>
                            <p:childTnLst>
                              <p:par>
                                <p:cTn id="28" presetID="16" presetClass="exit" presetSubtype="26" repeatCount="4000" fill="hold" grpId="3" nodeType="afterEffect">
                                  <p:stCondLst>
                                    <p:cond delay="400"/>
                                  </p:stCondLst>
                                  <p:childTnLst>
                                    <p:animEffect transition="out" filter="barn(inHorizontal)">
                                      <p:cBhvr>
                                        <p:cTn id="29" dur="100"/>
                                        <p:tgtEl>
                                          <p:spTgt spid="4"/>
                                        </p:tgtEl>
                                      </p:cBhvr>
                                    </p:animEffect>
                                    <p:set>
                                      <p:cBhvr>
                                        <p:cTn id="30" dur="1" fill="hold">
                                          <p:stCondLst>
                                            <p:cond delay="99"/>
                                          </p:stCondLst>
                                        </p:cTn>
                                        <p:tgtEl>
                                          <p:spTgt spid="4"/>
                                        </p:tgtEl>
                                        <p:attrNameLst>
                                          <p:attrName>style.visibility</p:attrName>
                                        </p:attrNameLst>
                                      </p:cBhvr>
                                      <p:to>
                                        <p:strVal val="hidden"/>
                                      </p:to>
                                    </p:set>
                                  </p:childTnLst>
                                </p:cTn>
                              </p:par>
                            </p:childTnLst>
                          </p:cTn>
                        </p:par>
                        <p:par>
                          <p:cTn id="31" fill="hold">
                            <p:stCondLst>
                              <p:cond delay="2850"/>
                            </p:stCondLst>
                            <p:childTnLst>
                              <p:par>
                                <p:cTn id="32" presetID="16" presetClass="entr" presetSubtype="42" repeatCount="4000" fill="hold" grpId="4" nodeType="afterEffect">
                                  <p:stCondLst>
                                    <p:cond delay="250"/>
                                  </p:stCondLst>
                                  <p:childTnLst>
                                    <p:set>
                                      <p:cBhvr>
                                        <p:cTn id="33" dur="1" fill="hold">
                                          <p:stCondLst>
                                            <p:cond delay="0"/>
                                          </p:stCondLst>
                                        </p:cTn>
                                        <p:tgtEl>
                                          <p:spTgt spid="4"/>
                                        </p:tgtEl>
                                        <p:attrNameLst>
                                          <p:attrName>style.visibility</p:attrName>
                                        </p:attrNameLst>
                                      </p:cBhvr>
                                      <p:to>
                                        <p:strVal val="visible"/>
                                      </p:to>
                                    </p:set>
                                    <p:animEffect transition="in" filter="barn(outHorizontal)">
                                      <p:cBhvr>
                                        <p:cTn id="34" dur="100"/>
                                        <p:tgtEl>
                                          <p:spTgt spid="4"/>
                                        </p:tgtEl>
                                      </p:cBhvr>
                                    </p:animEffect>
                                  </p:childTnLst>
                                </p:cTn>
                              </p:par>
                            </p:childTnLst>
                          </p:cTn>
                        </p:par>
                        <p:par>
                          <p:cTn id="35" fill="hold">
                            <p:stCondLst>
                              <p:cond delay="3500"/>
                            </p:stCondLst>
                            <p:childTnLst>
                              <p:par>
                                <p:cTn id="36" presetID="16" presetClass="exit" presetSubtype="26" repeatCount="4000" fill="hold" grpId="5" nodeType="afterEffect">
                                  <p:stCondLst>
                                    <p:cond delay="200"/>
                                  </p:stCondLst>
                                  <p:childTnLst>
                                    <p:animEffect transition="out" filter="barn(inHorizontal)">
                                      <p:cBhvr>
                                        <p:cTn id="37" dur="100"/>
                                        <p:tgtEl>
                                          <p:spTgt spid="4"/>
                                        </p:tgtEl>
                                      </p:cBhvr>
                                    </p:animEffect>
                                    <p:set>
                                      <p:cBhvr>
                                        <p:cTn id="38" dur="1" fill="hold">
                                          <p:stCondLst>
                                            <p:cond delay="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4" grpId="0" animBg="1"/>
      <p:bldP spid="4" grpId="1" animBg="1"/>
      <p:bldP spid="4" grpId="2" animBg="1"/>
      <p:bldP spid="4" grpId="3" animBg="1"/>
      <p:bldP spid="4" grpId="4" animBg="1"/>
      <p:bldP spid="4" grpId="5"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0940" y="127327"/>
            <a:ext cx="4975860" cy="215444"/>
          </a:xfrm>
        </p:spPr>
        <p:txBody>
          <a:bodyPr/>
          <a:lstStyle/>
          <a:p>
            <a:r>
              <a:rPr lang="en-US" dirty="0"/>
              <a:t>Req. 5.c.: CW</a:t>
            </a:r>
          </a:p>
        </p:txBody>
      </p:sp>
      <p:sp>
        <p:nvSpPr>
          <p:cNvPr id="3" name="Slide Number Placeholder 2"/>
          <p:cNvSpPr>
            <a:spLocks noGrp="1"/>
          </p:cNvSpPr>
          <p:nvPr>
            <p:ph type="sldNum" sz="quarter" idx="12"/>
          </p:nvPr>
        </p:nvSpPr>
        <p:spPr/>
        <p:txBody>
          <a:bodyPr/>
          <a:lstStyle/>
          <a:p>
            <a:pPr>
              <a:defRPr/>
            </a:pPr>
            <a:r>
              <a:rPr lang="en-US" dirty="0">
                <a:solidFill>
                  <a:schemeClr val="bg1"/>
                </a:solidFill>
              </a:rPr>
              <a:t>SLIDE </a:t>
            </a:r>
            <a:fld id="{7DE08B2E-D59F-498D-8D62-ABBAFDFFC21C}" type="slidenum">
              <a:rPr lang="en-US" smtClean="0">
                <a:solidFill>
                  <a:schemeClr val="bg1"/>
                </a:solidFill>
              </a:rPr>
              <a:pPr>
                <a:defRPr/>
              </a:pPr>
              <a:t>16</a:t>
            </a:fld>
            <a:endParaRPr lang="en-US" dirty="0">
              <a:solidFill>
                <a:schemeClr val="bg1"/>
              </a:solidFill>
            </a:endParaRPr>
          </a:p>
        </p:txBody>
      </p:sp>
      <p:sp>
        <p:nvSpPr>
          <p:cNvPr id="18" name="TextBox 17"/>
          <p:cNvSpPr txBox="1"/>
          <p:nvPr/>
        </p:nvSpPr>
        <p:spPr bwMode="auto">
          <a:xfrm>
            <a:off x="8704418"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1</a:t>
            </a:r>
          </a:p>
        </p:txBody>
      </p:sp>
      <p:sp>
        <p:nvSpPr>
          <p:cNvPr id="17" name="TextBox 16"/>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2</a:t>
            </a:r>
          </a:p>
        </p:txBody>
      </p:sp>
      <p:sp>
        <p:nvSpPr>
          <p:cNvPr id="16" name="TextBox 15"/>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3</a:t>
            </a:r>
          </a:p>
        </p:txBody>
      </p:sp>
      <p:sp>
        <p:nvSpPr>
          <p:cNvPr id="15" name="TextBox 14"/>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4</a:t>
            </a:r>
          </a:p>
        </p:txBody>
      </p:sp>
      <p:sp>
        <p:nvSpPr>
          <p:cNvPr id="14" name="TextBox 13"/>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5</a:t>
            </a:r>
          </a:p>
        </p:txBody>
      </p:sp>
      <p:sp>
        <p:nvSpPr>
          <p:cNvPr id="13" name="TextBox 12"/>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6</a:t>
            </a:r>
          </a:p>
        </p:txBody>
      </p:sp>
      <p:sp>
        <p:nvSpPr>
          <p:cNvPr id="12" name="TextBox 11"/>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7</a:t>
            </a:r>
          </a:p>
        </p:txBody>
      </p:sp>
      <p:sp>
        <p:nvSpPr>
          <p:cNvPr id="11" name="TextBox 10"/>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8</a:t>
            </a:r>
          </a:p>
        </p:txBody>
      </p:sp>
      <p:pic>
        <p:nvPicPr>
          <p:cNvPr id="23" name="Picture 22"/>
          <p:cNvPicPr>
            <a:picLocks noChangeAspect="1"/>
          </p:cNvPicPr>
          <p:nvPr/>
        </p:nvPicPr>
        <p:blipFill rotWithShape="1">
          <a:blip r:embed="rId3">
            <a:extLst>
              <a:ext uri="{28A0092B-C50C-407E-A947-70E740481C1C}">
                <a14:useLocalDpi xmlns:a14="http://schemas.microsoft.com/office/drawing/2010/main" val="0"/>
              </a:ext>
            </a:extLst>
          </a:blip>
          <a:srcRect l="11177" t="38925" r="24879" b="39142"/>
          <a:stretch/>
        </p:blipFill>
        <p:spPr>
          <a:xfrm>
            <a:off x="861391" y="527032"/>
            <a:ext cx="8282610" cy="2036584"/>
          </a:xfrm>
          <a:prstGeom prst="rect">
            <a:avLst/>
          </a:prstGeom>
        </p:spPr>
      </p:pic>
      <p:sp>
        <p:nvSpPr>
          <p:cNvPr id="24" name="TextBox 23"/>
          <p:cNvSpPr txBox="1"/>
          <p:nvPr/>
        </p:nvSpPr>
        <p:spPr bwMode="auto">
          <a:xfrm>
            <a:off x="1135989" y="1471322"/>
            <a:ext cx="837089" cy="461665"/>
          </a:xfrm>
          <a:prstGeom prst="rect">
            <a:avLst/>
          </a:prstGeom>
          <a:noFill/>
          <a:ln w="9525">
            <a:noFill/>
            <a:miter lim="800000"/>
            <a:headEnd/>
            <a:tailEnd/>
          </a:ln>
        </p:spPr>
        <p:txBody>
          <a:bodyPr wrap="none" rtlCol="0">
            <a:spAutoFit/>
          </a:bodyPr>
          <a:lstStyle/>
          <a:p>
            <a:r>
              <a:rPr lang="en-US" sz="2400" b="1" spc="50" dirty="0">
                <a:ln w="12700" cmpd="sng">
                  <a:solidFill>
                    <a:srgbClr val="FF0000"/>
                  </a:solidFill>
                  <a:prstDash val="solid"/>
                </a:ln>
                <a:solidFill>
                  <a:schemeClr val="accent6">
                    <a:tint val="1000"/>
                  </a:schemeClr>
                </a:solidFill>
                <a:effectLst>
                  <a:glow rad="53100">
                    <a:schemeClr val="accent6">
                      <a:satMod val="180000"/>
                      <a:alpha val="30000"/>
                    </a:schemeClr>
                  </a:glow>
                </a:effectLst>
                <a:latin typeface="Verdana" pitchFamily="34" charset="0"/>
              </a:rPr>
              <a:t>DIT</a:t>
            </a:r>
          </a:p>
        </p:txBody>
      </p:sp>
      <p:grpSp>
        <p:nvGrpSpPr>
          <p:cNvPr id="25" name="Group 24"/>
          <p:cNvGrpSpPr/>
          <p:nvPr/>
        </p:nvGrpSpPr>
        <p:grpSpPr>
          <a:xfrm>
            <a:off x="1063937" y="2742066"/>
            <a:ext cx="7691428" cy="1800588"/>
            <a:chOff x="957257" y="465503"/>
            <a:chExt cx="7691428" cy="2097086"/>
          </a:xfrm>
        </p:grpSpPr>
        <p:grpSp>
          <p:nvGrpSpPr>
            <p:cNvPr id="26" name="Group 25"/>
            <p:cNvGrpSpPr/>
            <p:nvPr/>
          </p:nvGrpSpPr>
          <p:grpSpPr>
            <a:xfrm>
              <a:off x="957257" y="465503"/>
              <a:ext cx="5129195" cy="2078024"/>
              <a:chOff x="957257" y="465503"/>
              <a:chExt cx="5129195" cy="2078024"/>
            </a:xfrm>
          </p:grpSpPr>
          <p:grpSp>
            <p:nvGrpSpPr>
              <p:cNvPr id="55" name="Group 54"/>
              <p:cNvGrpSpPr/>
              <p:nvPr/>
            </p:nvGrpSpPr>
            <p:grpSpPr>
              <a:xfrm>
                <a:off x="957257" y="465503"/>
                <a:ext cx="2562231" cy="2058987"/>
                <a:chOff x="957256" y="465503"/>
                <a:chExt cx="16330777" cy="2058987"/>
              </a:xfrm>
            </p:grpSpPr>
            <p:grpSp>
              <p:nvGrpSpPr>
                <p:cNvPr id="84" name="Group 83"/>
                <p:cNvGrpSpPr/>
                <p:nvPr/>
              </p:nvGrpSpPr>
              <p:grpSpPr>
                <a:xfrm>
                  <a:off x="957256" y="471853"/>
                  <a:ext cx="8163884" cy="2052637"/>
                  <a:chOff x="957256" y="471853"/>
                  <a:chExt cx="8163884" cy="2052637"/>
                </a:xfrm>
              </p:grpSpPr>
              <p:sp>
                <p:nvSpPr>
                  <p:cNvPr id="99" name="Freeform 98"/>
                  <p:cNvSpPr/>
                  <p:nvPr/>
                </p:nvSpPr>
                <p:spPr bwMode="auto">
                  <a:xfrm>
                    <a:off x="957256" y="471853"/>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00" name="Freeform 99"/>
                  <p:cNvSpPr/>
                  <p:nvPr/>
                </p:nvSpPr>
                <p:spPr bwMode="auto">
                  <a:xfrm>
                    <a:off x="1635936" y="476366"/>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01" name="Freeform 100"/>
                  <p:cNvSpPr/>
                  <p:nvPr/>
                </p:nvSpPr>
                <p:spPr bwMode="auto">
                  <a:xfrm>
                    <a:off x="2316612" y="479494"/>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02" name="Freeform 101"/>
                  <p:cNvSpPr/>
                  <p:nvPr/>
                </p:nvSpPr>
                <p:spPr bwMode="auto">
                  <a:xfrm>
                    <a:off x="2997309" y="476387"/>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03" name="Freeform 102"/>
                  <p:cNvSpPr/>
                  <p:nvPr/>
                </p:nvSpPr>
                <p:spPr bwMode="auto">
                  <a:xfrm>
                    <a:off x="3678501" y="479452"/>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04" name="Freeform 103"/>
                  <p:cNvSpPr/>
                  <p:nvPr/>
                </p:nvSpPr>
                <p:spPr bwMode="auto">
                  <a:xfrm>
                    <a:off x="4357181" y="483965"/>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05" name="Freeform 104"/>
                  <p:cNvSpPr/>
                  <p:nvPr/>
                </p:nvSpPr>
                <p:spPr bwMode="auto">
                  <a:xfrm>
                    <a:off x="5037857" y="487093"/>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06" name="Freeform 105"/>
                  <p:cNvSpPr/>
                  <p:nvPr/>
                </p:nvSpPr>
                <p:spPr bwMode="auto">
                  <a:xfrm>
                    <a:off x="5718553" y="483986"/>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07" name="Freeform 106"/>
                  <p:cNvSpPr/>
                  <p:nvPr/>
                </p:nvSpPr>
                <p:spPr bwMode="auto">
                  <a:xfrm>
                    <a:off x="6400339" y="487072"/>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08" name="Freeform 107"/>
                  <p:cNvSpPr/>
                  <p:nvPr/>
                </p:nvSpPr>
                <p:spPr bwMode="auto">
                  <a:xfrm>
                    <a:off x="7079018" y="491585"/>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09" name="Freeform 108"/>
                  <p:cNvSpPr/>
                  <p:nvPr/>
                </p:nvSpPr>
                <p:spPr bwMode="auto">
                  <a:xfrm>
                    <a:off x="7759695" y="494713"/>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10" name="Freeform 109"/>
                  <p:cNvSpPr/>
                  <p:nvPr/>
                </p:nvSpPr>
                <p:spPr bwMode="auto">
                  <a:xfrm>
                    <a:off x="8440391" y="499226"/>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grpSp>
              <p:nvGrpSpPr>
                <p:cNvPr id="85" name="Group 84"/>
                <p:cNvGrpSpPr/>
                <p:nvPr/>
              </p:nvGrpSpPr>
              <p:grpSpPr>
                <a:xfrm>
                  <a:off x="9124149" y="465503"/>
                  <a:ext cx="8163884" cy="2052637"/>
                  <a:chOff x="957256" y="471853"/>
                  <a:chExt cx="8163884" cy="2052637"/>
                </a:xfrm>
              </p:grpSpPr>
              <p:sp>
                <p:nvSpPr>
                  <p:cNvPr id="87" name="Freeform 86"/>
                  <p:cNvSpPr/>
                  <p:nvPr/>
                </p:nvSpPr>
                <p:spPr bwMode="auto">
                  <a:xfrm>
                    <a:off x="957256" y="471853"/>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8" name="Freeform 87"/>
                  <p:cNvSpPr/>
                  <p:nvPr/>
                </p:nvSpPr>
                <p:spPr bwMode="auto">
                  <a:xfrm>
                    <a:off x="1635936" y="476366"/>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9" name="Freeform 88"/>
                  <p:cNvSpPr/>
                  <p:nvPr/>
                </p:nvSpPr>
                <p:spPr bwMode="auto">
                  <a:xfrm>
                    <a:off x="2316612" y="479494"/>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0" name="Freeform 89"/>
                  <p:cNvSpPr/>
                  <p:nvPr/>
                </p:nvSpPr>
                <p:spPr bwMode="auto">
                  <a:xfrm>
                    <a:off x="2997309" y="476387"/>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1" name="Freeform 90"/>
                  <p:cNvSpPr/>
                  <p:nvPr/>
                </p:nvSpPr>
                <p:spPr bwMode="auto">
                  <a:xfrm>
                    <a:off x="3678501" y="479452"/>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2" name="Freeform 91"/>
                  <p:cNvSpPr/>
                  <p:nvPr/>
                </p:nvSpPr>
                <p:spPr bwMode="auto">
                  <a:xfrm>
                    <a:off x="4357181" y="483965"/>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3" name="Freeform 92"/>
                  <p:cNvSpPr/>
                  <p:nvPr/>
                </p:nvSpPr>
                <p:spPr bwMode="auto">
                  <a:xfrm>
                    <a:off x="5037857" y="487093"/>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4" name="Freeform 93"/>
                  <p:cNvSpPr/>
                  <p:nvPr/>
                </p:nvSpPr>
                <p:spPr bwMode="auto">
                  <a:xfrm>
                    <a:off x="5718553" y="483986"/>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5" name="Freeform 94"/>
                  <p:cNvSpPr/>
                  <p:nvPr/>
                </p:nvSpPr>
                <p:spPr bwMode="auto">
                  <a:xfrm>
                    <a:off x="6400339" y="487072"/>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6" name="Freeform 95"/>
                  <p:cNvSpPr/>
                  <p:nvPr/>
                </p:nvSpPr>
                <p:spPr bwMode="auto">
                  <a:xfrm>
                    <a:off x="7079018" y="491585"/>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7" name="Freeform 96"/>
                  <p:cNvSpPr/>
                  <p:nvPr/>
                </p:nvSpPr>
                <p:spPr bwMode="auto">
                  <a:xfrm>
                    <a:off x="7759695" y="494713"/>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8" name="Freeform 97"/>
                  <p:cNvSpPr/>
                  <p:nvPr/>
                </p:nvSpPr>
                <p:spPr bwMode="auto">
                  <a:xfrm>
                    <a:off x="8440391" y="499226"/>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cxnSp>
              <p:nvCxnSpPr>
                <p:cNvPr id="86" name="Straight Connector 85"/>
                <p:cNvCxnSpPr/>
                <p:nvPr/>
              </p:nvCxnSpPr>
              <p:spPr bwMode="auto">
                <a:xfrm flipV="1">
                  <a:off x="9121140" y="1475649"/>
                  <a:ext cx="3009" cy="36760"/>
                </a:xfrm>
                <a:prstGeom prst="line">
                  <a:avLst/>
                </a:prstGeom>
                <a:solidFill>
                  <a:schemeClr val="accent1"/>
                </a:solidFill>
                <a:ln w="28575" cap="flat" cmpd="sng" algn="ctr">
                  <a:solidFill>
                    <a:srgbClr val="85FFE0">
                      <a:alpha val="80000"/>
                    </a:srgbClr>
                  </a:solidFill>
                  <a:prstDash val="solid"/>
                  <a:round/>
                  <a:headEnd type="none" w="med" len="med"/>
                  <a:tailEnd type="none" w="med" len="med"/>
                </a:ln>
                <a:effectLst/>
              </p:spPr>
            </p:cxnSp>
          </p:grpSp>
          <p:grpSp>
            <p:nvGrpSpPr>
              <p:cNvPr id="56" name="Group 55"/>
              <p:cNvGrpSpPr/>
              <p:nvPr/>
            </p:nvGrpSpPr>
            <p:grpSpPr>
              <a:xfrm>
                <a:off x="3524221" y="484540"/>
                <a:ext cx="2562231" cy="2058987"/>
                <a:chOff x="957256" y="465503"/>
                <a:chExt cx="16330777" cy="2058987"/>
              </a:xfrm>
            </p:grpSpPr>
            <p:grpSp>
              <p:nvGrpSpPr>
                <p:cNvPr id="57" name="Group 56"/>
                <p:cNvGrpSpPr/>
                <p:nvPr/>
              </p:nvGrpSpPr>
              <p:grpSpPr>
                <a:xfrm>
                  <a:off x="957256" y="471853"/>
                  <a:ext cx="8163884" cy="2052637"/>
                  <a:chOff x="957256" y="471853"/>
                  <a:chExt cx="8163884" cy="2052637"/>
                </a:xfrm>
              </p:grpSpPr>
              <p:sp>
                <p:nvSpPr>
                  <p:cNvPr id="72" name="Freeform 71"/>
                  <p:cNvSpPr/>
                  <p:nvPr/>
                </p:nvSpPr>
                <p:spPr bwMode="auto">
                  <a:xfrm>
                    <a:off x="957256" y="471853"/>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3" name="Freeform 72"/>
                  <p:cNvSpPr/>
                  <p:nvPr/>
                </p:nvSpPr>
                <p:spPr bwMode="auto">
                  <a:xfrm>
                    <a:off x="1635936" y="476366"/>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4" name="Freeform 73"/>
                  <p:cNvSpPr/>
                  <p:nvPr/>
                </p:nvSpPr>
                <p:spPr bwMode="auto">
                  <a:xfrm>
                    <a:off x="2316612" y="479494"/>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5" name="Freeform 74"/>
                  <p:cNvSpPr/>
                  <p:nvPr/>
                </p:nvSpPr>
                <p:spPr bwMode="auto">
                  <a:xfrm>
                    <a:off x="2997309" y="476387"/>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6" name="Freeform 75"/>
                  <p:cNvSpPr/>
                  <p:nvPr/>
                </p:nvSpPr>
                <p:spPr bwMode="auto">
                  <a:xfrm>
                    <a:off x="3678501" y="479452"/>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7" name="Freeform 76"/>
                  <p:cNvSpPr/>
                  <p:nvPr/>
                </p:nvSpPr>
                <p:spPr bwMode="auto">
                  <a:xfrm>
                    <a:off x="4357181" y="483965"/>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8" name="Freeform 77"/>
                  <p:cNvSpPr/>
                  <p:nvPr/>
                </p:nvSpPr>
                <p:spPr bwMode="auto">
                  <a:xfrm>
                    <a:off x="5037857" y="487093"/>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9" name="Freeform 78"/>
                  <p:cNvSpPr/>
                  <p:nvPr/>
                </p:nvSpPr>
                <p:spPr bwMode="auto">
                  <a:xfrm>
                    <a:off x="5718553" y="483986"/>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0" name="Freeform 79"/>
                  <p:cNvSpPr/>
                  <p:nvPr/>
                </p:nvSpPr>
                <p:spPr bwMode="auto">
                  <a:xfrm>
                    <a:off x="6400339" y="487072"/>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1" name="Freeform 80"/>
                  <p:cNvSpPr/>
                  <p:nvPr/>
                </p:nvSpPr>
                <p:spPr bwMode="auto">
                  <a:xfrm>
                    <a:off x="7079018" y="491585"/>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2" name="Freeform 81"/>
                  <p:cNvSpPr/>
                  <p:nvPr/>
                </p:nvSpPr>
                <p:spPr bwMode="auto">
                  <a:xfrm>
                    <a:off x="7759695" y="494713"/>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3" name="Freeform 82"/>
                  <p:cNvSpPr/>
                  <p:nvPr/>
                </p:nvSpPr>
                <p:spPr bwMode="auto">
                  <a:xfrm>
                    <a:off x="8440391" y="499226"/>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grpSp>
              <p:nvGrpSpPr>
                <p:cNvPr id="58" name="Group 57"/>
                <p:cNvGrpSpPr/>
                <p:nvPr/>
              </p:nvGrpSpPr>
              <p:grpSpPr>
                <a:xfrm>
                  <a:off x="9124149" y="465503"/>
                  <a:ext cx="8163884" cy="2052637"/>
                  <a:chOff x="957256" y="471853"/>
                  <a:chExt cx="8163884" cy="2052637"/>
                </a:xfrm>
              </p:grpSpPr>
              <p:sp>
                <p:nvSpPr>
                  <p:cNvPr id="60" name="Freeform 59"/>
                  <p:cNvSpPr/>
                  <p:nvPr/>
                </p:nvSpPr>
                <p:spPr bwMode="auto">
                  <a:xfrm>
                    <a:off x="957256" y="471853"/>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1" name="Freeform 60"/>
                  <p:cNvSpPr/>
                  <p:nvPr/>
                </p:nvSpPr>
                <p:spPr bwMode="auto">
                  <a:xfrm>
                    <a:off x="1635936" y="476366"/>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2" name="Freeform 61"/>
                  <p:cNvSpPr/>
                  <p:nvPr/>
                </p:nvSpPr>
                <p:spPr bwMode="auto">
                  <a:xfrm>
                    <a:off x="2316612" y="479494"/>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3" name="Freeform 62"/>
                  <p:cNvSpPr/>
                  <p:nvPr/>
                </p:nvSpPr>
                <p:spPr bwMode="auto">
                  <a:xfrm>
                    <a:off x="2997309" y="476387"/>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4" name="Freeform 63"/>
                  <p:cNvSpPr/>
                  <p:nvPr/>
                </p:nvSpPr>
                <p:spPr bwMode="auto">
                  <a:xfrm>
                    <a:off x="3678501" y="479452"/>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5" name="Freeform 64"/>
                  <p:cNvSpPr/>
                  <p:nvPr/>
                </p:nvSpPr>
                <p:spPr bwMode="auto">
                  <a:xfrm>
                    <a:off x="4357181" y="483965"/>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6" name="Freeform 65"/>
                  <p:cNvSpPr/>
                  <p:nvPr/>
                </p:nvSpPr>
                <p:spPr bwMode="auto">
                  <a:xfrm>
                    <a:off x="5037857" y="487093"/>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7" name="Freeform 66"/>
                  <p:cNvSpPr/>
                  <p:nvPr/>
                </p:nvSpPr>
                <p:spPr bwMode="auto">
                  <a:xfrm>
                    <a:off x="5718553" y="483986"/>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8" name="Freeform 67"/>
                  <p:cNvSpPr/>
                  <p:nvPr/>
                </p:nvSpPr>
                <p:spPr bwMode="auto">
                  <a:xfrm>
                    <a:off x="6400339" y="487072"/>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9" name="Freeform 68"/>
                  <p:cNvSpPr/>
                  <p:nvPr/>
                </p:nvSpPr>
                <p:spPr bwMode="auto">
                  <a:xfrm>
                    <a:off x="7079018" y="491585"/>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0" name="Freeform 69"/>
                  <p:cNvSpPr/>
                  <p:nvPr/>
                </p:nvSpPr>
                <p:spPr bwMode="auto">
                  <a:xfrm>
                    <a:off x="7759695" y="494713"/>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1" name="Freeform 70"/>
                  <p:cNvSpPr/>
                  <p:nvPr/>
                </p:nvSpPr>
                <p:spPr bwMode="auto">
                  <a:xfrm>
                    <a:off x="8440391" y="499226"/>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cxnSp>
              <p:nvCxnSpPr>
                <p:cNvPr id="59" name="Straight Connector 58"/>
                <p:cNvCxnSpPr/>
                <p:nvPr/>
              </p:nvCxnSpPr>
              <p:spPr bwMode="auto">
                <a:xfrm flipV="1">
                  <a:off x="9121140" y="1475649"/>
                  <a:ext cx="3009" cy="36760"/>
                </a:xfrm>
                <a:prstGeom prst="line">
                  <a:avLst/>
                </a:prstGeom>
                <a:solidFill>
                  <a:schemeClr val="accent1"/>
                </a:solidFill>
                <a:ln w="28575" cap="flat" cmpd="sng" algn="ctr">
                  <a:solidFill>
                    <a:srgbClr val="85FFE0">
                      <a:alpha val="80000"/>
                    </a:srgbClr>
                  </a:solidFill>
                  <a:prstDash val="solid"/>
                  <a:round/>
                  <a:headEnd type="none" w="med" len="med"/>
                  <a:tailEnd type="none" w="med" len="med"/>
                </a:ln>
                <a:effectLst/>
              </p:spPr>
            </p:cxnSp>
          </p:grpSp>
        </p:grpSp>
        <p:grpSp>
          <p:nvGrpSpPr>
            <p:cNvPr id="27" name="Group 26"/>
            <p:cNvGrpSpPr/>
            <p:nvPr/>
          </p:nvGrpSpPr>
          <p:grpSpPr>
            <a:xfrm>
              <a:off x="6086454" y="503602"/>
              <a:ext cx="2562231" cy="2058987"/>
              <a:chOff x="957256" y="465503"/>
              <a:chExt cx="16330777" cy="2058987"/>
            </a:xfrm>
          </p:grpSpPr>
          <p:grpSp>
            <p:nvGrpSpPr>
              <p:cNvPr id="28" name="Group 27"/>
              <p:cNvGrpSpPr/>
              <p:nvPr/>
            </p:nvGrpSpPr>
            <p:grpSpPr>
              <a:xfrm>
                <a:off x="957256" y="471853"/>
                <a:ext cx="8163884" cy="2052637"/>
                <a:chOff x="957256" y="471853"/>
                <a:chExt cx="8163884" cy="2052637"/>
              </a:xfrm>
            </p:grpSpPr>
            <p:sp>
              <p:nvSpPr>
                <p:cNvPr id="43" name="Freeform 42"/>
                <p:cNvSpPr/>
                <p:nvPr/>
              </p:nvSpPr>
              <p:spPr bwMode="auto">
                <a:xfrm>
                  <a:off x="957256" y="471853"/>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4" name="Freeform 43"/>
                <p:cNvSpPr/>
                <p:nvPr/>
              </p:nvSpPr>
              <p:spPr bwMode="auto">
                <a:xfrm>
                  <a:off x="1635936" y="476366"/>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5" name="Freeform 44"/>
                <p:cNvSpPr/>
                <p:nvPr/>
              </p:nvSpPr>
              <p:spPr bwMode="auto">
                <a:xfrm>
                  <a:off x="2316612" y="479494"/>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6" name="Freeform 45"/>
                <p:cNvSpPr/>
                <p:nvPr/>
              </p:nvSpPr>
              <p:spPr bwMode="auto">
                <a:xfrm>
                  <a:off x="2997309" y="476387"/>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7" name="Freeform 46"/>
                <p:cNvSpPr/>
                <p:nvPr/>
              </p:nvSpPr>
              <p:spPr bwMode="auto">
                <a:xfrm>
                  <a:off x="3678501" y="479452"/>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8" name="Freeform 47"/>
                <p:cNvSpPr/>
                <p:nvPr/>
              </p:nvSpPr>
              <p:spPr bwMode="auto">
                <a:xfrm>
                  <a:off x="4357181" y="483965"/>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9" name="Freeform 48"/>
                <p:cNvSpPr/>
                <p:nvPr/>
              </p:nvSpPr>
              <p:spPr bwMode="auto">
                <a:xfrm>
                  <a:off x="5037857" y="487093"/>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0" name="Freeform 49"/>
                <p:cNvSpPr/>
                <p:nvPr/>
              </p:nvSpPr>
              <p:spPr bwMode="auto">
                <a:xfrm>
                  <a:off x="5718553" y="483986"/>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1" name="Freeform 50"/>
                <p:cNvSpPr/>
                <p:nvPr/>
              </p:nvSpPr>
              <p:spPr bwMode="auto">
                <a:xfrm>
                  <a:off x="6400339" y="487072"/>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2" name="Freeform 51"/>
                <p:cNvSpPr/>
                <p:nvPr/>
              </p:nvSpPr>
              <p:spPr bwMode="auto">
                <a:xfrm>
                  <a:off x="7079018" y="491585"/>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3" name="Freeform 52"/>
                <p:cNvSpPr/>
                <p:nvPr/>
              </p:nvSpPr>
              <p:spPr bwMode="auto">
                <a:xfrm>
                  <a:off x="7759695" y="494713"/>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4" name="Freeform 53"/>
                <p:cNvSpPr/>
                <p:nvPr/>
              </p:nvSpPr>
              <p:spPr bwMode="auto">
                <a:xfrm>
                  <a:off x="8440391" y="499226"/>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grpSp>
            <p:nvGrpSpPr>
              <p:cNvPr id="29" name="Group 28"/>
              <p:cNvGrpSpPr/>
              <p:nvPr/>
            </p:nvGrpSpPr>
            <p:grpSpPr>
              <a:xfrm>
                <a:off x="9124149" y="465503"/>
                <a:ext cx="8163884" cy="2052637"/>
                <a:chOff x="957256" y="471853"/>
                <a:chExt cx="8163884" cy="2052637"/>
              </a:xfrm>
            </p:grpSpPr>
            <p:sp>
              <p:nvSpPr>
                <p:cNvPr id="31" name="Freeform 30"/>
                <p:cNvSpPr/>
                <p:nvPr/>
              </p:nvSpPr>
              <p:spPr bwMode="auto">
                <a:xfrm>
                  <a:off x="957256" y="471853"/>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2" name="Freeform 31"/>
                <p:cNvSpPr/>
                <p:nvPr/>
              </p:nvSpPr>
              <p:spPr bwMode="auto">
                <a:xfrm>
                  <a:off x="1635936" y="476366"/>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3" name="Freeform 32"/>
                <p:cNvSpPr/>
                <p:nvPr/>
              </p:nvSpPr>
              <p:spPr bwMode="auto">
                <a:xfrm>
                  <a:off x="2316612" y="479494"/>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4" name="Freeform 33"/>
                <p:cNvSpPr/>
                <p:nvPr/>
              </p:nvSpPr>
              <p:spPr bwMode="auto">
                <a:xfrm>
                  <a:off x="2997309" y="476387"/>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5" name="Freeform 34"/>
                <p:cNvSpPr/>
                <p:nvPr/>
              </p:nvSpPr>
              <p:spPr bwMode="auto">
                <a:xfrm>
                  <a:off x="3678501" y="479452"/>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6" name="Freeform 35"/>
                <p:cNvSpPr/>
                <p:nvPr/>
              </p:nvSpPr>
              <p:spPr bwMode="auto">
                <a:xfrm>
                  <a:off x="4357181" y="483965"/>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7" name="Freeform 36"/>
                <p:cNvSpPr/>
                <p:nvPr/>
              </p:nvSpPr>
              <p:spPr bwMode="auto">
                <a:xfrm>
                  <a:off x="5037857" y="487093"/>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8" name="Freeform 37"/>
                <p:cNvSpPr/>
                <p:nvPr/>
              </p:nvSpPr>
              <p:spPr bwMode="auto">
                <a:xfrm>
                  <a:off x="5718553" y="483986"/>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9" name="Freeform 38"/>
                <p:cNvSpPr/>
                <p:nvPr/>
              </p:nvSpPr>
              <p:spPr bwMode="auto">
                <a:xfrm>
                  <a:off x="6400339" y="487072"/>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0" name="Freeform 39"/>
                <p:cNvSpPr/>
                <p:nvPr/>
              </p:nvSpPr>
              <p:spPr bwMode="auto">
                <a:xfrm>
                  <a:off x="7079018" y="491585"/>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1" name="Freeform 40"/>
                <p:cNvSpPr/>
                <p:nvPr/>
              </p:nvSpPr>
              <p:spPr bwMode="auto">
                <a:xfrm>
                  <a:off x="7759695" y="494713"/>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2" name="Freeform 41"/>
                <p:cNvSpPr/>
                <p:nvPr/>
              </p:nvSpPr>
              <p:spPr bwMode="auto">
                <a:xfrm>
                  <a:off x="8440391" y="499226"/>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cxnSp>
            <p:nvCxnSpPr>
              <p:cNvPr id="30" name="Straight Connector 29"/>
              <p:cNvCxnSpPr/>
              <p:nvPr/>
            </p:nvCxnSpPr>
            <p:spPr bwMode="auto">
              <a:xfrm flipV="1">
                <a:off x="9121140" y="1475649"/>
                <a:ext cx="3009" cy="36760"/>
              </a:xfrm>
              <a:prstGeom prst="line">
                <a:avLst/>
              </a:prstGeom>
              <a:solidFill>
                <a:schemeClr val="accent1"/>
              </a:solidFill>
              <a:ln w="28575" cap="flat" cmpd="sng" algn="ctr">
                <a:solidFill>
                  <a:srgbClr val="85FFE0">
                    <a:alpha val="80000"/>
                  </a:srgbClr>
                </a:solidFill>
                <a:prstDash val="solid"/>
                <a:round/>
                <a:headEnd type="none" w="med" len="med"/>
                <a:tailEnd type="none" w="med" len="med"/>
              </a:ln>
              <a:effectLst/>
            </p:spPr>
          </p:cxnSp>
        </p:grpSp>
      </p:grpSp>
      <p:sp>
        <p:nvSpPr>
          <p:cNvPr id="111" name="TextBox 110"/>
          <p:cNvSpPr txBox="1"/>
          <p:nvPr/>
        </p:nvSpPr>
        <p:spPr bwMode="auto">
          <a:xfrm>
            <a:off x="1303382" y="3765325"/>
            <a:ext cx="7279557" cy="830997"/>
          </a:xfrm>
          <a:prstGeom prst="rect">
            <a:avLst/>
          </a:prstGeom>
          <a:noFill/>
          <a:ln w="9525">
            <a:noFill/>
            <a:miter lim="800000"/>
            <a:headEnd/>
            <a:tailEnd/>
          </a:ln>
        </p:spPr>
        <p:txBody>
          <a:bodyPr wrap="none" rtlCol="0">
            <a:spAutoFit/>
          </a:bodyPr>
          <a:lstStyle/>
          <a:p>
            <a:pPr algn="ctr"/>
            <a:r>
              <a:rPr lang="en-US" sz="4800" b="1" spc="50" dirty="0">
                <a:ln w="12700" cmpd="sng">
                  <a:solidFill>
                    <a:srgbClr val="FF0000"/>
                  </a:solidFill>
                  <a:prstDash val="solid"/>
                </a:ln>
                <a:solidFill>
                  <a:schemeClr val="accent6">
                    <a:tint val="1000"/>
                  </a:schemeClr>
                </a:solidFill>
                <a:effectLst>
                  <a:glow rad="53100">
                    <a:schemeClr val="accent6">
                      <a:satMod val="180000"/>
                      <a:alpha val="30000"/>
                    </a:schemeClr>
                  </a:glow>
                </a:effectLst>
                <a:latin typeface="Verdana" pitchFamily="34" charset="0"/>
              </a:rPr>
              <a:t>CONTINUOUS WAVE</a:t>
            </a:r>
          </a:p>
        </p:txBody>
      </p:sp>
      <p:sp>
        <p:nvSpPr>
          <p:cNvPr id="112" name="TextBox 111"/>
          <p:cNvSpPr txBox="1"/>
          <p:nvPr/>
        </p:nvSpPr>
        <p:spPr bwMode="auto">
          <a:xfrm>
            <a:off x="2002763" y="2443798"/>
            <a:ext cx="1542410" cy="2215991"/>
          </a:xfrm>
          <a:prstGeom prst="rect">
            <a:avLst/>
          </a:prstGeom>
          <a:noFill/>
          <a:ln w="9525">
            <a:noFill/>
            <a:miter lim="800000"/>
            <a:headEnd/>
            <a:tailEnd/>
          </a:ln>
        </p:spPr>
        <p:txBody>
          <a:bodyPr wrap="none" rtlCol="0">
            <a:spAutoFit/>
          </a:bodyPr>
          <a:lstStyle/>
          <a:p>
            <a:pPr algn="ctr"/>
            <a:r>
              <a:rPr lang="en-US" sz="13800" b="1" spc="50" dirty="0">
                <a:ln w="12700" cmpd="sng">
                  <a:solidFill>
                    <a:srgbClr val="FF0000"/>
                  </a:solidFill>
                  <a:prstDash val="solid"/>
                </a:ln>
                <a:solidFill>
                  <a:srgbClr val="FFFF00"/>
                </a:solidFill>
                <a:effectLst>
                  <a:glow rad="53100">
                    <a:schemeClr val="accent6">
                      <a:satMod val="180000"/>
                      <a:alpha val="30000"/>
                    </a:schemeClr>
                  </a:glow>
                </a:effectLst>
                <a:latin typeface="Verdana" pitchFamily="34" charset="0"/>
              </a:rPr>
              <a:t>V</a:t>
            </a:r>
          </a:p>
        </p:txBody>
      </p:sp>
      <p:sp>
        <p:nvSpPr>
          <p:cNvPr id="113" name="Oval 112"/>
          <p:cNvSpPr/>
          <p:nvPr/>
        </p:nvSpPr>
        <p:spPr bwMode="auto">
          <a:xfrm>
            <a:off x="1394460" y="1134430"/>
            <a:ext cx="327660" cy="327660"/>
          </a:xfrm>
          <a:prstGeom prst="ellipse">
            <a:avLst/>
          </a:prstGeom>
          <a:solidFill>
            <a:schemeClr val="bg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14" name="Oval 113"/>
          <p:cNvSpPr/>
          <p:nvPr/>
        </p:nvSpPr>
        <p:spPr bwMode="auto">
          <a:xfrm>
            <a:off x="3093085" y="1135865"/>
            <a:ext cx="327660" cy="327660"/>
          </a:xfrm>
          <a:prstGeom prst="ellipse">
            <a:avLst/>
          </a:prstGeom>
          <a:solidFill>
            <a:schemeClr val="bg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15" name="Oval 114"/>
          <p:cNvSpPr/>
          <p:nvPr/>
        </p:nvSpPr>
        <p:spPr bwMode="auto">
          <a:xfrm>
            <a:off x="4816471" y="1134911"/>
            <a:ext cx="327660" cy="327660"/>
          </a:xfrm>
          <a:prstGeom prst="ellipse">
            <a:avLst/>
          </a:prstGeom>
          <a:solidFill>
            <a:schemeClr val="bg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16" name="Rectangle 115"/>
          <p:cNvSpPr/>
          <p:nvPr/>
        </p:nvSpPr>
        <p:spPr bwMode="auto">
          <a:xfrm>
            <a:off x="7071360" y="1148716"/>
            <a:ext cx="960120" cy="297180"/>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sp>
        <p:nvSpPr>
          <p:cNvPr id="117" name="TextBox 116"/>
          <p:cNvSpPr txBox="1"/>
          <p:nvPr/>
        </p:nvSpPr>
        <p:spPr bwMode="auto">
          <a:xfrm>
            <a:off x="4744003" y="3072752"/>
            <a:ext cx="3004349" cy="1200329"/>
          </a:xfrm>
          <a:prstGeom prst="rect">
            <a:avLst/>
          </a:prstGeom>
          <a:noFill/>
          <a:ln w="9525">
            <a:noFill/>
            <a:miter lim="800000"/>
            <a:headEnd/>
            <a:tailEnd/>
          </a:ln>
        </p:spPr>
        <p:txBody>
          <a:bodyPr wrap="none" rtlCol="0">
            <a:spAutoFit/>
          </a:bodyPr>
          <a:lstStyle/>
          <a:p>
            <a:pPr algn="ctr"/>
            <a:r>
              <a:rPr lang="en-US" sz="7200" b="1" spc="50" dirty="0">
                <a:ln w="12700" cmpd="sng">
                  <a:solidFill>
                    <a:srgbClr val="FF0000"/>
                  </a:solidFill>
                  <a:prstDash val="solid"/>
                </a:ln>
                <a:solidFill>
                  <a:schemeClr val="accent6">
                    <a:tint val="1000"/>
                  </a:schemeClr>
                </a:solidFill>
                <a:effectLst>
                  <a:glow rad="53100">
                    <a:schemeClr val="accent6">
                      <a:satMod val="180000"/>
                      <a:alpha val="30000"/>
                    </a:schemeClr>
                  </a:glow>
                </a:effectLst>
                <a:latin typeface="Verdana" pitchFamily="34" charset="0"/>
              </a:rPr>
              <a:t>“</a:t>
            </a:r>
            <a:r>
              <a:rPr lang="en-US" sz="7200" b="1" spc="50" dirty="0">
                <a:ln w="12700" cmpd="sng">
                  <a:solidFill>
                    <a:srgbClr val="FF0000"/>
                  </a:solidFill>
                  <a:prstDash val="solid"/>
                </a:ln>
                <a:solidFill>
                  <a:srgbClr val="FFFF00"/>
                </a:solidFill>
                <a:effectLst>
                  <a:glow rad="53100">
                    <a:schemeClr val="accent6">
                      <a:satMod val="180000"/>
                      <a:alpha val="30000"/>
                    </a:schemeClr>
                  </a:glow>
                </a:effectLst>
                <a:latin typeface="Verdana" pitchFamily="34" charset="0"/>
              </a:rPr>
              <a:t>CW</a:t>
            </a:r>
            <a:r>
              <a:rPr lang="en-US" sz="7200" b="1" spc="50" dirty="0">
                <a:ln w="12700" cmpd="sng">
                  <a:solidFill>
                    <a:srgbClr val="FF0000"/>
                  </a:solidFill>
                  <a:prstDash val="solid"/>
                </a:ln>
                <a:solidFill>
                  <a:schemeClr val="accent6">
                    <a:tint val="1000"/>
                  </a:schemeClr>
                </a:solidFill>
                <a:effectLst>
                  <a:glow rad="53100">
                    <a:schemeClr val="accent6">
                      <a:satMod val="180000"/>
                      <a:alpha val="30000"/>
                    </a:schemeClr>
                  </a:glow>
                </a:effectLst>
                <a:latin typeface="Verdana" pitchFamily="34" charset="0"/>
              </a:rPr>
              <a:t>”</a:t>
            </a:r>
          </a:p>
        </p:txBody>
      </p:sp>
      <p:sp>
        <p:nvSpPr>
          <p:cNvPr id="118" name="TextBox 117"/>
          <p:cNvSpPr txBox="1"/>
          <p:nvPr/>
        </p:nvSpPr>
        <p:spPr bwMode="auto">
          <a:xfrm>
            <a:off x="2834614" y="1471322"/>
            <a:ext cx="837089" cy="461665"/>
          </a:xfrm>
          <a:prstGeom prst="rect">
            <a:avLst/>
          </a:prstGeom>
          <a:noFill/>
          <a:ln w="9525">
            <a:noFill/>
            <a:miter lim="800000"/>
            <a:headEnd/>
            <a:tailEnd/>
          </a:ln>
        </p:spPr>
        <p:txBody>
          <a:bodyPr wrap="none" rtlCol="0">
            <a:spAutoFit/>
          </a:bodyPr>
          <a:lstStyle/>
          <a:p>
            <a:r>
              <a:rPr lang="en-US" sz="2400" b="1" spc="50" dirty="0">
                <a:ln w="12700" cmpd="sng">
                  <a:solidFill>
                    <a:srgbClr val="FF0000"/>
                  </a:solidFill>
                  <a:prstDash val="solid"/>
                </a:ln>
                <a:solidFill>
                  <a:schemeClr val="accent6">
                    <a:tint val="1000"/>
                  </a:schemeClr>
                </a:solidFill>
                <a:effectLst>
                  <a:glow rad="53100">
                    <a:schemeClr val="accent6">
                      <a:satMod val="180000"/>
                      <a:alpha val="30000"/>
                    </a:schemeClr>
                  </a:glow>
                </a:effectLst>
                <a:latin typeface="Verdana" pitchFamily="34" charset="0"/>
              </a:rPr>
              <a:t>DIT</a:t>
            </a:r>
          </a:p>
        </p:txBody>
      </p:sp>
      <p:sp>
        <p:nvSpPr>
          <p:cNvPr id="119" name="TextBox 118"/>
          <p:cNvSpPr txBox="1"/>
          <p:nvPr/>
        </p:nvSpPr>
        <p:spPr bwMode="auto">
          <a:xfrm>
            <a:off x="4557105" y="1471322"/>
            <a:ext cx="837089" cy="461665"/>
          </a:xfrm>
          <a:prstGeom prst="rect">
            <a:avLst/>
          </a:prstGeom>
          <a:noFill/>
          <a:ln w="9525">
            <a:noFill/>
            <a:miter lim="800000"/>
            <a:headEnd/>
            <a:tailEnd/>
          </a:ln>
        </p:spPr>
        <p:txBody>
          <a:bodyPr wrap="none" rtlCol="0">
            <a:spAutoFit/>
          </a:bodyPr>
          <a:lstStyle/>
          <a:p>
            <a:r>
              <a:rPr lang="en-US" sz="2400" b="1" spc="50" dirty="0">
                <a:ln w="12700" cmpd="sng">
                  <a:solidFill>
                    <a:srgbClr val="FF0000"/>
                  </a:solidFill>
                  <a:prstDash val="solid"/>
                </a:ln>
                <a:solidFill>
                  <a:schemeClr val="accent6">
                    <a:tint val="1000"/>
                  </a:schemeClr>
                </a:solidFill>
                <a:effectLst>
                  <a:glow rad="53100">
                    <a:schemeClr val="accent6">
                      <a:satMod val="180000"/>
                      <a:alpha val="30000"/>
                    </a:schemeClr>
                  </a:glow>
                </a:effectLst>
                <a:latin typeface="Verdana" pitchFamily="34" charset="0"/>
              </a:rPr>
              <a:t>DIT</a:t>
            </a:r>
          </a:p>
        </p:txBody>
      </p:sp>
      <p:sp>
        <p:nvSpPr>
          <p:cNvPr id="120" name="TextBox 119"/>
          <p:cNvSpPr txBox="1"/>
          <p:nvPr/>
        </p:nvSpPr>
        <p:spPr bwMode="auto">
          <a:xfrm>
            <a:off x="7067010" y="1471306"/>
            <a:ext cx="955711" cy="461665"/>
          </a:xfrm>
          <a:prstGeom prst="rect">
            <a:avLst/>
          </a:prstGeom>
          <a:noFill/>
          <a:ln w="9525">
            <a:noFill/>
            <a:miter lim="800000"/>
            <a:headEnd/>
            <a:tailEnd/>
          </a:ln>
        </p:spPr>
        <p:txBody>
          <a:bodyPr wrap="none" rtlCol="0">
            <a:spAutoFit/>
          </a:bodyPr>
          <a:lstStyle/>
          <a:p>
            <a:r>
              <a:rPr lang="en-US" sz="2400" b="1" spc="50" dirty="0">
                <a:ln w="12700" cmpd="sng">
                  <a:solidFill>
                    <a:srgbClr val="FF0000"/>
                  </a:solidFill>
                  <a:prstDash val="solid"/>
                </a:ln>
                <a:solidFill>
                  <a:schemeClr val="accent6">
                    <a:tint val="1000"/>
                  </a:schemeClr>
                </a:solidFill>
                <a:effectLst>
                  <a:glow rad="53100">
                    <a:schemeClr val="accent6">
                      <a:satMod val="180000"/>
                      <a:alpha val="30000"/>
                    </a:schemeClr>
                  </a:glow>
                </a:effectLst>
                <a:latin typeface="Verdana" pitchFamily="34" charset="0"/>
              </a:rPr>
              <a:t>DAH</a:t>
            </a:r>
          </a:p>
        </p:txBody>
      </p:sp>
      <p:sp>
        <p:nvSpPr>
          <p:cNvPr id="121" name="TextBox 3"/>
          <p:cNvSpPr txBox="1"/>
          <p:nvPr/>
        </p:nvSpPr>
        <p:spPr bwMode="auto">
          <a:xfrm>
            <a:off x="2202065" y="612026"/>
            <a:ext cx="5440912" cy="2646878"/>
          </a:xfrm>
          <a:prstGeom prst="rect">
            <a:avLst/>
          </a:prstGeom>
          <a:noFill/>
          <a:ln w="9525">
            <a:noFill/>
            <a:miter lim="800000"/>
            <a:headEnd/>
            <a:tailEnd/>
          </a:ln>
        </p:spPr>
        <p:txBody>
          <a:bodyPr wrap="none" rtlCol="0">
            <a:spAutoFit/>
          </a:bodyPr>
          <a:lstStyle>
            <a:defPPr>
              <a:defRPr lang="en-US"/>
            </a:defPPr>
            <a:lvl1pPr algn="l" rtl="0" eaLnBrk="0" fontAlgn="base" hangingPunct="0">
              <a:spcBef>
                <a:spcPct val="0"/>
              </a:spcBef>
              <a:spcAft>
                <a:spcPct val="0"/>
              </a:spcAft>
              <a:defRPr sz="1900" kern="1200">
                <a:solidFill>
                  <a:schemeClr val="tx1"/>
                </a:solidFill>
                <a:latin typeface="Times New Roman" pitchFamily="18" charset="0"/>
                <a:ea typeface="+mn-ea"/>
                <a:cs typeface="+mn-cs"/>
              </a:defRPr>
            </a:lvl1pPr>
            <a:lvl2pPr marL="366309" algn="l" rtl="0" eaLnBrk="0" fontAlgn="base" hangingPunct="0">
              <a:spcBef>
                <a:spcPct val="0"/>
              </a:spcBef>
              <a:spcAft>
                <a:spcPct val="0"/>
              </a:spcAft>
              <a:defRPr sz="1900" kern="1200">
                <a:solidFill>
                  <a:schemeClr val="tx1"/>
                </a:solidFill>
                <a:latin typeface="Times New Roman" pitchFamily="18" charset="0"/>
                <a:ea typeface="+mn-ea"/>
                <a:cs typeface="+mn-cs"/>
              </a:defRPr>
            </a:lvl2pPr>
            <a:lvl3pPr marL="732617" algn="l" rtl="0" eaLnBrk="0" fontAlgn="base" hangingPunct="0">
              <a:spcBef>
                <a:spcPct val="0"/>
              </a:spcBef>
              <a:spcAft>
                <a:spcPct val="0"/>
              </a:spcAft>
              <a:defRPr sz="1900" kern="1200">
                <a:solidFill>
                  <a:schemeClr val="tx1"/>
                </a:solidFill>
                <a:latin typeface="Times New Roman" pitchFamily="18" charset="0"/>
                <a:ea typeface="+mn-ea"/>
                <a:cs typeface="+mn-cs"/>
              </a:defRPr>
            </a:lvl3pPr>
            <a:lvl4pPr marL="1098926" algn="l" rtl="0" eaLnBrk="0" fontAlgn="base" hangingPunct="0">
              <a:spcBef>
                <a:spcPct val="0"/>
              </a:spcBef>
              <a:spcAft>
                <a:spcPct val="0"/>
              </a:spcAft>
              <a:defRPr sz="1900" kern="1200">
                <a:solidFill>
                  <a:schemeClr val="tx1"/>
                </a:solidFill>
                <a:latin typeface="Times New Roman" pitchFamily="18" charset="0"/>
                <a:ea typeface="+mn-ea"/>
                <a:cs typeface="+mn-cs"/>
              </a:defRPr>
            </a:lvl4pPr>
            <a:lvl5pPr marL="1465235" algn="l" rtl="0" eaLnBrk="0" fontAlgn="base" hangingPunct="0">
              <a:spcBef>
                <a:spcPct val="0"/>
              </a:spcBef>
              <a:spcAft>
                <a:spcPct val="0"/>
              </a:spcAft>
              <a:defRPr sz="1900" kern="1200">
                <a:solidFill>
                  <a:schemeClr val="tx1"/>
                </a:solidFill>
                <a:latin typeface="Times New Roman" pitchFamily="18" charset="0"/>
                <a:ea typeface="+mn-ea"/>
                <a:cs typeface="+mn-cs"/>
              </a:defRPr>
            </a:lvl5pPr>
            <a:lvl6pPr marL="1831543" algn="l" defTabSz="732617" rtl="0" eaLnBrk="1" latinLnBrk="0" hangingPunct="1">
              <a:defRPr sz="1900" kern="1200">
                <a:solidFill>
                  <a:schemeClr val="tx1"/>
                </a:solidFill>
                <a:latin typeface="Times New Roman" pitchFamily="18" charset="0"/>
                <a:ea typeface="+mn-ea"/>
                <a:cs typeface="+mn-cs"/>
              </a:defRPr>
            </a:lvl6pPr>
            <a:lvl7pPr marL="2197852" algn="l" defTabSz="732617" rtl="0" eaLnBrk="1" latinLnBrk="0" hangingPunct="1">
              <a:defRPr sz="1900" kern="1200">
                <a:solidFill>
                  <a:schemeClr val="tx1"/>
                </a:solidFill>
                <a:latin typeface="Times New Roman" pitchFamily="18" charset="0"/>
                <a:ea typeface="+mn-ea"/>
                <a:cs typeface="+mn-cs"/>
              </a:defRPr>
            </a:lvl7pPr>
            <a:lvl8pPr marL="2564160" algn="l" defTabSz="732617" rtl="0" eaLnBrk="1" latinLnBrk="0" hangingPunct="1">
              <a:defRPr sz="1900" kern="1200">
                <a:solidFill>
                  <a:schemeClr val="tx1"/>
                </a:solidFill>
                <a:latin typeface="Times New Roman" pitchFamily="18" charset="0"/>
                <a:ea typeface="+mn-ea"/>
                <a:cs typeface="+mn-cs"/>
              </a:defRPr>
            </a:lvl8pPr>
            <a:lvl9pPr marL="2930469" algn="l" defTabSz="732617" rtl="0" eaLnBrk="1" latinLnBrk="0" hangingPunct="1">
              <a:defRPr sz="1900" kern="1200">
                <a:solidFill>
                  <a:schemeClr val="tx1"/>
                </a:solidFill>
                <a:latin typeface="Times New Roman" pitchFamily="18" charset="0"/>
                <a:ea typeface="+mn-ea"/>
                <a:cs typeface="+mn-cs"/>
              </a:defRPr>
            </a:lvl9pPr>
          </a:lstStyle>
          <a:p>
            <a:pPr algn="ctr"/>
            <a:r>
              <a:rPr lang="en-US" sz="16600" b="1" dirty="0">
                <a:ln w="10541" cmpd="sng">
                  <a:solidFill>
                    <a:schemeClr val="accent1">
                      <a:shade val="88000"/>
                      <a:satMod val="110000"/>
                    </a:schemeClr>
                  </a:solidFill>
                  <a:prstDash val="solid"/>
                </a:ln>
                <a:solidFill>
                  <a:srgbClr val="66FF33"/>
                </a:solidFill>
                <a:latin typeface="Verdana" pitchFamily="34" charset="0"/>
              </a:rPr>
              <a:t>CW?</a:t>
            </a:r>
          </a:p>
        </p:txBody>
      </p:sp>
    </p:spTree>
    <p:extLst>
      <p:ext uri="{BB962C8B-B14F-4D97-AF65-F5344CB8AC3E}">
        <p14:creationId xmlns:p14="http://schemas.microsoft.com/office/powerpoint/2010/main" val="3273443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21"/>
                                        </p:tgtEl>
                                      </p:cBhvr>
                                    </p:animEffect>
                                    <p:set>
                                      <p:cBhvr>
                                        <p:cTn id="10" dur="1" fill="hold">
                                          <p:stCondLst>
                                            <p:cond delay="499"/>
                                          </p:stCondLst>
                                        </p:cTn>
                                        <p:tgtEl>
                                          <p:spTgt spid="121"/>
                                        </p:tgtEl>
                                        <p:attrNameLst>
                                          <p:attrName>style.visibility</p:attrName>
                                        </p:attrNameLst>
                                      </p:cBhvr>
                                      <p:to>
                                        <p:strVal val="hidden"/>
                                      </p:to>
                                    </p:set>
                                  </p:childTnLst>
                                </p:cTn>
                              </p:par>
                              <p:par>
                                <p:cTn id="11" presetID="22" presetClass="entr" presetSubtype="8" repeatCount="300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left)">
                                      <p:cBhvr>
                                        <p:cTn id="13" dur="600"/>
                                        <p:tgtEl>
                                          <p:spTgt spid="23"/>
                                        </p:tgtEl>
                                      </p:cBhvr>
                                    </p:animEffect>
                                  </p:childTnLst>
                                </p:cTn>
                              </p:par>
                            </p:childTnLst>
                          </p:cTn>
                        </p:par>
                        <p:par>
                          <p:cTn id="14" fill="hold">
                            <p:stCondLst>
                              <p:cond delay="1800"/>
                            </p:stCondLst>
                            <p:childTnLst>
                              <p:par>
                                <p:cTn id="15" presetID="10" presetClass="entr" presetSubtype="0" fill="hold" grpId="0" nodeType="afterEffect">
                                  <p:stCondLst>
                                    <p:cond delay="100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500"/>
                                        <p:tgtEl>
                                          <p:spTgt spid="1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par>
                                <p:cTn id="23" presetID="10" presetClass="exit" presetSubtype="0" fill="hold" grpId="0"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25"/>
                                        </p:tgtEl>
                                      </p:cBhvr>
                                    </p:animEffect>
                                    <p:set>
                                      <p:cBhvr>
                                        <p:cTn id="30" dur="1" fill="hold">
                                          <p:stCondLst>
                                            <p:cond delay="499"/>
                                          </p:stCondLst>
                                        </p:cTn>
                                        <p:tgtEl>
                                          <p:spTgt spid="25"/>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500"/>
                                        <p:tgtEl>
                                          <p:spTgt spid="13"/>
                                        </p:tgtEl>
                                      </p:cBhvr>
                                    </p:animEffect>
                                    <p:set>
                                      <p:cBhvr>
                                        <p:cTn id="33" dur="1" fill="hold">
                                          <p:stCondLst>
                                            <p:cond delay="499"/>
                                          </p:stCondLst>
                                        </p:cTn>
                                        <p:tgtEl>
                                          <p:spTgt spid="13"/>
                                        </p:tgtEl>
                                        <p:attrNameLst>
                                          <p:attrName>style.visibility</p:attrName>
                                        </p:attrNameLst>
                                      </p:cBhvr>
                                      <p:to>
                                        <p:strVal val="hidden"/>
                                      </p:to>
                                    </p:set>
                                  </p:childTnLst>
                                </p:cTn>
                              </p:par>
                              <p:par>
                                <p:cTn id="34" presetID="10" presetClass="entr" presetSubtype="0" fill="hold" grpId="0" nodeType="withEffect">
                                  <p:stCondLst>
                                    <p:cond delay="0"/>
                                  </p:stCondLst>
                                  <p:childTnLst>
                                    <p:set>
                                      <p:cBhvr>
                                        <p:cTn id="35" dur="1" fill="hold">
                                          <p:stCondLst>
                                            <p:cond delay="0"/>
                                          </p:stCondLst>
                                        </p:cTn>
                                        <p:tgtEl>
                                          <p:spTgt spid="113"/>
                                        </p:tgtEl>
                                        <p:attrNameLst>
                                          <p:attrName>style.visibility</p:attrName>
                                        </p:attrNameLst>
                                      </p:cBhvr>
                                      <p:to>
                                        <p:strVal val="visible"/>
                                      </p:to>
                                    </p:set>
                                    <p:animEffect transition="in" filter="fade">
                                      <p:cBhvr>
                                        <p:cTn id="36" dur="500"/>
                                        <p:tgtEl>
                                          <p:spTgt spid="113"/>
                                        </p:tgtEl>
                                      </p:cBhvr>
                                    </p:animEffect>
                                  </p:childTnLst>
                                </p:cTn>
                              </p:par>
                              <p:par>
                                <p:cTn id="37" presetID="10" presetClass="entr" presetSubtype="0" fill="hold" grpId="0" nodeType="withEffect">
                                  <p:stCondLst>
                                    <p:cond delay="50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14"/>
                                        </p:tgtEl>
                                        <p:attrNameLst>
                                          <p:attrName>style.visibility</p:attrName>
                                        </p:attrNameLst>
                                      </p:cBhvr>
                                      <p:to>
                                        <p:strVal val="visible"/>
                                      </p:to>
                                    </p:set>
                                    <p:animEffect transition="in" filter="fade">
                                      <p:cBhvr>
                                        <p:cTn id="44" dur="500"/>
                                        <p:tgtEl>
                                          <p:spTgt spid="114"/>
                                        </p:tgtEl>
                                      </p:cBhvr>
                                    </p:animEffect>
                                  </p:childTnLst>
                                </p:cTn>
                              </p:par>
                              <p:par>
                                <p:cTn id="45" presetID="10" presetClass="exit" presetSubtype="0" fill="hold" grpId="0" nodeType="withEffect">
                                  <p:stCondLst>
                                    <p:cond delay="0"/>
                                  </p:stCondLst>
                                  <p:childTnLst>
                                    <p:animEffect transition="out" filter="fade">
                                      <p:cBhvr>
                                        <p:cTn id="46" dur="500"/>
                                        <p:tgtEl>
                                          <p:spTgt spid="14"/>
                                        </p:tgtEl>
                                      </p:cBhvr>
                                    </p:animEffect>
                                    <p:set>
                                      <p:cBhvr>
                                        <p:cTn id="47" dur="1" fill="hold">
                                          <p:stCondLst>
                                            <p:cond delay="499"/>
                                          </p:stCondLst>
                                        </p:cTn>
                                        <p:tgtEl>
                                          <p:spTgt spid="14"/>
                                        </p:tgtEl>
                                        <p:attrNameLst>
                                          <p:attrName>style.visibility</p:attrName>
                                        </p:attrNameLst>
                                      </p:cBhvr>
                                      <p:to>
                                        <p:strVal val="hidden"/>
                                      </p:to>
                                    </p:se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fade">
                                      <p:cBhvr>
                                        <p:cTn id="51" dur="500"/>
                                        <p:tgtEl>
                                          <p:spTgt spid="115"/>
                                        </p:tgtEl>
                                      </p:cBhvr>
                                    </p:animEffect>
                                  </p:childTnLst>
                                </p:cTn>
                              </p:par>
                            </p:childTnLst>
                          </p:cTn>
                        </p:par>
                        <p:par>
                          <p:cTn id="52" fill="hold">
                            <p:stCondLst>
                              <p:cond delay="1000"/>
                            </p:stCondLst>
                            <p:childTnLst>
                              <p:par>
                                <p:cTn id="53" presetID="10" presetClass="entr" presetSubtype="0" fill="hold" grpId="0" nodeType="afterEffect">
                                  <p:stCondLst>
                                    <p:cond delay="50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500"/>
                                        <p:tgtEl>
                                          <p:spTgt spid="118"/>
                                        </p:tgtEl>
                                      </p:cBhvr>
                                    </p:animEffect>
                                  </p:childTnLst>
                                </p:cTn>
                              </p:par>
                            </p:childTnLst>
                          </p:cTn>
                        </p:par>
                        <p:par>
                          <p:cTn id="56" fill="hold">
                            <p:stCondLst>
                              <p:cond delay="2000"/>
                            </p:stCondLst>
                            <p:childTnLst>
                              <p:par>
                                <p:cTn id="57" presetID="10" presetClass="entr" presetSubtype="0" fill="hold" grpId="0" nodeType="afterEffect">
                                  <p:stCondLst>
                                    <p:cond delay="0"/>
                                  </p:stCondLst>
                                  <p:childTnLst>
                                    <p:set>
                                      <p:cBhvr>
                                        <p:cTn id="58" dur="1" fill="hold">
                                          <p:stCondLst>
                                            <p:cond delay="0"/>
                                          </p:stCondLst>
                                        </p:cTn>
                                        <p:tgtEl>
                                          <p:spTgt spid="119"/>
                                        </p:tgtEl>
                                        <p:attrNameLst>
                                          <p:attrName>style.visibility</p:attrName>
                                        </p:attrNameLst>
                                      </p:cBhvr>
                                      <p:to>
                                        <p:strVal val="visible"/>
                                      </p:to>
                                    </p:set>
                                    <p:animEffect transition="in" filter="fade">
                                      <p:cBhvr>
                                        <p:cTn id="59" dur="500"/>
                                        <p:tgtEl>
                                          <p:spTgt spid="119"/>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16"/>
                                        </p:tgtEl>
                                        <p:attrNameLst>
                                          <p:attrName>style.visibility</p:attrName>
                                        </p:attrNameLst>
                                      </p:cBhvr>
                                      <p:to>
                                        <p:strVal val="visible"/>
                                      </p:to>
                                    </p:set>
                                    <p:animEffect transition="in" filter="fade">
                                      <p:cBhvr>
                                        <p:cTn id="64" dur="500"/>
                                        <p:tgtEl>
                                          <p:spTgt spid="116"/>
                                        </p:tgtEl>
                                      </p:cBhvr>
                                    </p:animEffect>
                                  </p:childTnLst>
                                </p:cTn>
                              </p:par>
                              <p:par>
                                <p:cTn id="65" presetID="10" presetClass="exit" presetSubtype="0" fill="hold" grpId="0" nodeType="withEffect">
                                  <p:stCondLst>
                                    <p:cond delay="0"/>
                                  </p:stCondLst>
                                  <p:childTnLst>
                                    <p:animEffect transition="out" filter="fade">
                                      <p:cBhvr>
                                        <p:cTn id="66" dur="500"/>
                                        <p:tgtEl>
                                          <p:spTgt spid="15"/>
                                        </p:tgtEl>
                                      </p:cBhvr>
                                    </p:animEffect>
                                    <p:set>
                                      <p:cBhvr>
                                        <p:cTn id="67" dur="1" fill="hold">
                                          <p:stCondLst>
                                            <p:cond delay="499"/>
                                          </p:stCondLst>
                                        </p:cTn>
                                        <p:tgtEl>
                                          <p:spTgt spid="15"/>
                                        </p:tgtEl>
                                        <p:attrNameLst>
                                          <p:attrName>style.visibility</p:attrName>
                                        </p:attrNameLst>
                                      </p:cBhvr>
                                      <p:to>
                                        <p:strVal val="hidden"/>
                                      </p:to>
                                    </p:set>
                                  </p:childTnLst>
                                </p:cTn>
                              </p:par>
                            </p:childTnLst>
                          </p:cTn>
                        </p:par>
                        <p:par>
                          <p:cTn id="68" fill="hold">
                            <p:stCondLst>
                              <p:cond delay="500"/>
                            </p:stCondLst>
                            <p:childTnLst>
                              <p:par>
                                <p:cTn id="69" presetID="10" presetClass="entr" presetSubtype="0" fill="hold" grpId="0" nodeType="afterEffect">
                                  <p:stCondLst>
                                    <p:cond delay="500"/>
                                  </p:stCondLst>
                                  <p:childTnLst>
                                    <p:set>
                                      <p:cBhvr>
                                        <p:cTn id="70" dur="1" fill="hold">
                                          <p:stCondLst>
                                            <p:cond delay="0"/>
                                          </p:stCondLst>
                                        </p:cTn>
                                        <p:tgtEl>
                                          <p:spTgt spid="120"/>
                                        </p:tgtEl>
                                        <p:attrNameLst>
                                          <p:attrName>style.visibility</p:attrName>
                                        </p:attrNameLst>
                                      </p:cBhvr>
                                      <p:to>
                                        <p:strVal val="visible"/>
                                      </p:to>
                                    </p:set>
                                    <p:animEffect transition="in" filter="fade">
                                      <p:cBhvr>
                                        <p:cTn id="71" dur="500"/>
                                        <p:tgtEl>
                                          <p:spTgt spid="120"/>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grpId="1" nodeType="clickEffect">
                                  <p:stCondLst>
                                    <p:cond delay="0"/>
                                  </p:stCondLst>
                                  <p:childTnLst>
                                    <p:animEffect transition="out" filter="fade">
                                      <p:cBhvr>
                                        <p:cTn id="75" dur="500"/>
                                        <p:tgtEl>
                                          <p:spTgt spid="111"/>
                                        </p:tgtEl>
                                      </p:cBhvr>
                                    </p:animEffect>
                                    <p:set>
                                      <p:cBhvr>
                                        <p:cTn id="76" dur="1" fill="hold">
                                          <p:stCondLst>
                                            <p:cond delay="499"/>
                                          </p:stCondLst>
                                        </p:cTn>
                                        <p:tgtEl>
                                          <p:spTgt spid="111"/>
                                        </p:tgtEl>
                                        <p:attrNameLst>
                                          <p:attrName>style.visibility</p:attrName>
                                        </p:attrNameLst>
                                      </p:cBhvr>
                                      <p:to>
                                        <p:strVal val="hidden"/>
                                      </p:to>
                                    </p:set>
                                  </p:childTnLst>
                                </p:cTn>
                              </p:par>
                              <p:par>
                                <p:cTn id="77" presetID="10" presetClass="exit" presetSubtype="0" fill="hold" grpId="0" nodeType="withEffect">
                                  <p:stCondLst>
                                    <p:cond delay="0"/>
                                  </p:stCondLst>
                                  <p:childTnLst>
                                    <p:animEffect transition="out" filter="fade">
                                      <p:cBhvr>
                                        <p:cTn id="78" dur="500"/>
                                        <p:tgtEl>
                                          <p:spTgt spid="16"/>
                                        </p:tgtEl>
                                      </p:cBhvr>
                                    </p:animEffect>
                                    <p:set>
                                      <p:cBhvr>
                                        <p:cTn id="79" dur="1" fill="hold">
                                          <p:stCondLst>
                                            <p:cond delay="499"/>
                                          </p:stCondLst>
                                        </p:cTn>
                                        <p:tgtEl>
                                          <p:spTgt spid="16"/>
                                        </p:tgtEl>
                                        <p:attrNameLst>
                                          <p:attrName>style.visibility</p:attrName>
                                        </p:attrNameLst>
                                      </p:cBhvr>
                                      <p:to>
                                        <p:strVal val="hidden"/>
                                      </p:to>
                                    </p:set>
                                  </p:childTnLst>
                                </p:cTn>
                              </p:par>
                              <p:par>
                                <p:cTn id="80" presetID="10" presetClass="entr" presetSubtype="0" fill="hold" grpId="0" nodeType="withEffect">
                                  <p:stCondLst>
                                    <p:cond delay="0"/>
                                  </p:stCondLst>
                                  <p:childTnLst>
                                    <p:set>
                                      <p:cBhvr>
                                        <p:cTn id="81" dur="1" fill="hold">
                                          <p:stCondLst>
                                            <p:cond delay="0"/>
                                          </p:stCondLst>
                                        </p:cTn>
                                        <p:tgtEl>
                                          <p:spTgt spid="112"/>
                                        </p:tgtEl>
                                        <p:attrNameLst>
                                          <p:attrName>style.visibility</p:attrName>
                                        </p:attrNameLst>
                                      </p:cBhvr>
                                      <p:to>
                                        <p:strVal val="visible"/>
                                      </p:to>
                                    </p:set>
                                    <p:animEffect transition="in" filter="fade">
                                      <p:cBhvr>
                                        <p:cTn id="82" dur="500"/>
                                        <p:tgtEl>
                                          <p:spTgt spid="112"/>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17"/>
                                        </p:tgtEl>
                                        <p:attrNameLst>
                                          <p:attrName>style.visibility</p:attrName>
                                        </p:attrNameLst>
                                      </p:cBhvr>
                                      <p:to>
                                        <p:strVal val="visible"/>
                                      </p:to>
                                    </p:set>
                                    <p:animEffect transition="in" filter="fade">
                                      <p:cBhvr>
                                        <p:cTn id="87" dur="500"/>
                                        <p:tgtEl>
                                          <p:spTgt spid="117"/>
                                        </p:tgtEl>
                                      </p:cBhvr>
                                    </p:animEffect>
                                  </p:childTnLst>
                                </p:cTn>
                              </p:par>
                              <p:par>
                                <p:cTn id="88" presetID="10" presetClass="exit" presetSubtype="0" fill="hold" grpId="0" nodeType="withEffect">
                                  <p:stCondLst>
                                    <p:cond delay="0"/>
                                  </p:stCondLst>
                                  <p:childTnLst>
                                    <p:animEffect transition="out" filter="fade">
                                      <p:cBhvr>
                                        <p:cTn id="89" dur="500"/>
                                        <p:tgtEl>
                                          <p:spTgt spid="17"/>
                                        </p:tgtEl>
                                      </p:cBhvr>
                                    </p:animEffect>
                                    <p:set>
                                      <p:cBhvr>
                                        <p:cTn id="90"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15" grpId="0" animBg="1"/>
      <p:bldP spid="14" grpId="0" animBg="1"/>
      <p:bldP spid="13" grpId="0" animBg="1"/>
      <p:bldP spid="12" grpId="0" animBg="1"/>
      <p:bldP spid="11" grpId="0" animBg="1"/>
      <p:bldP spid="24" grpId="0"/>
      <p:bldP spid="111" grpId="0"/>
      <p:bldP spid="111" grpId="1"/>
      <p:bldP spid="112" grpId="0"/>
      <p:bldP spid="113" grpId="0" animBg="1"/>
      <p:bldP spid="114" grpId="0" animBg="1"/>
      <p:bldP spid="115" grpId="0" animBg="1"/>
      <p:bldP spid="116" grpId="0" animBg="1"/>
      <p:bldP spid="117" grpId="0"/>
      <p:bldP spid="118" grpId="0"/>
      <p:bldP spid="119" grpId="0"/>
      <p:bldP spid="120" grpId="0"/>
      <p:bldP spid="1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 5.c.: CW</a:t>
            </a:r>
          </a:p>
        </p:txBody>
      </p:sp>
      <p:sp>
        <p:nvSpPr>
          <p:cNvPr id="3" name="Slide Number Placeholder 2"/>
          <p:cNvSpPr>
            <a:spLocks noGrp="1"/>
          </p:cNvSpPr>
          <p:nvPr>
            <p:ph type="sldNum" sz="quarter" idx="12"/>
          </p:nvPr>
        </p:nvSpPr>
        <p:spPr/>
        <p:txBody>
          <a:bodyPr/>
          <a:lstStyle/>
          <a:p>
            <a:pPr>
              <a:defRPr/>
            </a:pPr>
            <a:r>
              <a:rPr lang="en-US" dirty="0">
                <a:solidFill>
                  <a:schemeClr val="bg1"/>
                </a:solidFill>
              </a:rPr>
              <a:t>SLIDE </a:t>
            </a:r>
            <a:fld id="{7DE08B2E-D59F-498D-8D62-ABBAFDFFC21C}" type="slidenum">
              <a:rPr lang="en-US" smtClean="0">
                <a:solidFill>
                  <a:schemeClr val="bg1"/>
                </a:solidFill>
              </a:rPr>
              <a:pPr>
                <a:defRPr/>
              </a:pPr>
              <a:t>17</a:t>
            </a:fld>
            <a:endParaRPr lang="en-US" dirty="0">
              <a:solidFill>
                <a:schemeClr val="bg1"/>
              </a:solidFill>
            </a:endParaRPr>
          </a:p>
        </p:txBody>
      </p:sp>
      <p:sp>
        <p:nvSpPr>
          <p:cNvPr id="18" name="TextBox 17"/>
          <p:cNvSpPr txBox="1"/>
          <p:nvPr/>
        </p:nvSpPr>
        <p:spPr bwMode="auto">
          <a:xfrm>
            <a:off x="8704418"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1</a:t>
            </a:r>
          </a:p>
        </p:txBody>
      </p:sp>
      <p:sp>
        <p:nvSpPr>
          <p:cNvPr id="17" name="TextBox 16"/>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2</a:t>
            </a:r>
          </a:p>
        </p:txBody>
      </p: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3577" y="623821"/>
            <a:ext cx="6719121" cy="3843337"/>
          </a:xfrm>
          <a:prstGeom prst="rect">
            <a:avLst/>
          </a:prstGeom>
          <a:noFill/>
          <a:ln>
            <a:noFill/>
          </a:ln>
          <a:effectLst>
            <a:outerShdw dist="107933" dir="2700000" algn="ctr" rotWithShape="0">
              <a:srgbClr val="000000">
                <a:alpha val="50026"/>
              </a:srgbClr>
            </a:outerShdw>
          </a:effectLst>
        </p:spPr>
      </p:pic>
      <p:sp>
        <p:nvSpPr>
          <p:cNvPr id="24" name="Freeform 23"/>
          <p:cNvSpPr/>
          <p:nvPr/>
        </p:nvSpPr>
        <p:spPr bwMode="auto">
          <a:xfrm>
            <a:off x="1422400" y="615950"/>
            <a:ext cx="6718300" cy="1885950"/>
          </a:xfrm>
          <a:custGeom>
            <a:avLst/>
            <a:gdLst>
              <a:gd name="connsiteX0" fmla="*/ 844550 w 6718300"/>
              <a:gd name="connsiteY0" fmla="*/ 1873250 h 1885950"/>
              <a:gd name="connsiteX1" fmla="*/ 869950 w 6718300"/>
              <a:gd name="connsiteY1" fmla="*/ 685800 h 1885950"/>
              <a:gd name="connsiteX2" fmla="*/ 1587500 w 6718300"/>
              <a:gd name="connsiteY2" fmla="*/ 692150 h 1885950"/>
              <a:gd name="connsiteX3" fmla="*/ 1587500 w 6718300"/>
              <a:gd name="connsiteY3" fmla="*/ 692150 h 1885950"/>
              <a:gd name="connsiteX4" fmla="*/ 1606550 w 6718300"/>
              <a:gd name="connsiteY4" fmla="*/ 762000 h 1885950"/>
              <a:gd name="connsiteX5" fmla="*/ 2317750 w 6718300"/>
              <a:gd name="connsiteY5" fmla="*/ 730250 h 1885950"/>
              <a:gd name="connsiteX6" fmla="*/ 2317750 w 6718300"/>
              <a:gd name="connsiteY6" fmla="*/ 1879600 h 1885950"/>
              <a:gd name="connsiteX7" fmla="*/ 4470400 w 6718300"/>
              <a:gd name="connsiteY7" fmla="*/ 1885950 h 1885950"/>
              <a:gd name="connsiteX8" fmla="*/ 4483100 w 6718300"/>
              <a:gd name="connsiteY8" fmla="*/ 749300 h 1885950"/>
              <a:gd name="connsiteX9" fmla="*/ 5187950 w 6718300"/>
              <a:gd name="connsiteY9" fmla="*/ 749300 h 1885950"/>
              <a:gd name="connsiteX10" fmla="*/ 5194300 w 6718300"/>
              <a:gd name="connsiteY10" fmla="*/ 692150 h 1885950"/>
              <a:gd name="connsiteX11" fmla="*/ 5873750 w 6718300"/>
              <a:gd name="connsiteY11" fmla="*/ 692150 h 1885950"/>
              <a:gd name="connsiteX12" fmla="*/ 5899150 w 6718300"/>
              <a:gd name="connsiteY12" fmla="*/ 1873250 h 1885950"/>
              <a:gd name="connsiteX13" fmla="*/ 6718300 w 6718300"/>
              <a:gd name="connsiteY13" fmla="*/ 1866900 h 1885950"/>
              <a:gd name="connsiteX14" fmla="*/ 6718300 w 6718300"/>
              <a:gd name="connsiteY14" fmla="*/ 0 h 1885950"/>
              <a:gd name="connsiteX15" fmla="*/ 0 w 6718300"/>
              <a:gd name="connsiteY15" fmla="*/ 12700 h 1885950"/>
              <a:gd name="connsiteX16" fmla="*/ 6350 w 6718300"/>
              <a:gd name="connsiteY16" fmla="*/ 1866900 h 1885950"/>
              <a:gd name="connsiteX17" fmla="*/ 844550 w 6718300"/>
              <a:gd name="connsiteY17" fmla="*/ 1873250 h 1885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18300" h="1885950">
                <a:moveTo>
                  <a:pt x="844550" y="1873250"/>
                </a:moveTo>
                <a:lnTo>
                  <a:pt x="869950" y="685800"/>
                </a:lnTo>
                <a:lnTo>
                  <a:pt x="1587500" y="692150"/>
                </a:lnTo>
                <a:lnTo>
                  <a:pt x="1587500" y="692150"/>
                </a:lnTo>
                <a:lnTo>
                  <a:pt x="1606550" y="762000"/>
                </a:lnTo>
                <a:lnTo>
                  <a:pt x="2317750" y="730250"/>
                </a:lnTo>
                <a:lnTo>
                  <a:pt x="2317750" y="1879600"/>
                </a:lnTo>
                <a:lnTo>
                  <a:pt x="4470400" y="1885950"/>
                </a:lnTo>
                <a:lnTo>
                  <a:pt x="4483100" y="749300"/>
                </a:lnTo>
                <a:lnTo>
                  <a:pt x="5187950" y="749300"/>
                </a:lnTo>
                <a:lnTo>
                  <a:pt x="5194300" y="692150"/>
                </a:lnTo>
                <a:lnTo>
                  <a:pt x="5873750" y="692150"/>
                </a:lnTo>
                <a:lnTo>
                  <a:pt x="5899150" y="1873250"/>
                </a:lnTo>
                <a:lnTo>
                  <a:pt x="6718300" y="1866900"/>
                </a:lnTo>
                <a:lnTo>
                  <a:pt x="6718300" y="0"/>
                </a:lnTo>
                <a:lnTo>
                  <a:pt x="0" y="12700"/>
                </a:lnTo>
                <a:cubicBezTo>
                  <a:pt x="2117" y="630767"/>
                  <a:pt x="4233" y="1248833"/>
                  <a:pt x="6350" y="1866900"/>
                </a:cubicBezTo>
                <a:lnTo>
                  <a:pt x="844550" y="1873250"/>
                </a:lnTo>
                <a:close/>
              </a:path>
            </a:pathLst>
          </a:custGeom>
          <a:solidFill>
            <a:srgbClr val="FFFFFF">
              <a:alpha val="69804"/>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sp>
        <p:nvSpPr>
          <p:cNvPr id="25" name="Freeform 24"/>
          <p:cNvSpPr/>
          <p:nvPr/>
        </p:nvSpPr>
        <p:spPr bwMode="auto">
          <a:xfrm>
            <a:off x="2292350" y="1282700"/>
            <a:ext cx="1447800" cy="2476500"/>
          </a:xfrm>
          <a:custGeom>
            <a:avLst/>
            <a:gdLst>
              <a:gd name="connsiteX0" fmla="*/ 0 w 1447800"/>
              <a:gd name="connsiteY0" fmla="*/ 0 h 2476500"/>
              <a:gd name="connsiteX1" fmla="*/ 704850 w 1447800"/>
              <a:gd name="connsiteY1" fmla="*/ 6350 h 2476500"/>
              <a:gd name="connsiteX2" fmla="*/ 711200 w 1447800"/>
              <a:gd name="connsiteY2" fmla="*/ 69850 h 2476500"/>
              <a:gd name="connsiteX3" fmla="*/ 1447800 w 1447800"/>
              <a:gd name="connsiteY3" fmla="*/ 76200 h 2476500"/>
              <a:gd name="connsiteX4" fmla="*/ 1435100 w 1447800"/>
              <a:gd name="connsiteY4" fmla="*/ 2374900 h 2476500"/>
              <a:gd name="connsiteX5" fmla="*/ 698500 w 1447800"/>
              <a:gd name="connsiteY5" fmla="*/ 2374900 h 2476500"/>
              <a:gd name="connsiteX6" fmla="*/ 704850 w 1447800"/>
              <a:gd name="connsiteY6" fmla="*/ 2476500 h 2476500"/>
              <a:gd name="connsiteX7" fmla="*/ 19050 w 1447800"/>
              <a:gd name="connsiteY7" fmla="*/ 2476500 h 2476500"/>
              <a:gd name="connsiteX8" fmla="*/ 0 w 1447800"/>
              <a:gd name="connsiteY8" fmla="*/ 0 h 247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7800" h="2476500">
                <a:moveTo>
                  <a:pt x="0" y="0"/>
                </a:moveTo>
                <a:lnTo>
                  <a:pt x="704850" y="6350"/>
                </a:lnTo>
                <a:lnTo>
                  <a:pt x="711200" y="69850"/>
                </a:lnTo>
                <a:lnTo>
                  <a:pt x="1447800" y="76200"/>
                </a:lnTo>
                <a:cubicBezTo>
                  <a:pt x="1443567" y="842433"/>
                  <a:pt x="1439333" y="1608667"/>
                  <a:pt x="1435100" y="2374900"/>
                </a:cubicBezTo>
                <a:lnTo>
                  <a:pt x="698500" y="2374900"/>
                </a:lnTo>
                <a:lnTo>
                  <a:pt x="704850" y="2476500"/>
                </a:lnTo>
                <a:lnTo>
                  <a:pt x="19050" y="2476500"/>
                </a:lnTo>
                <a:cubicBezTo>
                  <a:pt x="14817" y="1648883"/>
                  <a:pt x="10583" y="821267"/>
                  <a:pt x="0" y="0"/>
                </a:cubicBezTo>
                <a:close/>
              </a:path>
            </a:pathLst>
          </a:custGeom>
          <a:solidFill>
            <a:srgbClr val="FFFF00">
              <a:alpha val="14902"/>
            </a:srgbClr>
          </a:solidFill>
          <a:ln w="571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6" name="Freeform 25"/>
          <p:cNvSpPr/>
          <p:nvPr/>
        </p:nvSpPr>
        <p:spPr bwMode="auto">
          <a:xfrm>
            <a:off x="5892800" y="1295400"/>
            <a:ext cx="1422400" cy="2425700"/>
          </a:xfrm>
          <a:custGeom>
            <a:avLst/>
            <a:gdLst>
              <a:gd name="connsiteX0" fmla="*/ 0 w 1422400"/>
              <a:gd name="connsiteY0" fmla="*/ 69850 h 2425700"/>
              <a:gd name="connsiteX1" fmla="*/ 711200 w 1422400"/>
              <a:gd name="connsiteY1" fmla="*/ 57150 h 2425700"/>
              <a:gd name="connsiteX2" fmla="*/ 711200 w 1422400"/>
              <a:gd name="connsiteY2" fmla="*/ 0 h 2425700"/>
              <a:gd name="connsiteX3" fmla="*/ 1409700 w 1422400"/>
              <a:gd name="connsiteY3" fmla="*/ 6350 h 2425700"/>
              <a:gd name="connsiteX4" fmla="*/ 1422400 w 1422400"/>
              <a:gd name="connsiteY4" fmla="*/ 2413000 h 2425700"/>
              <a:gd name="connsiteX5" fmla="*/ 704850 w 1422400"/>
              <a:gd name="connsiteY5" fmla="*/ 2425700 h 2425700"/>
              <a:gd name="connsiteX6" fmla="*/ 698500 w 1422400"/>
              <a:gd name="connsiteY6" fmla="*/ 2362200 h 2425700"/>
              <a:gd name="connsiteX7" fmla="*/ 6350 w 1422400"/>
              <a:gd name="connsiteY7" fmla="*/ 2362200 h 2425700"/>
              <a:gd name="connsiteX8" fmla="*/ 0 w 1422400"/>
              <a:gd name="connsiteY8" fmla="*/ 69850 h 242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2400" h="2425700">
                <a:moveTo>
                  <a:pt x="0" y="69850"/>
                </a:moveTo>
                <a:lnTo>
                  <a:pt x="711200" y="57150"/>
                </a:lnTo>
                <a:lnTo>
                  <a:pt x="711200" y="0"/>
                </a:lnTo>
                <a:lnTo>
                  <a:pt x="1409700" y="6350"/>
                </a:lnTo>
                <a:cubicBezTo>
                  <a:pt x="1413933" y="808567"/>
                  <a:pt x="1418167" y="1610783"/>
                  <a:pt x="1422400" y="2413000"/>
                </a:cubicBezTo>
                <a:lnTo>
                  <a:pt x="704850" y="2425700"/>
                </a:lnTo>
                <a:lnTo>
                  <a:pt x="698500" y="2362200"/>
                </a:lnTo>
                <a:lnTo>
                  <a:pt x="6350" y="2362200"/>
                </a:lnTo>
                <a:cubicBezTo>
                  <a:pt x="4233" y="1602317"/>
                  <a:pt x="2117" y="842433"/>
                  <a:pt x="0" y="69850"/>
                </a:cubicBezTo>
                <a:close/>
              </a:path>
            </a:pathLst>
          </a:custGeom>
          <a:solidFill>
            <a:srgbClr val="FFFF00">
              <a:alpha val="14902"/>
            </a:srgbClr>
          </a:solidFill>
          <a:ln w="571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sp>
        <p:nvSpPr>
          <p:cNvPr id="27" name="Freeform 26"/>
          <p:cNvSpPr/>
          <p:nvPr/>
        </p:nvSpPr>
        <p:spPr bwMode="auto">
          <a:xfrm>
            <a:off x="1416050" y="2482850"/>
            <a:ext cx="6731000" cy="1981200"/>
          </a:xfrm>
          <a:custGeom>
            <a:avLst/>
            <a:gdLst>
              <a:gd name="connsiteX0" fmla="*/ 844550 w 6731000"/>
              <a:gd name="connsiteY0" fmla="*/ 6350 h 1981200"/>
              <a:gd name="connsiteX1" fmla="*/ 857250 w 6731000"/>
              <a:gd name="connsiteY1" fmla="*/ 1295400 h 1981200"/>
              <a:gd name="connsiteX2" fmla="*/ 1600200 w 6731000"/>
              <a:gd name="connsiteY2" fmla="*/ 1295400 h 1981200"/>
              <a:gd name="connsiteX3" fmla="*/ 1606550 w 6731000"/>
              <a:gd name="connsiteY3" fmla="*/ 1181100 h 1981200"/>
              <a:gd name="connsiteX4" fmla="*/ 2324100 w 6731000"/>
              <a:gd name="connsiteY4" fmla="*/ 1181100 h 1981200"/>
              <a:gd name="connsiteX5" fmla="*/ 2317750 w 6731000"/>
              <a:gd name="connsiteY5" fmla="*/ 19050 h 1981200"/>
              <a:gd name="connsiteX6" fmla="*/ 4451350 w 6731000"/>
              <a:gd name="connsiteY6" fmla="*/ 12700 h 1981200"/>
              <a:gd name="connsiteX7" fmla="*/ 4470400 w 6731000"/>
              <a:gd name="connsiteY7" fmla="*/ 1200150 h 1981200"/>
              <a:gd name="connsiteX8" fmla="*/ 5168900 w 6731000"/>
              <a:gd name="connsiteY8" fmla="*/ 1187450 h 1981200"/>
              <a:gd name="connsiteX9" fmla="*/ 5200650 w 6731000"/>
              <a:gd name="connsiteY9" fmla="*/ 1250950 h 1981200"/>
              <a:gd name="connsiteX10" fmla="*/ 5899150 w 6731000"/>
              <a:gd name="connsiteY10" fmla="*/ 1231900 h 1981200"/>
              <a:gd name="connsiteX11" fmla="*/ 5892800 w 6731000"/>
              <a:gd name="connsiteY11" fmla="*/ 19050 h 1981200"/>
              <a:gd name="connsiteX12" fmla="*/ 6724650 w 6731000"/>
              <a:gd name="connsiteY12" fmla="*/ 0 h 1981200"/>
              <a:gd name="connsiteX13" fmla="*/ 6731000 w 6731000"/>
              <a:gd name="connsiteY13" fmla="*/ 1981200 h 1981200"/>
              <a:gd name="connsiteX14" fmla="*/ 0 w 6731000"/>
              <a:gd name="connsiteY14" fmla="*/ 1981200 h 1981200"/>
              <a:gd name="connsiteX15" fmla="*/ 0 w 6731000"/>
              <a:gd name="connsiteY15" fmla="*/ 6350 h 1981200"/>
              <a:gd name="connsiteX16" fmla="*/ 844550 w 6731000"/>
              <a:gd name="connsiteY16" fmla="*/ 635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1000" h="1981200">
                <a:moveTo>
                  <a:pt x="844550" y="6350"/>
                </a:moveTo>
                <a:lnTo>
                  <a:pt x="857250" y="1295400"/>
                </a:lnTo>
                <a:lnTo>
                  <a:pt x="1600200" y="1295400"/>
                </a:lnTo>
                <a:lnTo>
                  <a:pt x="1606550" y="1181100"/>
                </a:lnTo>
                <a:lnTo>
                  <a:pt x="2324100" y="1181100"/>
                </a:lnTo>
                <a:cubicBezTo>
                  <a:pt x="2321983" y="793750"/>
                  <a:pt x="2319867" y="406400"/>
                  <a:pt x="2317750" y="19050"/>
                </a:cubicBezTo>
                <a:lnTo>
                  <a:pt x="4451350" y="12700"/>
                </a:lnTo>
                <a:lnTo>
                  <a:pt x="4470400" y="1200150"/>
                </a:lnTo>
                <a:lnTo>
                  <a:pt x="5168900" y="1187450"/>
                </a:lnTo>
                <a:lnTo>
                  <a:pt x="5200650" y="1250950"/>
                </a:lnTo>
                <a:lnTo>
                  <a:pt x="5899150" y="1231900"/>
                </a:lnTo>
                <a:cubicBezTo>
                  <a:pt x="5897033" y="827617"/>
                  <a:pt x="5894917" y="423333"/>
                  <a:pt x="5892800" y="19050"/>
                </a:cubicBezTo>
                <a:lnTo>
                  <a:pt x="6724650" y="0"/>
                </a:lnTo>
                <a:cubicBezTo>
                  <a:pt x="6726767" y="660400"/>
                  <a:pt x="6728883" y="1320800"/>
                  <a:pt x="6731000" y="1981200"/>
                </a:cubicBezTo>
                <a:lnTo>
                  <a:pt x="0" y="1981200"/>
                </a:lnTo>
                <a:lnTo>
                  <a:pt x="0" y="6350"/>
                </a:lnTo>
                <a:lnTo>
                  <a:pt x="844550" y="6350"/>
                </a:lnTo>
                <a:close/>
              </a:path>
            </a:pathLst>
          </a:custGeom>
          <a:solidFill>
            <a:srgbClr val="FFFFFF">
              <a:alpha val="69804"/>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769944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xit" presetSubtype="0" fill="hold" grpId="0" nodeType="withEffect">
                                  <p:stCondLst>
                                    <p:cond delay="0"/>
                                  </p:stCondLst>
                                  <p:childTnLst>
                                    <p:animEffect transition="out" filter="fade">
                                      <p:cBhvr>
                                        <p:cTn id="9" dur="500"/>
                                        <p:tgtEl>
                                          <p:spTgt spid="17"/>
                                        </p:tgtEl>
                                      </p:cBhvr>
                                    </p:animEffect>
                                    <p:set>
                                      <p:cBhvr>
                                        <p:cTn id="10" dur="1" fill="hold">
                                          <p:stCondLst>
                                            <p:cond delay="499"/>
                                          </p:stCondLst>
                                        </p:cTn>
                                        <p:tgtEl>
                                          <p:spTgt spid="17"/>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4" grpId="0" animBg="1"/>
      <p:bldP spid="25"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 5.c.: CW</a:t>
            </a:r>
          </a:p>
        </p:txBody>
      </p:sp>
      <p:sp>
        <p:nvSpPr>
          <p:cNvPr id="3" name="Slide Number Placeholder 2"/>
          <p:cNvSpPr>
            <a:spLocks noGrp="1"/>
          </p:cNvSpPr>
          <p:nvPr>
            <p:ph type="sldNum" sz="quarter" idx="12"/>
          </p:nvPr>
        </p:nvSpPr>
        <p:spPr/>
        <p:txBody>
          <a:bodyPr/>
          <a:lstStyle/>
          <a:p>
            <a:pPr>
              <a:defRPr/>
            </a:pPr>
            <a:r>
              <a:rPr lang="en-US" dirty="0">
                <a:solidFill>
                  <a:schemeClr val="bg1"/>
                </a:solidFill>
              </a:rPr>
              <a:t>SLIDE </a:t>
            </a:r>
            <a:fld id="{7DE08B2E-D59F-498D-8D62-ABBAFDFFC21C}" type="slidenum">
              <a:rPr lang="en-US" smtClean="0">
                <a:solidFill>
                  <a:schemeClr val="bg1"/>
                </a:solidFill>
              </a:rPr>
              <a:pPr>
                <a:defRPr/>
              </a:pPr>
              <a:t>18</a:t>
            </a:fld>
            <a:endParaRPr lang="en-US" dirty="0">
              <a:solidFill>
                <a:schemeClr val="bg1"/>
              </a:solidFill>
            </a:endParaRPr>
          </a:p>
        </p:txBody>
      </p:sp>
      <p:sp>
        <p:nvSpPr>
          <p:cNvPr id="18" name="TextBox 17"/>
          <p:cNvSpPr txBox="1"/>
          <p:nvPr/>
        </p:nvSpPr>
        <p:spPr bwMode="auto">
          <a:xfrm>
            <a:off x="8704418"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1</a:t>
            </a:r>
          </a:p>
        </p:txBody>
      </p:sp>
      <p:sp>
        <p:nvSpPr>
          <p:cNvPr id="17" name="TextBox 16"/>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2</a:t>
            </a:r>
          </a:p>
        </p:txBody>
      </p:sp>
      <p:sp>
        <p:nvSpPr>
          <p:cNvPr id="16" name="TextBox 15"/>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3</a:t>
            </a:r>
          </a:p>
        </p:txBody>
      </p:sp>
      <p:grpSp>
        <p:nvGrpSpPr>
          <p:cNvPr id="23" name="Group 22"/>
          <p:cNvGrpSpPr/>
          <p:nvPr/>
        </p:nvGrpSpPr>
        <p:grpSpPr>
          <a:xfrm>
            <a:off x="821378" y="2237634"/>
            <a:ext cx="8321040" cy="1077066"/>
            <a:chOff x="821378" y="2511954"/>
            <a:chExt cx="8321040" cy="1077066"/>
          </a:xfrm>
        </p:grpSpPr>
        <p:cxnSp>
          <p:nvCxnSpPr>
            <p:cNvPr id="24" name="Straight Connector 23"/>
            <p:cNvCxnSpPr/>
            <p:nvPr/>
          </p:nvCxnSpPr>
          <p:spPr bwMode="auto">
            <a:xfrm>
              <a:off x="821378" y="3051828"/>
              <a:ext cx="8321040" cy="0"/>
            </a:xfrm>
            <a:prstGeom prst="line">
              <a:avLst/>
            </a:prstGeom>
            <a:solidFill>
              <a:schemeClr val="accent1"/>
            </a:solidFill>
            <a:ln w="28575" cap="flat" cmpd="sng" algn="ctr">
              <a:solidFill>
                <a:schemeClr val="tx1">
                  <a:lumMod val="50000"/>
                  <a:lumOff val="50000"/>
                  <a:alpha val="40000"/>
                </a:schemeClr>
              </a:solidFill>
              <a:prstDash val="solid"/>
              <a:round/>
              <a:headEnd type="none" w="med" len="med"/>
              <a:tailEnd type="none" w="med" len="med"/>
            </a:ln>
            <a:effectLst/>
          </p:spPr>
        </p:cxnSp>
        <p:grpSp>
          <p:nvGrpSpPr>
            <p:cNvPr id="25" name="Group 24"/>
            <p:cNvGrpSpPr/>
            <p:nvPr/>
          </p:nvGrpSpPr>
          <p:grpSpPr>
            <a:xfrm>
              <a:off x="2703104" y="2519990"/>
              <a:ext cx="283439" cy="1067622"/>
              <a:chOff x="2481262" y="3301206"/>
              <a:chExt cx="4638753" cy="1543860"/>
            </a:xfrm>
          </p:grpSpPr>
          <p:sp>
            <p:nvSpPr>
              <p:cNvPr id="137" name="Freeform 136"/>
              <p:cNvSpPr/>
              <p:nvPr/>
            </p:nvSpPr>
            <p:spPr bwMode="auto">
              <a:xfrm>
                <a:off x="2481262" y="3303587"/>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38" name="Freeform 137"/>
              <p:cNvSpPr/>
              <p:nvPr/>
            </p:nvSpPr>
            <p:spPr bwMode="auto">
              <a:xfrm>
                <a:off x="3064624" y="3301222"/>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39" name="Freeform 138"/>
              <p:cNvSpPr/>
              <p:nvPr/>
            </p:nvSpPr>
            <p:spPr bwMode="auto">
              <a:xfrm>
                <a:off x="3643207" y="3303603"/>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40" name="Freeform 139"/>
              <p:cNvSpPr/>
              <p:nvPr/>
            </p:nvSpPr>
            <p:spPr bwMode="auto">
              <a:xfrm>
                <a:off x="4221806" y="3301238"/>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41" name="Freeform 140"/>
              <p:cNvSpPr/>
              <p:nvPr/>
            </p:nvSpPr>
            <p:spPr bwMode="auto">
              <a:xfrm>
                <a:off x="4800827" y="3303571"/>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42" name="Freeform 141"/>
              <p:cNvSpPr/>
              <p:nvPr/>
            </p:nvSpPr>
            <p:spPr bwMode="auto">
              <a:xfrm>
                <a:off x="5384189" y="3301206"/>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43" name="Freeform 142"/>
              <p:cNvSpPr/>
              <p:nvPr/>
            </p:nvSpPr>
            <p:spPr bwMode="auto">
              <a:xfrm>
                <a:off x="5962772" y="3303587"/>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44" name="Freeform 143"/>
              <p:cNvSpPr/>
              <p:nvPr/>
            </p:nvSpPr>
            <p:spPr bwMode="auto">
              <a:xfrm>
                <a:off x="6541371" y="3301222"/>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grpSp>
          <p:nvGrpSpPr>
            <p:cNvPr id="26" name="Group 25"/>
            <p:cNvGrpSpPr/>
            <p:nvPr/>
          </p:nvGrpSpPr>
          <p:grpSpPr>
            <a:xfrm>
              <a:off x="3132923" y="2513225"/>
              <a:ext cx="283439" cy="1067622"/>
              <a:chOff x="2481262" y="3301206"/>
              <a:chExt cx="4638753" cy="1543860"/>
            </a:xfrm>
          </p:grpSpPr>
          <p:sp>
            <p:nvSpPr>
              <p:cNvPr id="129" name="Freeform 128"/>
              <p:cNvSpPr/>
              <p:nvPr/>
            </p:nvSpPr>
            <p:spPr bwMode="auto">
              <a:xfrm>
                <a:off x="2481262" y="3303587"/>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30" name="Freeform 129"/>
              <p:cNvSpPr/>
              <p:nvPr/>
            </p:nvSpPr>
            <p:spPr bwMode="auto">
              <a:xfrm>
                <a:off x="3064624" y="3301222"/>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31" name="Freeform 130"/>
              <p:cNvSpPr/>
              <p:nvPr/>
            </p:nvSpPr>
            <p:spPr bwMode="auto">
              <a:xfrm>
                <a:off x="3643207" y="3303603"/>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32" name="Freeform 131"/>
              <p:cNvSpPr/>
              <p:nvPr/>
            </p:nvSpPr>
            <p:spPr bwMode="auto">
              <a:xfrm>
                <a:off x="4221806" y="3301238"/>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33" name="Freeform 132"/>
              <p:cNvSpPr/>
              <p:nvPr/>
            </p:nvSpPr>
            <p:spPr bwMode="auto">
              <a:xfrm>
                <a:off x="4800827" y="3303571"/>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34" name="Freeform 133"/>
              <p:cNvSpPr/>
              <p:nvPr/>
            </p:nvSpPr>
            <p:spPr bwMode="auto">
              <a:xfrm>
                <a:off x="5384189" y="3301206"/>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35" name="Freeform 134"/>
              <p:cNvSpPr/>
              <p:nvPr/>
            </p:nvSpPr>
            <p:spPr bwMode="auto">
              <a:xfrm>
                <a:off x="5962772" y="3303587"/>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36" name="Freeform 135"/>
              <p:cNvSpPr/>
              <p:nvPr/>
            </p:nvSpPr>
            <p:spPr bwMode="auto">
              <a:xfrm>
                <a:off x="6541371" y="3301222"/>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grpSp>
          <p:nvGrpSpPr>
            <p:cNvPr id="27" name="Group 26"/>
            <p:cNvGrpSpPr/>
            <p:nvPr/>
          </p:nvGrpSpPr>
          <p:grpSpPr>
            <a:xfrm>
              <a:off x="3565183" y="2513225"/>
              <a:ext cx="283439" cy="1067622"/>
              <a:chOff x="2481262" y="3301206"/>
              <a:chExt cx="4638753" cy="1543860"/>
            </a:xfrm>
          </p:grpSpPr>
          <p:sp>
            <p:nvSpPr>
              <p:cNvPr id="121" name="Freeform 120"/>
              <p:cNvSpPr/>
              <p:nvPr/>
            </p:nvSpPr>
            <p:spPr bwMode="auto">
              <a:xfrm>
                <a:off x="2481262" y="3303587"/>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22" name="Freeform 121"/>
              <p:cNvSpPr/>
              <p:nvPr/>
            </p:nvSpPr>
            <p:spPr bwMode="auto">
              <a:xfrm>
                <a:off x="3064624" y="3301222"/>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23" name="Freeform 122"/>
              <p:cNvSpPr/>
              <p:nvPr/>
            </p:nvSpPr>
            <p:spPr bwMode="auto">
              <a:xfrm>
                <a:off x="3643207" y="3303603"/>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24" name="Freeform 123"/>
              <p:cNvSpPr/>
              <p:nvPr/>
            </p:nvSpPr>
            <p:spPr bwMode="auto">
              <a:xfrm>
                <a:off x="4221806" y="3301238"/>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25" name="Freeform 124"/>
              <p:cNvSpPr/>
              <p:nvPr/>
            </p:nvSpPr>
            <p:spPr bwMode="auto">
              <a:xfrm>
                <a:off x="4800827" y="3303571"/>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26" name="Freeform 125"/>
              <p:cNvSpPr/>
              <p:nvPr/>
            </p:nvSpPr>
            <p:spPr bwMode="auto">
              <a:xfrm>
                <a:off x="5384189" y="3301206"/>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27" name="Freeform 126"/>
              <p:cNvSpPr/>
              <p:nvPr/>
            </p:nvSpPr>
            <p:spPr bwMode="auto">
              <a:xfrm>
                <a:off x="5962772" y="3303587"/>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28" name="Freeform 127"/>
              <p:cNvSpPr/>
              <p:nvPr/>
            </p:nvSpPr>
            <p:spPr bwMode="auto">
              <a:xfrm>
                <a:off x="6541371" y="3301222"/>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grpSp>
          <p:nvGrpSpPr>
            <p:cNvPr id="28" name="Group 27"/>
            <p:cNvGrpSpPr/>
            <p:nvPr/>
          </p:nvGrpSpPr>
          <p:grpSpPr>
            <a:xfrm>
              <a:off x="1662038" y="2514633"/>
              <a:ext cx="848282" cy="1074387"/>
              <a:chOff x="5186639" y="1467795"/>
              <a:chExt cx="1991401" cy="1210326"/>
            </a:xfrm>
          </p:grpSpPr>
          <p:grpSp>
            <p:nvGrpSpPr>
              <p:cNvPr id="94" name="Group 93"/>
              <p:cNvGrpSpPr/>
              <p:nvPr/>
            </p:nvGrpSpPr>
            <p:grpSpPr>
              <a:xfrm>
                <a:off x="5186639" y="1467795"/>
                <a:ext cx="665394" cy="1202706"/>
                <a:chOff x="2481262" y="3301206"/>
                <a:chExt cx="4638753" cy="1543860"/>
              </a:xfrm>
            </p:grpSpPr>
            <p:sp>
              <p:nvSpPr>
                <p:cNvPr id="113" name="Freeform 112"/>
                <p:cNvSpPr/>
                <p:nvPr/>
              </p:nvSpPr>
              <p:spPr bwMode="auto">
                <a:xfrm>
                  <a:off x="2481262" y="3303587"/>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14" name="Freeform 113"/>
                <p:cNvSpPr/>
                <p:nvPr/>
              </p:nvSpPr>
              <p:spPr bwMode="auto">
                <a:xfrm>
                  <a:off x="3064624" y="3301222"/>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15" name="Freeform 114"/>
                <p:cNvSpPr/>
                <p:nvPr/>
              </p:nvSpPr>
              <p:spPr bwMode="auto">
                <a:xfrm>
                  <a:off x="3643207" y="3303603"/>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16" name="Freeform 115"/>
                <p:cNvSpPr/>
                <p:nvPr/>
              </p:nvSpPr>
              <p:spPr bwMode="auto">
                <a:xfrm>
                  <a:off x="4221806" y="3301238"/>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17" name="Freeform 116"/>
                <p:cNvSpPr/>
                <p:nvPr/>
              </p:nvSpPr>
              <p:spPr bwMode="auto">
                <a:xfrm>
                  <a:off x="4800827" y="3303571"/>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18" name="Freeform 117"/>
                <p:cNvSpPr/>
                <p:nvPr/>
              </p:nvSpPr>
              <p:spPr bwMode="auto">
                <a:xfrm>
                  <a:off x="5384189" y="3301206"/>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19" name="Freeform 118"/>
                <p:cNvSpPr/>
                <p:nvPr/>
              </p:nvSpPr>
              <p:spPr bwMode="auto">
                <a:xfrm>
                  <a:off x="5962772" y="3303587"/>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20" name="Freeform 119"/>
                <p:cNvSpPr/>
                <p:nvPr/>
              </p:nvSpPr>
              <p:spPr bwMode="auto">
                <a:xfrm>
                  <a:off x="6541371" y="3301222"/>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grpSp>
            <p:nvGrpSpPr>
              <p:cNvPr id="95" name="Group 94"/>
              <p:cNvGrpSpPr/>
              <p:nvPr/>
            </p:nvGrpSpPr>
            <p:grpSpPr>
              <a:xfrm>
                <a:off x="5849642" y="1467795"/>
                <a:ext cx="665394" cy="1202706"/>
                <a:chOff x="2481262" y="3301206"/>
                <a:chExt cx="4638753" cy="1543860"/>
              </a:xfrm>
            </p:grpSpPr>
            <p:sp>
              <p:nvSpPr>
                <p:cNvPr id="105" name="Freeform 104"/>
                <p:cNvSpPr/>
                <p:nvPr/>
              </p:nvSpPr>
              <p:spPr bwMode="auto">
                <a:xfrm>
                  <a:off x="2481262" y="3303587"/>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06" name="Freeform 105"/>
                <p:cNvSpPr/>
                <p:nvPr/>
              </p:nvSpPr>
              <p:spPr bwMode="auto">
                <a:xfrm>
                  <a:off x="3064624" y="3301222"/>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07" name="Freeform 106"/>
                <p:cNvSpPr/>
                <p:nvPr/>
              </p:nvSpPr>
              <p:spPr bwMode="auto">
                <a:xfrm>
                  <a:off x="3643207" y="3303603"/>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08" name="Freeform 107"/>
                <p:cNvSpPr/>
                <p:nvPr/>
              </p:nvSpPr>
              <p:spPr bwMode="auto">
                <a:xfrm>
                  <a:off x="4221806" y="3301238"/>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09" name="Freeform 108"/>
                <p:cNvSpPr/>
                <p:nvPr/>
              </p:nvSpPr>
              <p:spPr bwMode="auto">
                <a:xfrm>
                  <a:off x="4800827" y="3303571"/>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10" name="Freeform 109"/>
                <p:cNvSpPr/>
                <p:nvPr/>
              </p:nvSpPr>
              <p:spPr bwMode="auto">
                <a:xfrm>
                  <a:off x="5384189" y="3301206"/>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11" name="Freeform 110"/>
                <p:cNvSpPr/>
                <p:nvPr/>
              </p:nvSpPr>
              <p:spPr bwMode="auto">
                <a:xfrm>
                  <a:off x="5962772" y="3303587"/>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12" name="Freeform 111"/>
                <p:cNvSpPr/>
                <p:nvPr/>
              </p:nvSpPr>
              <p:spPr bwMode="auto">
                <a:xfrm>
                  <a:off x="6541371" y="3301222"/>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grpSp>
            <p:nvGrpSpPr>
              <p:cNvPr id="96" name="Group 95"/>
              <p:cNvGrpSpPr/>
              <p:nvPr/>
            </p:nvGrpSpPr>
            <p:grpSpPr>
              <a:xfrm>
                <a:off x="6512646" y="1475415"/>
                <a:ext cx="665394" cy="1202706"/>
                <a:chOff x="2481262" y="3301206"/>
                <a:chExt cx="4638753" cy="1543860"/>
              </a:xfrm>
            </p:grpSpPr>
            <p:sp>
              <p:nvSpPr>
                <p:cNvPr id="97" name="Freeform 96"/>
                <p:cNvSpPr/>
                <p:nvPr/>
              </p:nvSpPr>
              <p:spPr bwMode="auto">
                <a:xfrm>
                  <a:off x="2481262" y="3303587"/>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8" name="Freeform 97"/>
                <p:cNvSpPr/>
                <p:nvPr/>
              </p:nvSpPr>
              <p:spPr bwMode="auto">
                <a:xfrm>
                  <a:off x="3064624" y="3301222"/>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9" name="Freeform 98"/>
                <p:cNvSpPr/>
                <p:nvPr/>
              </p:nvSpPr>
              <p:spPr bwMode="auto">
                <a:xfrm>
                  <a:off x="3643207" y="3303603"/>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00" name="Freeform 99"/>
                <p:cNvSpPr/>
                <p:nvPr/>
              </p:nvSpPr>
              <p:spPr bwMode="auto">
                <a:xfrm>
                  <a:off x="4221806" y="3301238"/>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01" name="Freeform 100"/>
                <p:cNvSpPr/>
                <p:nvPr/>
              </p:nvSpPr>
              <p:spPr bwMode="auto">
                <a:xfrm>
                  <a:off x="4800827" y="3303571"/>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02" name="Freeform 101"/>
                <p:cNvSpPr/>
                <p:nvPr/>
              </p:nvSpPr>
              <p:spPr bwMode="auto">
                <a:xfrm>
                  <a:off x="5384189" y="3301206"/>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03" name="Freeform 102"/>
                <p:cNvSpPr/>
                <p:nvPr/>
              </p:nvSpPr>
              <p:spPr bwMode="auto">
                <a:xfrm>
                  <a:off x="5962772" y="3303587"/>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04" name="Freeform 103"/>
                <p:cNvSpPr/>
                <p:nvPr/>
              </p:nvSpPr>
              <p:spPr bwMode="auto">
                <a:xfrm>
                  <a:off x="6541371" y="3301222"/>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grpSp>
        <p:grpSp>
          <p:nvGrpSpPr>
            <p:cNvPr id="29" name="Group 28"/>
            <p:cNvGrpSpPr/>
            <p:nvPr/>
          </p:nvGrpSpPr>
          <p:grpSpPr>
            <a:xfrm>
              <a:off x="4632490" y="2520693"/>
              <a:ext cx="283439" cy="1067622"/>
              <a:chOff x="2481262" y="3301206"/>
              <a:chExt cx="4638753" cy="1543860"/>
            </a:xfrm>
          </p:grpSpPr>
          <p:sp>
            <p:nvSpPr>
              <p:cNvPr id="86" name="Freeform 85"/>
              <p:cNvSpPr/>
              <p:nvPr/>
            </p:nvSpPr>
            <p:spPr bwMode="auto">
              <a:xfrm>
                <a:off x="2481262" y="3303587"/>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7" name="Freeform 86"/>
              <p:cNvSpPr/>
              <p:nvPr/>
            </p:nvSpPr>
            <p:spPr bwMode="auto">
              <a:xfrm>
                <a:off x="3064624" y="3301222"/>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8" name="Freeform 87"/>
              <p:cNvSpPr/>
              <p:nvPr/>
            </p:nvSpPr>
            <p:spPr bwMode="auto">
              <a:xfrm>
                <a:off x="3643207" y="3303603"/>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9" name="Freeform 88"/>
              <p:cNvSpPr/>
              <p:nvPr/>
            </p:nvSpPr>
            <p:spPr bwMode="auto">
              <a:xfrm>
                <a:off x="4221806" y="3301238"/>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0" name="Freeform 89"/>
              <p:cNvSpPr/>
              <p:nvPr/>
            </p:nvSpPr>
            <p:spPr bwMode="auto">
              <a:xfrm>
                <a:off x="4800827" y="3303571"/>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1" name="Freeform 90"/>
              <p:cNvSpPr/>
              <p:nvPr/>
            </p:nvSpPr>
            <p:spPr bwMode="auto">
              <a:xfrm>
                <a:off x="5384189" y="3301206"/>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2" name="Freeform 91"/>
              <p:cNvSpPr/>
              <p:nvPr/>
            </p:nvSpPr>
            <p:spPr bwMode="auto">
              <a:xfrm>
                <a:off x="5962772" y="3303587"/>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3" name="Freeform 92"/>
              <p:cNvSpPr/>
              <p:nvPr/>
            </p:nvSpPr>
            <p:spPr bwMode="auto">
              <a:xfrm>
                <a:off x="6541371" y="3301222"/>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grpSp>
          <p:nvGrpSpPr>
            <p:cNvPr id="30" name="Group 29"/>
            <p:cNvGrpSpPr/>
            <p:nvPr/>
          </p:nvGrpSpPr>
          <p:grpSpPr>
            <a:xfrm>
              <a:off x="5062310" y="2513928"/>
              <a:ext cx="283439" cy="1067622"/>
              <a:chOff x="2481262" y="3301206"/>
              <a:chExt cx="4638753" cy="1543860"/>
            </a:xfrm>
          </p:grpSpPr>
          <p:sp>
            <p:nvSpPr>
              <p:cNvPr id="78" name="Freeform 77"/>
              <p:cNvSpPr/>
              <p:nvPr/>
            </p:nvSpPr>
            <p:spPr bwMode="auto">
              <a:xfrm>
                <a:off x="2481262" y="3303587"/>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9" name="Freeform 78"/>
              <p:cNvSpPr/>
              <p:nvPr/>
            </p:nvSpPr>
            <p:spPr bwMode="auto">
              <a:xfrm>
                <a:off x="3064624" y="3301222"/>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0" name="Freeform 79"/>
              <p:cNvSpPr/>
              <p:nvPr/>
            </p:nvSpPr>
            <p:spPr bwMode="auto">
              <a:xfrm>
                <a:off x="3643207" y="3303603"/>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1" name="Freeform 80"/>
              <p:cNvSpPr/>
              <p:nvPr/>
            </p:nvSpPr>
            <p:spPr bwMode="auto">
              <a:xfrm>
                <a:off x="4221806" y="3301238"/>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2" name="Freeform 81"/>
              <p:cNvSpPr/>
              <p:nvPr/>
            </p:nvSpPr>
            <p:spPr bwMode="auto">
              <a:xfrm>
                <a:off x="4800827" y="3303571"/>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3" name="Freeform 82"/>
              <p:cNvSpPr/>
              <p:nvPr/>
            </p:nvSpPr>
            <p:spPr bwMode="auto">
              <a:xfrm>
                <a:off x="5384189" y="3301206"/>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4" name="Freeform 83"/>
              <p:cNvSpPr/>
              <p:nvPr/>
            </p:nvSpPr>
            <p:spPr bwMode="auto">
              <a:xfrm>
                <a:off x="5962772" y="3303587"/>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5" name="Freeform 84"/>
              <p:cNvSpPr/>
              <p:nvPr/>
            </p:nvSpPr>
            <p:spPr bwMode="auto">
              <a:xfrm>
                <a:off x="6541371" y="3301222"/>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grpSp>
          <p:nvGrpSpPr>
            <p:cNvPr id="31" name="Group 30"/>
            <p:cNvGrpSpPr/>
            <p:nvPr/>
          </p:nvGrpSpPr>
          <p:grpSpPr>
            <a:xfrm>
              <a:off x="5494570" y="2513928"/>
              <a:ext cx="283439" cy="1067622"/>
              <a:chOff x="2481262" y="3301206"/>
              <a:chExt cx="4638753" cy="1543860"/>
            </a:xfrm>
          </p:grpSpPr>
          <p:sp>
            <p:nvSpPr>
              <p:cNvPr id="70" name="Freeform 69"/>
              <p:cNvSpPr/>
              <p:nvPr/>
            </p:nvSpPr>
            <p:spPr bwMode="auto">
              <a:xfrm>
                <a:off x="2481262" y="3303587"/>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1" name="Freeform 70"/>
              <p:cNvSpPr/>
              <p:nvPr/>
            </p:nvSpPr>
            <p:spPr bwMode="auto">
              <a:xfrm>
                <a:off x="3064624" y="3301222"/>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2" name="Freeform 71"/>
              <p:cNvSpPr/>
              <p:nvPr/>
            </p:nvSpPr>
            <p:spPr bwMode="auto">
              <a:xfrm>
                <a:off x="3643207" y="3303603"/>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3" name="Freeform 72"/>
              <p:cNvSpPr/>
              <p:nvPr/>
            </p:nvSpPr>
            <p:spPr bwMode="auto">
              <a:xfrm>
                <a:off x="4221806" y="3301238"/>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4" name="Freeform 73"/>
              <p:cNvSpPr/>
              <p:nvPr/>
            </p:nvSpPr>
            <p:spPr bwMode="auto">
              <a:xfrm>
                <a:off x="4800827" y="3303571"/>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5" name="Freeform 74"/>
              <p:cNvSpPr/>
              <p:nvPr/>
            </p:nvSpPr>
            <p:spPr bwMode="auto">
              <a:xfrm>
                <a:off x="5384189" y="3301206"/>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6" name="Freeform 75"/>
              <p:cNvSpPr/>
              <p:nvPr/>
            </p:nvSpPr>
            <p:spPr bwMode="auto">
              <a:xfrm>
                <a:off x="5962772" y="3303587"/>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7" name="Freeform 76"/>
              <p:cNvSpPr/>
              <p:nvPr/>
            </p:nvSpPr>
            <p:spPr bwMode="auto">
              <a:xfrm>
                <a:off x="6541371" y="3301222"/>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grpSp>
          <p:nvGrpSpPr>
            <p:cNvPr id="32" name="Group 31"/>
            <p:cNvGrpSpPr/>
            <p:nvPr/>
          </p:nvGrpSpPr>
          <p:grpSpPr>
            <a:xfrm flipH="1">
              <a:off x="6695222" y="2511954"/>
              <a:ext cx="1441612" cy="1074387"/>
              <a:chOff x="6119739" y="3098694"/>
              <a:chExt cx="976517" cy="408287"/>
            </a:xfrm>
          </p:grpSpPr>
          <p:grpSp>
            <p:nvGrpSpPr>
              <p:cNvPr id="33" name="Group 32"/>
              <p:cNvGrpSpPr/>
              <p:nvPr/>
            </p:nvGrpSpPr>
            <p:grpSpPr>
              <a:xfrm>
                <a:off x="6904260" y="3100730"/>
                <a:ext cx="191996" cy="405716"/>
                <a:chOff x="2481262" y="3301206"/>
                <a:chExt cx="4638753" cy="1543860"/>
              </a:xfrm>
            </p:grpSpPr>
            <p:sp>
              <p:nvSpPr>
                <p:cNvPr id="62" name="Freeform 61"/>
                <p:cNvSpPr/>
                <p:nvPr/>
              </p:nvSpPr>
              <p:spPr bwMode="auto">
                <a:xfrm>
                  <a:off x="2481262" y="3303587"/>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3" name="Freeform 62"/>
                <p:cNvSpPr/>
                <p:nvPr/>
              </p:nvSpPr>
              <p:spPr bwMode="auto">
                <a:xfrm>
                  <a:off x="3064624" y="3301222"/>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4" name="Freeform 63"/>
                <p:cNvSpPr/>
                <p:nvPr/>
              </p:nvSpPr>
              <p:spPr bwMode="auto">
                <a:xfrm>
                  <a:off x="3643207" y="3303603"/>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5" name="Freeform 64"/>
                <p:cNvSpPr/>
                <p:nvPr/>
              </p:nvSpPr>
              <p:spPr bwMode="auto">
                <a:xfrm>
                  <a:off x="4221806" y="3301238"/>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6" name="Freeform 65"/>
                <p:cNvSpPr/>
                <p:nvPr/>
              </p:nvSpPr>
              <p:spPr bwMode="auto">
                <a:xfrm>
                  <a:off x="4800827" y="3303571"/>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7" name="Freeform 66"/>
                <p:cNvSpPr/>
                <p:nvPr/>
              </p:nvSpPr>
              <p:spPr bwMode="auto">
                <a:xfrm>
                  <a:off x="5384189" y="3301206"/>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8" name="Freeform 67"/>
                <p:cNvSpPr/>
                <p:nvPr/>
              </p:nvSpPr>
              <p:spPr bwMode="auto">
                <a:xfrm>
                  <a:off x="5962772" y="3303587"/>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9" name="Freeform 68"/>
                <p:cNvSpPr/>
                <p:nvPr/>
              </p:nvSpPr>
              <p:spPr bwMode="auto">
                <a:xfrm>
                  <a:off x="6541371" y="3301222"/>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grpSp>
            <p:nvGrpSpPr>
              <p:cNvPr id="34" name="Group 33"/>
              <p:cNvGrpSpPr/>
              <p:nvPr/>
            </p:nvGrpSpPr>
            <p:grpSpPr>
              <a:xfrm>
                <a:off x="6119739" y="3098694"/>
                <a:ext cx="574608" cy="408287"/>
                <a:chOff x="5186639" y="1467795"/>
                <a:chExt cx="1991401" cy="1210326"/>
              </a:xfrm>
            </p:grpSpPr>
            <p:grpSp>
              <p:nvGrpSpPr>
                <p:cNvPr id="35" name="Group 34"/>
                <p:cNvGrpSpPr/>
                <p:nvPr/>
              </p:nvGrpSpPr>
              <p:grpSpPr>
                <a:xfrm>
                  <a:off x="5186639" y="1467795"/>
                  <a:ext cx="665394" cy="1202706"/>
                  <a:chOff x="2481262" y="3301206"/>
                  <a:chExt cx="4638753" cy="1543860"/>
                </a:xfrm>
              </p:grpSpPr>
              <p:sp>
                <p:nvSpPr>
                  <p:cNvPr id="54" name="Freeform 53"/>
                  <p:cNvSpPr/>
                  <p:nvPr/>
                </p:nvSpPr>
                <p:spPr bwMode="auto">
                  <a:xfrm>
                    <a:off x="2481262" y="3303587"/>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5" name="Freeform 54"/>
                  <p:cNvSpPr/>
                  <p:nvPr/>
                </p:nvSpPr>
                <p:spPr bwMode="auto">
                  <a:xfrm>
                    <a:off x="3064624" y="3301222"/>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6" name="Freeform 55"/>
                  <p:cNvSpPr/>
                  <p:nvPr/>
                </p:nvSpPr>
                <p:spPr bwMode="auto">
                  <a:xfrm>
                    <a:off x="3643207" y="3303603"/>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7" name="Freeform 56"/>
                  <p:cNvSpPr/>
                  <p:nvPr/>
                </p:nvSpPr>
                <p:spPr bwMode="auto">
                  <a:xfrm>
                    <a:off x="4221806" y="3301238"/>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8" name="Freeform 57"/>
                  <p:cNvSpPr/>
                  <p:nvPr/>
                </p:nvSpPr>
                <p:spPr bwMode="auto">
                  <a:xfrm>
                    <a:off x="4800827" y="3303571"/>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9" name="Freeform 58"/>
                  <p:cNvSpPr/>
                  <p:nvPr/>
                </p:nvSpPr>
                <p:spPr bwMode="auto">
                  <a:xfrm>
                    <a:off x="5384189" y="3301206"/>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0" name="Freeform 59"/>
                  <p:cNvSpPr/>
                  <p:nvPr/>
                </p:nvSpPr>
                <p:spPr bwMode="auto">
                  <a:xfrm>
                    <a:off x="5962772" y="3303587"/>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1" name="Freeform 60"/>
                  <p:cNvSpPr/>
                  <p:nvPr/>
                </p:nvSpPr>
                <p:spPr bwMode="auto">
                  <a:xfrm>
                    <a:off x="6541371" y="3301222"/>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grpSp>
              <p:nvGrpSpPr>
                <p:cNvPr id="36" name="Group 35"/>
                <p:cNvGrpSpPr/>
                <p:nvPr/>
              </p:nvGrpSpPr>
              <p:grpSpPr>
                <a:xfrm>
                  <a:off x="5849642" y="1467795"/>
                  <a:ext cx="665394" cy="1202706"/>
                  <a:chOff x="2481262" y="3301206"/>
                  <a:chExt cx="4638753" cy="1543860"/>
                </a:xfrm>
              </p:grpSpPr>
              <p:sp>
                <p:nvSpPr>
                  <p:cNvPr id="46" name="Freeform 45"/>
                  <p:cNvSpPr/>
                  <p:nvPr/>
                </p:nvSpPr>
                <p:spPr bwMode="auto">
                  <a:xfrm>
                    <a:off x="2481262" y="3303587"/>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7" name="Freeform 46"/>
                  <p:cNvSpPr/>
                  <p:nvPr/>
                </p:nvSpPr>
                <p:spPr bwMode="auto">
                  <a:xfrm>
                    <a:off x="3064624" y="3301222"/>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8" name="Freeform 47"/>
                  <p:cNvSpPr/>
                  <p:nvPr/>
                </p:nvSpPr>
                <p:spPr bwMode="auto">
                  <a:xfrm>
                    <a:off x="3643207" y="3303603"/>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9" name="Freeform 48"/>
                  <p:cNvSpPr/>
                  <p:nvPr/>
                </p:nvSpPr>
                <p:spPr bwMode="auto">
                  <a:xfrm>
                    <a:off x="4221806" y="3301238"/>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0" name="Freeform 49"/>
                  <p:cNvSpPr/>
                  <p:nvPr/>
                </p:nvSpPr>
                <p:spPr bwMode="auto">
                  <a:xfrm>
                    <a:off x="4800827" y="3303571"/>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1" name="Freeform 50"/>
                  <p:cNvSpPr/>
                  <p:nvPr/>
                </p:nvSpPr>
                <p:spPr bwMode="auto">
                  <a:xfrm>
                    <a:off x="5384189" y="3301206"/>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2" name="Freeform 51"/>
                  <p:cNvSpPr/>
                  <p:nvPr/>
                </p:nvSpPr>
                <p:spPr bwMode="auto">
                  <a:xfrm>
                    <a:off x="5962772" y="3303587"/>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3" name="Freeform 52"/>
                  <p:cNvSpPr/>
                  <p:nvPr/>
                </p:nvSpPr>
                <p:spPr bwMode="auto">
                  <a:xfrm>
                    <a:off x="6541371" y="3301222"/>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grpSp>
              <p:nvGrpSpPr>
                <p:cNvPr id="37" name="Group 36"/>
                <p:cNvGrpSpPr/>
                <p:nvPr/>
              </p:nvGrpSpPr>
              <p:grpSpPr>
                <a:xfrm>
                  <a:off x="6512646" y="1475415"/>
                  <a:ext cx="665394" cy="1202706"/>
                  <a:chOff x="2481262" y="3301206"/>
                  <a:chExt cx="4638753" cy="1543860"/>
                </a:xfrm>
              </p:grpSpPr>
              <p:sp>
                <p:nvSpPr>
                  <p:cNvPr id="38" name="Freeform 37"/>
                  <p:cNvSpPr/>
                  <p:nvPr/>
                </p:nvSpPr>
                <p:spPr bwMode="auto">
                  <a:xfrm>
                    <a:off x="2481262" y="3303587"/>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9" name="Freeform 38"/>
                  <p:cNvSpPr/>
                  <p:nvPr/>
                </p:nvSpPr>
                <p:spPr bwMode="auto">
                  <a:xfrm>
                    <a:off x="3064624" y="3301222"/>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0" name="Freeform 39"/>
                  <p:cNvSpPr/>
                  <p:nvPr/>
                </p:nvSpPr>
                <p:spPr bwMode="auto">
                  <a:xfrm>
                    <a:off x="3643207" y="3303603"/>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1" name="Freeform 40"/>
                  <p:cNvSpPr/>
                  <p:nvPr/>
                </p:nvSpPr>
                <p:spPr bwMode="auto">
                  <a:xfrm>
                    <a:off x="4221806" y="3301238"/>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2" name="Freeform 41"/>
                  <p:cNvSpPr/>
                  <p:nvPr/>
                </p:nvSpPr>
                <p:spPr bwMode="auto">
                  <a:xfrm>
                    <a:off x="4800827" y="3303571"/>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3" name="Freeform 42"/>
                  <p:cNvSpPr/>
                  <p:nvPr/>
                </p:nvSpPr>
                <p:spPr bwMode="auto">
                  <a:xfrm>
                    <a:off x="5384189" y="3301206"/>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4" name="Freeform 43"/>
                  <p:cNvSpPr/>
                  <p:nvPr/>
                </p:nvSpPr>
                <p:spPr bwMode="auto">
                  <a:xfrm>
                    <a:off x="5962772" y="3303587"/>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5" name="Freeform 44"/>
                  <p:cNvSpPr/>
                  <p:nvPr/>
                </p:nvSpPr>
                <p:spPr bwMode="auto">
                  <a:xfrm>
                    <a:off x="6541371" y="3301222"/>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grpSp>
        </p:grpSp>
      </p:grpSp>
      <p:sp>
        <p:nvSpPr>
          <p:cNvPr id="145" name="TextBox 144"/>
          <p:cNvSpPr txBox="1"/>
          <p:nvPr/>
        </p:nvSpPr>
        <p:spPr bwMode="auto">
          <a:xfrm>
            <a:off x="2299384" y="900014"/>
            <a:ext cx="974947" cy="1323439"/>
          </a:xfrm>
          <a:prstGeom prst="rect">
            <a:avLst/>
          </a:prstGeom>
          <a:noFill/>
          <a:ln w="9525">
            <a:noFill/>
            <a:miter lim="800000"/>
            <a:headEnd/>
            <a:tailEnd/>
          </a:ln>
        </p:spPr>
        <p:txBody>
          <a:bodyPr wrap="none" rtlCol="0">
            <a:spAutoFit/>
          </a:bodyPr>
          <a:lstStyle/>
          <a:p>
            <a:r>
              <a:rPr lang="en-US" sz="8000" b="1" spc="50" dirty="0">
                <a:ln w="12700" cmpd="sng">
                  <a:solidFill>
                    <a:srgbClr val="FF0000"/>
                  </a:solidFill>
                  <a:prstDash val="solid"/>
                </a:ln>
                <a:solidFill>
                  <a:schemeClr val="accent6">
                    <a:tint val="1000"/>
                  </a:schemeClr>
                </a:solidFill>
                <a:effectLst>
                  <a:glow rad="53100">
                    <a:schemeClr val="accent6">
                      <a:satMod val="180000"/>
                      <a:alpha val="30000"/>
                    </a:schemeClr>
                  </a:glow>
                </a:effectLst>
                <a:latin typeface="Verdana" pitchFamily="34" charset="0"/>
              </a:rPr>
              <a:t>B</a:t>
            </a:r>
          </a:p>
        </p:txBody>
      </p:sp>
      <p:sp>
        <p:nvSpPr>
          <p:cNvPr id="146" name="TextBox 145"/>
          <p:cNvSpPr txBox="1"/>
          <p:nvPr/>
        </p:nvSpPr>
        <p:spPr bwMode="auto">
          <a:xfrm>
            <a:off x="4755456" y="900014"/>
            <a:ext cx="920445" cy="1323439"/>
          </a:xfrm>
          <a:prstGeom prst="rect">
            <a:avLst/>
          </a:prstGeom>
          <a:noFill/>
          <a:ln w="9525">
            <a:noFill/>
            <a:miter lim="800000"/>
            <a:headEnd/>
            <a:tailEnd/>
          </a:ln>
        </p:spPr>
        <p:txBody>
          <a:bodyPr wrap="none" rtlCol="0">
            <a:spAutoFit/>
          </a:bodyPr>
          <a:lstStyle/>
          <a:p>
            <a:r>
              <a:rPr lang="en-US" sz="8000" b="1" spc="50" dirty="0">
                <a:ln w="12700" cmpd="sng">
                  <a:solidFill>
                    <a:srgbClr val="FF0000"/>
                  </a:solidFill>
                  <a:prstDash val="solid"/>
                </a:ln>
                <a:solidFill>
                  <a:schemeClr val="accent6">
                    <a:tint val="1000"/>
                  </a:schemeClr>
                </a:solidFill>
                <a:effectLst>
                  <a:glow rad="53100">
                    <a:schemeClr val="accent6">
                      <a:satMod val="180000"/>
                      <a:alpha val="30000"/>
                    </a:schemeClr>
                  </a:glow>
                </a:effectLst>
                <a:latin typeface="Verdana" pitchFamily="34" charset="0"/>
              </a:rPr>
              <a:t>S</a:t>
            </a:r>
          </a:p>
        </p:txBody>
      </p:sp>
      <p:sp>
        <p:nvSpPr>
          <p:cNvPr id="147" name="TextBox 146"/>
          <p:cNvSpPr txBox="1"/>
          <p:nvPr/>
        </p:nvSpPr>
        <p:spPr bwMode="auto">
          <a:xfrm>
            <a:off x="6929702" y="907634"/>
            <a:ext cx="987771" cy="1323439"/>
          </a:xfrm>
          <a:prstGeom prst="rect">
            <a:avLst/>
          </a:prstGeom>
          <a:noFill/>
          <a:ln w="9525">
            <a:noFill/>
            <a:miter lim="800000"/>
            <a:headEnd/>
            <a:tailEnd/>
          </a:ln>
        </p:spPr>
        <p:txBody>
          <a:bodyPr wrap="none" rtlCol="0">
            <a:spAutoFit/>
          </a:bodyPr>
          <a:lstStyle/>
          <a:p>
            <a:r>
              <a:rPr lang="en-US" sz="8000" b="1" spc="50" dirty="0">
                <a:ln w="12700" cmpd="sng">
                  <a:solidFill>
                    <a:srgbClr val="FF0000"/>
                  </a:solidFill>
                  <a:prstDash val="solid"/>
                </a:ln>
                <a:solidFill>
                  <a:schemeClr val="accent6">
                    <a:tint val="1000"/>
                  </a:schemeClr>
                </a:solidFill>
                <a:effectLst>
                  <a:glow rad="53100">
                    <a:schemeClr val="accent6">
                      <a:satMod val="180000"/>
                      <a:alpha val="30000"/>
                    </a:schemeClr>
                  </a:glow>
                </a:effectLst>
                <a:latin typeface="Verdana" pitchFamily="34" charset="0"/>
              </a:rPr>
              <a:t>A</a:t>
            </a:r>
          </a:p>
        </p:txBody>
      </p:sp>
    </p:spTree>
    <p:extLst>
      <p:ext uri="{BB962C8B-B14F-4D97-AF65-F5344CB8AC3E}">
        <p14:creationId xmlns:p14="http://schemas.microsoft.com/office/powerpoint/2010/main" val="4144770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par>
                                <p:cTn id="8" presetID="22" presetClass="entr" presetSubtype="8" repeatCount="500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10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5"/>
                                        </p:tgtEl>
                                        <p:attrNameLst>
                                          <p:attrName>style.visibility</p:attrName>
                                        </p:attrNameLst>
                                      </p:cBhvr>
                                      <p:to>
                                        <p:strVal val="visible"/>
                                      </p:to>
                                    </p:set>
                                    <p:animEffect transition="in" filter="fade">
                                      <p:cBhvr>
                                        <p:cTn id="15" dur="500"/>
                                        <p:tgtEl>
                                          <p:spTgt spid="145"/>
                                        </p:tgtEl>
                                      </p:cBhvr>
                                    </p:animEffect>
                                  </p:childTnLst>
                                </p:cTn>
                              </p:par>
                              <p:par>
                                <p:cTn id="16" presetID="10" presetClass="exit" presetSubtype="0" fill="hold" grpId="0" nodeType="withEffect">
                                  <p:stCondLst>
                                    <p:cond delay="0"/>
                                  </p:stCondLst>
                                  <p:childTnLst>
                                    <p:animEffect transition="out" filter="fade">
                                      <p:cBhvr>
                                        <p:cTn id="17" dur="500"/>
                                        <p:tgtEl>
                                          <p:spTgt spid="17"/>
                                        </p:tgtEl>
                                      </p:cBhvr>
                                    </p:animEffect>
                                    <p:set>
                                      <p:cBhvr>
                                        <p:cTn id="18" dur="1" fill="hold">
                                          <p:stCondLst>
                                            <p:cond delay="499"/>
                                          </p:stCondLst>
                                        </p:cTn>
                                        <p:tgtEl>
                                          <p:spTgt spid="17"/>
                                        </p:tgtEl>
                                        <p:attrNameLst>
                                          <p:attrName>style.visibility</p:attrName>
                                        </p:attrNameLst>
                                      </p:cBhvr>
                                      <p:to>
                                        <p:strVal val="hidden"/>
                                      </p:to>
                                    </p:set>
                                  </p:childTnLst>
                                </p:cTn>
                              </p:par>
                            </p:childTnLst>
                          </p:cTn>
                        </p:par>
                        <p:par>
                          <p:cTn id="19" fill="hold">
                            <p:stCondLst>
                              <p:cond delay="500"/>
                            </p:stCondLst>
                            <p:childTnLst>
                              <p:par>
                                <p:cTn id="20" presetID="10" presetClass="entr" presetSubtype="0" fill="hold" grpId="0" nodeType="afterEffect">
                                  <p:stCondLst>
                                    <p:cond delay="250"/>
                                  </p:stCondLst>
                                  <p:childTnLst>
                                    <p:set>
                                      <p:cBhvr>
                                        <p:cTn id="21" dur="1" fill="hold">
                                          <p:stCondLst>
                                            <p:cond delay="0"/>
                                          </p:stCondLst>
                                        </p:cTn>
                                        <p:tgtEl>
                                          <p:spTgt spid="146"/>
                                        </p:tgtEl>
                                        <p:attrNameLst>
                                          <p:attrName>style.visibility</p:attrName>
                                        </p:attrNameLst>
                                      </p:cBhvr>
                                      <p:to>
                                        <p:strVal val="visible"/>
                                      </p:to>
                                    </p:set>
                                    <p:animEffect transition="in" filter="fade">
                                      <p:cBhvr>
                                        <p:cTn id="22" dur="500"/>
                                        <p:tgtEl>
                                          <p:spTgt spid="146"/>
                                        </p:tgtEl>
                                      </p:cBhvr>
                                    </p:animEffect>
                                  </p:childTnLst>
                                </p:cTn>
                              </p:par>
                            </p:childTnLst>
                          </p:cTn>
                        </p:par>
                        <p:par>
                          <p:cTn id="23" fill="hold">
                            <p:stCondLst>
                              <p:cond delay="1250"/>
                            </p:stCondLst>
                            <p:childTnLst>
                              <p:par>
                                <p:cTn id="24" presetID="10" presetClass="entr" presetSubtype="0" fill="hold" grpId="0" nodeType="afterEffect">
                                  <p:stCondLst>
                                    <p:cond delay="250"/>
                                  </p:stCondLst>
                                  <p:childTnLst>
                                    <p:set>
                                      <p:cBhvr>
                                        <p:cTn id="25" dur="1" fill="hold">
                                          <p:stCondLst>
                                            <p:cond delay="0"/>
                                          </p:stCondLst>
                                        </p:cTn>
                                        <p:tgtEl>
                                          <p:spTgt spid="147"/>
                                        </p:tgtEl>
                                        <p:attrNameLst>
                                          <p:attrName>style.visibility</p:attrName>
                                        </p:attrNameLst>
                                      </p:cBhvr>
                                      <p:to>
                                        <p:strVal val="visible"/>
                                      </p:to>
                                    </p:set>
                                    <p:animEffect transition="in" filter="fade">
                                      <p:cBhvr>
                                        <p:cTn id="26"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145" grpId="0"/>
      <p:bldP spid="146" grpId="0"/>
      <p:bldP spid="14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 5.c.:  Digital Signals</a:t>
            </a:r>
          </a:p>
        </p:txBody>
      </p:sp>
      <p:sp>
        <p:nvSpPr>
          <p:cNvPr id="3" name="Slide Number Placeholder 2"/>
          <p:cNvSpPr>
            <a:spLocks noGrp="1"/>
          </p:cNvSpPr>
          <p:nvPr>
            <p:ph type="sldNum" sz="quarter" idx="12"/>
          </p:nvPr>
        </p:nvSpPr>
        <p:spPr/>
        <p:txBody>
          <a:bodyPr/>
          <a:lstStyle/>
          <a:p>
            <a:pPr>
              <a:defRPr/>
            </a:pPr>
            <a:r>
              <a:rPr lang="en-US" dirty="0">
                <a:solidFill>
                  <a:schemeClr val="bg1"/>
                </a:solidFill>
              </a:rPr>
              <a:t>SLIDE </a:t>
            </a:r>
            <a:fld id="{7DE08B2E-D59F-498D-8D62-ABBAFDFFC21C}" type="slidenum">
              <a:rPr lang="en-US" smtClean="0">
                <a:solidFill>
                  <a:schemeClr val="bg1"/>
                </a:solidFill>
              </a:rPr>
              <a:pPr>
                <a:defRPr/>
              </a:pPr>
              <a:t>19</a:t>
            </a:fld>
            <a:endParaRPr lang="en-US" dirty="0">
              <a:solidFill>
                <a:schemeClr val="bg1"/>
              </a:solidFill>
            </a:endParaRPr>
          </a:p>
        </p:txBody>
      </p:sp>
      <p:sp>
        <p:nvSpPr>
          <p:cNvPr id="18" name="TextBox 17"/>
          <p:cNvSpPr txBox="1"/>
          <p:nvPr/>
        </p:nvSpPr>
        <p:spPr bwMode="auto">
          <a:xfrm>
            <a:off x="8704418"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1</a:t>
            </a:r>
          </a:p>
        </p:txBody>
      </p:sp>
      <p:sp>
        <p:nvSpPr>
          <p:cNvPr id="17" name="TextBox 16"/>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2</a:t>
            </a:r>
          </a:p>
        </p:txBody>
      </p:sp>
      <p:sp>
        <p:nvSpPr>
          <p:cNvPr id="16" name="TextBox 15"/>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3</a:t>
            </a:r>
          </a:p>
        </p:txBody>
      </p:sp>
      <p:grpSp>
        <p:nvGrpSpPr>
          <p:cNvPr id="23" name="Group 22"/>
          <p:cNvGrpSpPr/>
          <p:nvPr/>
        </p:nvGrpSpPr>
        <p:grpSpPr>
          <a:xfrm>
            <a:off x="999794" y="2626678"/>
            <a:ext cx="7963728" cy="2017229"/>
            <a:chOff x="999794" y="2626678"/>
            <a:chExt cx="7963728" cy="2017229"/>
          </a:xfrm>
        </p:grpSpPr>
        <p:sp>
          <p:nvSpPr>
            <p:cNvPr id="24" name="Freeform 23"/>
            <p:cNvSpPr/>
            <p:nvPr/>
          </p:nvSpPr>
          <p:spPr bwMode="auto">
            <a:xfrm>
              <a:off x="999794" y="2636203"/>
              <a:ext cx="3982278" cy="2007704"/>
            </a:xfrm>
            <a:custGeom>
              <a:avLst/>
              <a:gdLst>
                <a:gd name="connsiteX0" fmla="*/ 0 w 3982278"/>
                <a:gd name="connsiteY0" fmla="*/ 1000539 h 2007704"/>
                <a:gd name="connsiteX1" fmla="*/ 0 w 3982278"/>
                <a:gd name="connsiteY1" fmla="*/ 6626 h 2007704"/>
                <a:gd name="connsiteX2" fmla="*/ 198782 w 3982278"/>
                <a:gd name="connsiteY2" fmla="*/ 6626 h 2007704"/>
                <a:gd name="connsiteX3" fmla="*/ 198782 w 3982278"/>
                <a:gd name="connsiteY3" fmla="*/ 2001078 h 2007704"/>
                <a:gd name="connsiteX4" fmla="*/ 397565 w 3982278"/>
                <a:gd name="connsiteY4" fmla="*/ 2001078 h 2007704"/>
                <a:gd name="connsiteX5" fmla="*/ 397565 w 3982278"/>
                <a:gd name="connsiteY5" fmla="*/ 0 h 2007704"/>
                <a:gd name="connsiteX6" fmla="*/ 596348 w 3982278"/>
                <a:gd name="connsiteY6" fmla="*/ 0 h 2007704"/>
                <a:gd name="connsiteX7" fmla="*/ 596348 w 3982278"/>
                <a:gd name="connsiteY7" fmla="*/ 2001078 h 2007704"/>
                <a:gd name="connsiteX8" fmla="*/ 795130 w 3982278"/>
                <a:gd name="connsiteY8" fmla="*/ 2001078 h 2007704"/>
                <a:gd name="connsiteX9" fmla="*/ 795130 w 3982278"/>
                <a:gd name="connsiteY9" fmla="*/ 6626 h 2007704"/>
                <a:gd name="connsiteX10" fmla="*/ 993913 w 3982278"/>
                <a:gd name="connsiteY10" fmla="*/ 6626 h 2007704"/>
                <a:gd name="connsiteX11" fmla="*/ 993913 w 3982278"/>
                <a:gd name="connsiteY11" fmla="*/ 2007704 h 2007704"/>
                <a:gd name="connsiteX12" fmla="*/ 1199321 w 3982278"/>
                <a:gd name="connsiteY12" fmla="*/ 2007704 h 2007704"/>
                <a:gd name="connsiteX13" fmla="*/ 1199321 w 3982278"/>
                <a:gd name="connsiteY13" fmla="*/ 13252 h 2007704"/>
                <a:gd name="connsiteX14" fmla="*/ 1590261 w 3982278"/>
                <a:gd name="connsiteY14" fmla="*/ 13252 h 2007704"/>
                <a:gd name="connsiteX15" fmla="*/ 1590261 w 3982278"/>
                <a:gd name="connsiteY15" fmla="*/ 2001078 h 2007704"/>
                <a:gd name="connsiteX16" fmla="*/ 1994452 w 3982278"/>
                <a:gd name="connsiteY16" fmla="*/ 2001078 h 2007704"/>
                <a:gd name="connsiteX17" fmla="*/ 1994452 w 3982278"/>
                <a:gd name="connsiteY17" fmla="*/ 13252 h 2007704"/>
                <a:gd name="connsiteX18" fmla="*/ 2186608 w 3982278"/>
                <a:gd name="connsiteY18" fmla="*/ 13252 h 2007704"/>
                <a:gd name="connsiteX19" fmla="*/ 2186608 w 3982278"/>
                <a:gd name="connsiteY19" fmla="*/ 1994452 h 2007704"/>
                <a:gd name="connsiteX20" fmla="*/ 2392017 w 3982278"/>
                <a:gd name="connsiteY20" fmla="*/ 1994452 h 2007704"/>
                <a:gd name="connsiteX21" fmla="*/ 2392017 w 3982278"/>
                <a:gd name="connsiteY21" fmla="*/ 6626 h 2007704"/>
                <a:gd name="connsiteX22" fmla="*/ 2782956 w 3982278"/>
                <a:gd name="connsiteY22" fmla="*/ 6626 h 2007704"/>
                <a:gd name="connsiteX23" fmla="*/ 2782956 w 3982278"/>
                <a:gd name="connsiteY23" fmla="*/ 1994452 h 2007704"/>
                <a:gd name="connsiteX24" fmla="*/ 3180521 w 3982278"/>
                <a:gd name="connsiteY24" fmla="*/ 1994452 h 2007704"/>
                <a:gd name="connsiteX25" fmla="*/ 3180521 w 3982278"/>
                <a:gd name="connsiteY25" fmla="*/ 0 h 2007704"/>
                <a:gd name="connsiteX26" fmla="*/ 3578087 w 3982278"/>
                <a:gd name="connsiteY26" fmla="*/ 0 h 2007704"/>
                <a:gd name="connsiteX27" fmla="*/ 3578087 w 3982278"/>
                <a:gd name="connsiteY27" fmla="*/ 1987826 h 2007704"/>
                <a:gd name="connsiteX28" fmla="*/ 3982278 w 3982278"/>
                <a:gd name="connsiteY28" fmla="*/ 1987826 h 2007704"/>
                <a:gd name="connsiteX29" fmla="*/ 3982278 w 3982278"/>
                <a:gd name="connsiteY29" fmla="*/ 1000539 h 2007704"/>
                <a:gd name="connsiteX30" fmla="*/ 3975652 w 3982278"/>
                <a:gd name="connsiteY30" fmla="*/ 1000539 h 200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82278" h="2007704">
                  <a:moveTo>
                    <a:pt x="0" y="1000539"/>
                  </a:moveTo>
                  <a:lnTo>
                    <a:pt x="0" y="6626"/>
                  </a:lnTo>
                  <a:lnTo>
                    <a:pt x="198782" y="6626"/>
                  </a:lnTo>
                  <a:lnTo>
                    <a:pt x="198782" y="2001078"/>
                  </a:lnTo>
                  <a:lnTo>
                    <a:pt x="397565" y="2001078"/>
                  </a:lnTo>
                  <a:lnTo>
                    <a:pt x="397565" y="0"/>
                  </a:lnTo>
                  <a:lnTo>
                    <a:pt x="596348" y="0"/>
                  </a:lnTo>
                  <a:lnTo>
                    <a:pt x="596348" y="2001078"/>
                  </a:lnTo>
                  <a:lnTo>
                    <a:pt x="795130" y="2001078"/>
                  </a:lnTo>
                  <a:lnTo>
                    <a:pt x="795130" y="6626"/>
                  </a:lnTo>
                  <a:lnTo>
                    <a:pt x="993913" y="6626"/>
                  </a:lnTo>
                  <a:lnTo>
                    <a:pt x="993913" y="2007704"/>
                  </a:lnTo>
                  <a:lnTo>
                    <a:pt x="1199321" y="2007704"/>
                  </a:lnTo>
                  <a:lnTo>
                    <a:pt x="1199321" y="13252"/>
                  </a:lnTo>
                  <a:lnTo>
                    <a:pt x="1590261" y="13252"/>
                  </a:lnTo>
                  <a:lnTo>
                    <a:pt x="1590261" y="2001078"/>
                  </a:lnTo>
                  <a:lnTo>
                    <a:pt x="1994452" y="2001078"/>
                  </a:lnTo>
                  <a:lnTo>
                    <a:pt x="1994452" y="13252"/>
                  </a:lnTo>
                  <a:lnTo>
                    <a:pt x="2186608" y="13252"/>
                  </a:lnTo>
                  <a:lnTo>
                    <a:pt x="2186608" y="1994452"/>
                  </a:lnTo>
                  <a:lnTo>
                    <a:pt x="2392017" y="1994452"/>
                  </a:lnTo>
                  <a:lnTo>
                    <a:pt x="2392017" y="6626"/>
                  </a:lnTo>
                  <a:lnTo>
                    <a:pt x="2782956" y="6626"/>
                  </a:lnTo>
                  <a:lnTo>
                    <a:pt x="2782956" y="1994452"/>
                  </a:lnTo>
                  <a:lnTo>
                    <a:pt x="3180521" y="1994452"/>
                  </a:lnTo>
                  <a:lnTo>
                    <a:pt x="3180521" y="0"/>
                  </a:lnTo>
                  <a:lnTo>
                    <a:pt x="3578087" y="0"/>
                  </a:lnTo>
                  <a:lnTo>
                    <a:pt x="3578087" y="1987826"/>
                  </a:lnTo>
                  <a:lnTo>
                    <a:pt x="3982278" y="1987826"/>
                  </a:lnTo>
                  <a:lnTo>
                    <a:pt x="3982278" y="1000539"/>
                  </a:lnTo>
                  <a:lnTo>
                    <a:pt x="3975652" y="1000539"/>
                  </a:lnTo>
                </a:path>
              </a:pathLst>
            </a:cu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5" name="Freeform 24"/>
            <p:cNvSpPr/>
            <p:nvPr/>
          </p:nvSpPr>
          <p:spPr bwMode="auto">
            <a:xfrm>
              <a:off x="4981244" y="2626678"/>
              <a:ext cx="3982278" cy="2007704"/>
            </a:xfrm>
            <a:custGeom>
              <a:avLst/>
              <a:gdLst>
                <a:gd name="connsiteX0" fmla="*/ 0 w 3982278"/>
                <a:gd name="connsiteY0" fmla="*/ 1000539 h 2007704"/>
                <a:gd name="connsiteX1" fmla="*/ 0 w 3982278"/>
                <a:gd name="connsiteY1" fmla="*/ 6626 h 2007704"/>
                <a:gd name="connsiteX2" fmla="*/ 198782 w 3982278"/>
                <a:gd name="connsiteY2" fmla="*/ 6626 h 2007704"/>
                <a:gd name="connsiteX3" fmla="*/ 198782 w 3982278"/>
                <a:gd name="connsiteY3" fmla="*/ 2001078 h 2007704"/>
                <a:gd name="connsiteX4" fmla="*/ 397565 w 3982278"/>
                <a:gd name="connsiteY4" fmla="*/ 2001078 h 2007704"/>
                <a:gd name="connsiteX5" fmla="*/ 397565 w 3982278"/>
                <a:gd name="connsiteY5" fmla="*/ 0 h 2007704"/>
                <a:gd name="connsiteX6" fmla="*/ 596348 w 3982278"/>
                <a:gd name="connsiteY6" fmla="*/ 0 h 2007704"/>
                <a:gd name="connsiteX7" fmla="*/ 596348 w 3982278"/>
                <a:gd name="connsiteY7" fmla="*/ 2001078 h 2007704"/>
                <a:gd name="connsiteX8" fmla="*/ 795130 w 3982278"/>
                <a:gd name="connsiteY8" fmla="*/ 2001078 h 2007704"/>
                <a:gd name="connsiteX9" fmla="*/ 795130 w 3982278"/>
                <a:gd name="connsiteY9" fmla="*/ 6626 h 2007704"/>
                <a:gd name="connsiteX10" fmla="*/ 993913 w 3982278"/>
                <a:gd name="connsiteY10" fmla="*/ 6626 h 2007704"/>
                <a:gd name="connsiteX11" fmla="*/ 993913 w 3982278"/>
                <a:gd name="connsiteY11" fmla="*/ 2007704 h 2007704"/>
                <a:gd name="connsiteX12" fmla="*/ 1199321 w 3982278"/>
                <a:gd name="connsiteY12" fmla="*/ 2007704 h 2007704"/>
                <a:gd name="connsiteX13" fmla="*/ 1199321 w 3982278"/>
                <a:gd name="connsiteY13" fmla="*/ 13252 h 2007704"/>
                <a:gd name="connsiteX14" fmla="*/ 1590261 w 3982278"/>
                <a:gd name="connsiteY14" fmla="*/ 13252 h 2007704"/>
                <a:gd name="connsiteX15" fmla="*/ 1590261 w 3982278"/>
                <a:gd name="connsiteY15" fmla="*/ 2001078 h 2007704"/>
                <a:gd name="connsiteX16" fmla="*/ 1994452 w 3982278"/>
                <a:gd name="connsiteY16" fmla="*/ 2001078 h 2007704"/>
                <a:gd name="connsiteX17" fmla="*/ 1994452 w 3982278"/>
                <a:gd name="connsiteY17" fmla="*/ 13252 h 2007704"/>
                <a:gd name="connsiteX18" fmla="*/ 2186608 w 3982278"/>
                <a:gd name="connsiteY18" fmla="*/ 13252 h 2007704"/>
                <a:gd name="connsiteX19" fmla="*/ 2186608 w 3982278"/>
                <a:gd name="connsiteY19" fmla="*/ 1994452 h 2007704"/>
                <a:gd name="connsiteX20" fmla="*/ 2392017 w 3982278"/>
                <a:gd name="connsiteY20" fmla="*/ 1994452 h 2007704"/>
                <a:gd name="connsiteX21" fmla="*/ 2392017 w 3982278"/>
                <a:gd name="connsiteY21" fmla="*/ 6626 h 2007704"/>
                <a:gd name="connsiteX22" fmla="*/ 2782956 w 3982278"/>
                <a:gd name="connsiteY22" fmla="*/ 6626 h 2007704"/>
                <a:gd name="connsiteX23" fmla="*/ 2782956 w 3982278"/>
                <a:gd name="connsiteY23" fmla="*/ 1994452 h 2007704"/>
                <a:gd name="connsiteX24" fmla="*/ 3180521 w 3982278"/>
                <a:gd name="connsiteY24" fmla="*/ 1994452 h 2007704"/>
                <a:gd name="connsiteX25" fmla="*/ 3180521 w 3982278"/>
                <a:gd name="connsiteY25" fmla="*/ 0 h 2007704"/>
                <a:gd name="connsiteX26" fmla="*/ 3578087 w 3982278"/>
                <a:gd name="connsiteY26" fmla="*/ 0 h 2007704"/>
                <a:gd name="connsiteX27" fmla="*/ 3578087 w 3982278"/>
                <a:gd name="connsiteY27" fmla="*/ 1987826 h 2007704"/>
                <a:gd name="connsiteX28" fmla="*/ 3982278 w 3982278"/>
                <a:gd name="connsiteY28" fmla="*/ 1987826 h 2007704"/>
                <a:gd name="connsiteX29" fmla="*/ 3982278 w 3982278"/>
                <a:gd name="connsiteY29" fmla="*/ 1000539 h 2007704"/>
                <a:gd name="connsiteX30" fmla="*/ 3975652 w 3982278"/>
                <a:gd name="connsiteY30" fmla="*/ 1000539 h 200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82278" h="2007704">
                  <a:moveTo>
                    <a:pt x="0" y="1000539"/>
                  </a:moveTo>
                  <a:lnTo>
                    <a:pt x="0" y="6626"/>
                  </a:lnTo>
                  <a:lnTo>
                    <a:pt x="198782" y="6626"/>
                  </a:lnTo>
                  <a:lnTo>
                    <a:pt x="198782" y="2001078"/>
                  </a:lnTo>
                  <a:lnTo>
                    <a:pt x="397565" y="2001078"/>
                  </a:lnTo>
                  <a:lnTo>
                    <a:pt x="397565" y="0"/>
                  </a:lnTo>
                  <a:lnTo>
                    <a:pt x="596348" y="0"/>
                  </a:lnTo>
                  <a:lnTo>
                    <a:pt x="596348" y="2001078"/>
                  </a:lnTo>
                  <a:lnTo>
                    <a:pt x="795130" y="2001078"/>
                  </a:lnTo>
                  <a:lnTo>
                    <a:pt x="795130" y="6626"/>
                  </a:lnTo>
                  <a:lnTo>
                    <a:pt x="993913" y="6626"/>
                  </a:lnTo>
                  <a:lnTo>
                    <a:pt x="993913" y="2007704"/>
                  </a:lnTo>
                  <a:lnTo>
                    <a:pt x="1199321" y="2007704"/>
                  </a:lnTo>
                  <a:lnTo>
                    <a:pt x="1199321" y="13252"/>
                  </a:lnTo>
                  <a:lnTo>
                    <a:pt x="1590261" y="13252"/>
                  </a:lnTo>
                  <a:lnTo>
                    <a:pt x="1590261" y="2001078"/>
                  </a:lnTo>
                  <a:lnTo>
                    <a:pt x="1994452" y="2001078"/>
                  </a:lnTo>
                  <a:lnTo>
                    <a:pt x="1994452" y="13252"/>
                  </a:lnTo>
                  <a:lnTo>
                    <a:pt x="2186608" y="13252"/>
                  </a:lnTo>
                  <a:lnTo>
                    <a:pt x="2186608" y="1994452"/>
                  </a:lnTo>
                  <a:lnTo>
                    <a:pt x="2392017" y="1994452"/>
                  </a:lnTo>
                  <a:lnTo>
                    <a:pt x="2392017" y="6626"/>
                  </a:lnTo>
                  <a:lnTo>
                    <a:pt x="2782956" y="6626"/>
                  </a:lnTo>
                  <a:lnTo>
                    <a:pt x="2782956" y="1994452"/>
                  </a:lnTo>
                  <a:lnTo>
                    <a:pt x="3180521" y="1994452"/>
                  </a:lnTo>
                  <a:lnTo>
                    <a:pt x="3180521" y="0"/>
                  </a:lnTo>
                  <a:lnTo>
                    <a:pt x="3578087" y="0"/>
                  </a:lnTo>
                  <a:lnTo>
                    <a:pt x="3578087" y="1987826"/>
                  </a:lnTo>
                  <a:lnTo>
                    <a:pt x="3982278" y="1987826"/>
                  </a:lnTo>
                  <a:lnTo>
                    <a:pt x="3982278" y="1000539"/>
                  </a:lnTo>
                  <a:lnTo>
                    <a:pt x="3975652" y="1000539"/>
                  </a:lnTo>
                </a:path>
              </a:pathLst>
            </a:cu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grpSp>
        <p:nvGrpSpPr>
          <p:cNvPr id="26" name="Group 25"/>
          <p:cNvGrpSpPr/>
          <p:nvPr/>
        </p:nvGrpSpPr>
        <p:grpSpPr>
          <a:xfrm>
            <a:off x="1063937" y="547506"/>
            <a:ext cx="7691428" cy="1800588"/>
            <a:chOff x="957257" y="465503"/>
            <a:chExt cx="7691428" cy="2097086"/>
          </a:xfrm>
        </p:grpSpPr>
        <p:grpSp>
          <p:nvGrpSpPr>
            <p:cNvPr id="27" name="Group 26"/>
            <p:cNvGrpSpPr/>
            <p:nvPr/>
          </p:nvGrpSpPr>
          <p:grpSpPr>
            <a:xfrm>
              <a:off x="957257" y="465503"/>
              <a:ext cx="5129195" cy="2078024"/>
              <a:chOff x="957257" y="465503"/>
              <a:chExt cx="5129195" cy="2078024"/>
            </a:xfrm>
          </p:grpSpPr>
          <p:grpSp>
            <p:nvGrpSpPr>
              <p:cNvPr id="56" name="Group 55"/>
              <p:cNvGrpSpPr/>
              <p:nvPr/>
            </p:nvGrpSpPr>
            <p:grpSpPr>
              <a:xfrm>
                <a:off x="957257" y="465503"/>
                <a:ext cx="2562231" cy="2058987"/>
                <a:chOff x="957256" y="465503"/>
                <a:chExt cx="16330777" cy="2058987"/>
              </a:xfrm>
            </p:grpSpPr>
            <p:grpSp>
              <p:nvGrpSpPr>
                <p:cNvPr id="85" name="Group 84"/>
                <p:cNvGrpSpPr/>
                <p:nvPr/>
              </p:nvGrpSpPr>
              <p:grpSpPr>
                <a:xfrm>
                  <a:off x="957256" y="471853"/>
                  <a:ext cx="8163884" cy="2052637"/>
                  <a:chOff x="957256" y="471853"/>
                  <a:chExt cx="8163884" cy="2052637"/>
                </a:xfrm>
              </p:grpSpPr>
              <p:sp>
                <p:nvSpPr>
                  <p:cNvPr id="100" name="Freeform 99"/>
                  <p:cNvSpPr/>
                  <p:nvPr/>
                </p:nvSpPr>
                <p:spPr bwMode="auto">
                  <a:xfrm>
                    <a:off x="957256" y="471853"/>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01" name="Freeform 100"/>
                  <p:cNvSpPr/>
                  <p:nvPr/>
                </p:nvSpPr>
                <p:spPr bwMode="auto">
                  <a:xfrm>
                    <a:off x="1635936" y="476366"/>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02" name="Freeform 101"/>
                  <p:cNvSpPr/>
                  <p:nvPr/>
                </p:nvSpPr>
                <p:spPr bwMode="auto">
                  <a:xfrm>
                    <a:off x="2316612" y="479494"/>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03" name="Freeform 102"/>
                  <p:cNvSpPr/>
                  <p:nvPr/>
                </p:nvSpPr>
                <p:spPr bwMode="auto">
                  <a:xfrm>
                    <a:off x="2997309" y="476387"/>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04" name="Freeform 103"/>
                  <p:cNvSpPr/>
                  <p:nvPr/>
                </p:nvSpPr>
                <p:spPr bwMode="auto">
                  <a:xfrm>
                    <a:off x="3678501" y="479452"/>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05" name="Freeform 104"/>
                  <p:cNvSpPr/>
                  <p:nvPr/>
                </p:nvSpPr>
                <p:spPr bwMode="auto">
                  <a:xfrm>
                    <a:off x="4357181" y="483965"/>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06" name="Freeform 105"/>
                  <p:cNvSpPr/>
                  <p:nvPr/>
                </p:nvSpPr>
                <p:spPr bwMode="auto">
                  <a:xfrm>
                    <a:off x="5037857" y="487093"/>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07" name="Freeform 106"/>
                  <p:cNvSpPr/>
                  <p:nvPr/>
                </p:nvSpPr>
                <p:spPr bwMode="auto">
                  <a:xfrm>
                    <a:off x="5718553" y="483986"/>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08" name="Freeform 107"/>
                  <p:cNvSpPr/>
                  <p:nvPr/>
                </p:nvSpPr>
                <p:spPr bwMode="auto">
                  <a:xfrm>
                    <a:off x="6400339" y="487072"/>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09" name="Freeform 108"/>
                  <p:cNvSpPr/>
                  <p:nvPr/>
                </p:nvSpPr>
                <p:spPr bwMode="auto">
                  <a:xfrm>
                    <a:off x="7079018" y="491585"/>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10" name="Freeform 109"/>
                  <p:cNvSpPr/>
                  <p:nvPr/>
                </p:nvSpPr>
                <p:spPr bwMode="auto">
                  <a:xfrm>
                    <a:off x="7759695" y="494713"/>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11" name="Freeform 110"/>
                  <p:cNvSpPr/>
                  <p:nvPr/>
                </p:nvSpPr>
                <p:spPr bwMode="auto">
                  <a:xfrm>
                    <a:off x="8440391" y="499226"/>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grpSp>
              <p:nvGrpSpPr>
                <p:cNvPr id="86" name="Group 85"/>
                <p:cNvGrpSpPr/>
                <p:nvPr/>
              </p:nvGrpSpPr>
              <p:grpSpPr>
                <a:xfrm>
                  <a:off x="9124149" y="465503"/>
                  <a:ext cx="8163884" cy="2052637"/>
                  <a:chOff x="957256" y="471853"/>
                  <a:chExt cx="8163884" cy="2052637"/>
                </a:xfrm>
              </p:grpSpPr>
              <p:sp>
                <p:nvSpPr>
                  <p:cNvPr id="88" name="Freeform 87"/>
                  <p:cNvSpPr/>
                  <p:nvPr/>
                </p:nvSpPr>
                <p:spPr bwMode="auto">
                  <a:xfrm>
                    <a:off x="957256" y="471853"/>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9" name="Freeform 88"/>
                  <p:cNvSpPr/>
                  <p:nvPr/>
                </p:nvSpPr>
                <p:spPr bwMode="auto">
                  <a:xfrm>
                    <a:off x="1635936" y="476366"/>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0" name="Freeform 89"/>
                  <p:cNvSpPr/>
                  <p:nvPr/>
                </p:nvSpPr>
                <p:spPr bwMode="auto">
                  <a:xfrm>
                    <a:off x="2316612" y="479494"/>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1" name="Freeform 90"/>
                  <p:cNvSpPr/>
                  <p:nvPr/>
                </p:nvSpPr>
                <p:spPr bwMode="auto">
                  <a:xfrm>
                    <a:off x="2997309" y="476387"/>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2" name="Freeform 91"/>
                  <p:cNvSpPr/>
                  <p:nvPr/>
                </p:nvSpPr>
                <p:spPr bwMode="auto">
                  <a:xfrm>
                    <a:off x="3678501" y="479452"/>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3" name="Freeform 92"/>
                  <p:cNvSpPr/>
                  <p:nvPr/>
                </p:nvSpPr>
                <p:spPr bwMode="auto">
                  <a:xfrm>
                    <a:off x="4357181" y="483965"/>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4" name="Freeform 93"/>
                  <p:cNvSpPr/>
                  <p:nvPr/>
                </p:nvSpPr>
                <p:spPr bwMode="auto">
                  <a:xfrm>
                    <a:off x="5037857" y="487093"/>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5" name="Freeform 94"/>
                  <p:cNvSpPr/>
                  <p:nvPr/>
                </p:nvSpPr>
                <p:spPr bwMode="auto">
                  <a:xfrm>
                    <a:off x="5718553" y="483986"/>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6" name="Freeform 95"/>
                  <p:cNvSpPr/>
                  <p:nvPr/>
                </p:nvSpPr>
                <p:spPr bwMode="auto">
                  <a:xfrm>
                    <a:off x="6400339" y="487072"/>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7" name="Freeform 96"/>
                  <p:cNvSpPr/>
                  <p:nvPr/>
                </p:nvSpPr>
                <p:spPr bwMode="auto">
                  <a:xfrm>
                    <a:off x="7079018" y="491585"/>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8" name="Freeform 97"/>
                  <p:cNvSpPr/>
                  <p:nvPr/>
                </p:nvSpPr>
                <p:spPr bwMode="auto">
                  <a:xfrm>
                    <a:off x="7759695" y="494713"/>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9" name="Freeform 98"/>
                  <p:cNvSpPr/>
                  <p:nvPr/>
                </p:nvSpPr>
                <p:spPr bwMode="auto">
                  <a:xfrm>
                    <a:off x="8440391" y="499226"/>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cxnSp>
              <p:nvCxnSpPr>
                <p:cNvPr id="87" name="Straight Connector 86"/>
                <p:cNvCxnSpPr/>
                <p:nvPr/>
              </p:nvCxnSpPr>
              <p:spPr bwMode="auto">
                <a:xfrm flipV="1">
                  <a:off x="9121140" y="1475649"/>
                  <a:ext cx="3009" cy="36760"/>
                </a:xfrm>
                <a:prstGeom prst="line">
                  <a:avLst/>
                </a:prstGeom>
                <a:solidFill>
                  <a:schemeClr val="accent1"/>
                </a:solidFill>
                <a:ln w="28575" cap="flat" cmpd="sng" algn="ctr">
                  <a:solidFill>
                    <a:srgbClr val="85FFE0">
                      <a:alpha val="80000"/>
                    </a:srgbClr>
                  </a:solidFill>
                  <a:prstDash val="solid"/>
                  <a:round/>
                  <a:headEnd type="none" w="med" len="med"/>
                  <a:tailEnd type="none" w="med" len="med"/>
                </a:ln>
                <a:effectLst/>
              </p:spPr>
            </p:cxnSp>
          </p:grpSp>
          <p:grpSp>
            <p:nvGrpSpPr>
              <p:cNvPr id="57" name="Group 56"/>
              <p:cNvGrpSpPr/>
              <p:nvPr/>
            </p:nvGrpSpPr>
            <p:grpSpPr>
              <a:xfrm>
                <a:off x="3524221" y="484540"/>
                <a:ext cx="2562231" cy="2058987"/>
                <a:chOff x="957256" y="465503"/>
                <a:chExt cx="16330777" cy="2058987"/>
              </a:xfrm>
            </p:grpSpPr>
            <p:grpSp>
              <p:nvGrpSpPr>
                <p:cNvPr id="58" name="Group 57"/>
                <p:cNvGrpSpPr/>
                <p:nvPr/>
              </p:nvGrpSpPr>
              <p:grpSpPr>
                <a:xfrm>
                  <a:off x="957256" y="471853"/>
                  <a:ext cx="8163884" cy="2052637"/>
                  <a:chOff x="957256" y="471853"/>
                  <a:chExt cx="8163884" cy="2052637"/>
                </a:xfrm>
              </p:grpSpPr>
              <p:sp>
                <p:nvSpPr>
                  <p:cNvPr id="73" name="Freeform 72"/>
                  <p:cNvSpPr/>
                  <p:nvPr/>
                </p:nvSpPr>
                <p:spPr bwMode="auto">
                  <a:xfrm>
                    <a:off x="957256" y="471853"/>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4" name="Freeform 73"/>
                  <p:cNvSpPr/>
                  <p:nvPr/>
                </p:nvSpPr>
                <p:spPr bwMode="auto">
                  <a:xfrm>
                    <a:off x="1635936" y="476366"/>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5" name="Freeform 74"/>
                  <p:cNvSpPr/>
                  <p:nvPr/>
                </p:nvSpPr>
                <p:spPr bwMode="auto">
                  <a:xfrm>
                    <a:off x="2316612" y="479494"/>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6" name="Freeform 75"/>
                  <p:cNvSpPr/>
                  <p:nvPr/>
                </p:nvSpPr>
                <p:spPr bwMode="auto">
                  <a:xfrm>
                    <a:off x="2997309" y="476387"/>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7" name="Freeform 76"/>
                  <p:cNvSpPr/>
                  <p:nvPr/>
                </p:nvSpPr>
                <p:spPr bwMode="auto">
                  <a:xfrm>
                    <a:off x="3678501" y="479452"/>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8" name="Freeform 77"/>
                  <p:cNvSpPr/>
                  <p:nvPr/>
                </p:nvSpPr>
                <p:spPr bwMode="auto">
                  <a:xfrm>
                    <a:off x="4357181" y="483965"/>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9" name="Freeform 78"/>
                  <p:cNvSpPr/>
                  <p:nvPr/>
                </p:nvSpPr>
                <p:spPr bwMode="auto">
                  <a:xfrm>
                    <a:off x="5037857" y="487093"/>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0" name="Freeform 79"/>
                  <p:cNvSpPr/>
                  <p:nvPr/>
                </p:nvSpPr>
                <p:spPr bwMode="auto">
                  <a:xfrm>
                    <a:off x="5718553" y="483986"/>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1" name="Freeform 80"/>
                  <p:cNvSpPr/>
                  <p:nvPr/>
                </p:nvSpPr>
                <p:spPr bwMode="auto">
                  <a:xfrm>
                    <a:off x="6400339" y="487072"/>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2" name="Freeform 81"/>
                  <p:cNvSpPr/>
                  <p:nvPr/>
                </p:nvSpPr>
                <p:spPr bwMode="auto">
                  <a:xfrm>
                    <a:off x="7079018" y="491585"/>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3" name="Freeform 82"/>
                  <p:cNvSpPr/>
                  <p:nvPr/>
                </p:nvSpPr>
                <p:spPr bwMode="auto">
                  <a:xfrm>
                    <a:off x="7759695" y="494713"/>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4" name="Freeform 83"/>
                  <p:cNvSpPr/>
                  <p:nvPr/>
                </p:nvSpPr>
                <p:spPr bwMode="auto">
                  <a:xfrm>
                    <a:off x="8440391" y="499226"/>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grpSp>
              <p:nvGrpSpPr>
                <p:cNvPr id="59" name="Group 58"/>
                <p:cNvGrpSpPr/>
                <p:nvPr/>
              </p:nvGrpSpPr>
              <p:grpSpPr>
                <a:xfrm>
                  <a:off x="9124149" y="465503"/>
                  <a:ext cx="8163884" cy="2052637"/>
                  <a:chOff x="957256" y="471853"/>
                  <a:chExt cx="8163884" cy="2052637"/>
                </a:xfrm>
              </p:grpSpPr>
              <p:sp>
                <p:nvSpPr>
                  <p:cNvPr id="61" name="Freeform 60"/>
                  <p:cNvSpPr/>
                  <p:nvPr/>
                </p:nvSpPr>
                <p:spPr bwMode="auto">
                  <a:xfrm>
                    <a:off x="957256" y="471853"/>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2" name="Freeform 61"/>
                  <p:cNvSpPr/>
                  <p:nvPr/>
                </p:nvSpPr>
                <p:spPr bwMode="auto">
                  <a:xfrm>
                    <a:off x="1635936" y="476366"/>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3" name="Freeform 62"/>
                  <p:cNvSpPr/>
                  <p:nvPr/>
                </p:nvSpPr>
                <p:spPr bwMode="auto">
                  <a:xfrm>
                    <a:off x="2316612" y="479494"/>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4" name="Freeform 63"/>
                  <p:cNvSpPr/>
                  <p:nvPr/>
                </p:nvSpPr>
                <p:spPr bwMode="auto">
                  <a:xfrm>
                    <a:off x="2997309" y="476387"/>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5" name="Freeform 64"/>
                  <p:cNvSpPr/>
                  <p:nvPr/>
                </p:nvSpPr>
                <p:spPr bwMode="auto">
                  <a:xfrm>
                    <a:off x="3678501" y="479452"/>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6" name="Freeform 65"/>
                  <p:cNvSpPr/>
                  <p:nvPr/>
                </p:nvSpPr>
                <p:spPr bwMode="auto">
                  <a:xfrm>
                    <a:off x="4357181" y="483965"/>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7" name="Freeform 66"/>
                  <p:cNvSpPr/>
                  <p:nvPr/>
                </p:nvSpPr>
                <p:spPr bwMode="auto">
                  <a:xfrm>
                    <a:off x="5037857" y="487093"/>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8" name="Freeform 67"/>
                  <p:cNvSpPr/>
                  <p:nvPr/>
                </p:nvSpPr>
                <p:spPr bwMode="auto">
                  <a:xfrm>
                    <a:off x="5718553" y="483986"/>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9" name="Freeform 68"/>
                  <p:cNvSpPr/>
                  <p:nvPr/>
                </p:nvSpPr>
                <p:spPr bwMode="auto">
                  <a:xfrm>
                    <a:off x="6400339" y="487072"/>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0" name="Freeform 69"/>
                  <p:cNvSpPr/>
                  <p:nvPr/>
                </p:nvSpPr>
                <p:spPr bwMode="auto">
                  <a:xfrm>
                    <a:off x="7079018" y="491585"/>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1" name="Freeform 70"/>
                  <p:cNvSpPr/>
                  <p:nvPr/>
                </p:nvSpPr>
                <p:spPr bwMode="auto">
                  <a:xfrm>
                    <a:off x="7759695" y="494713"/>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2" name="Freeform 71"/>
                  <p:cNvSpPr/>
                  <p:nvPr/>
                </p:nvSpPr>
                <p:spPr bwMode="auto">
                  <a:xfrm>
                    <a:off x="8440391" y="499226"/>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cxnSp>
              <p:nvCxnSpPr>
                <p:cNvPr id="60" name="Straight Connector 59"/>
                <p:cNvCxnSpPr/>
                <p:nvPr/>
              </p:nvCxnSpPr>
              <p:spPr bwMode="auto">
                <a:xfrm flipV="1">
                  <a:off x="9121140" y="1475649"/>
                  <a:ext cx="3009" cy="36760"/>
                </a:xfrm>
                <a:prstGeom prst="line">
                  <a:avLst/>
                </a:prstGeom>
                <a:solidFill>
                  <a:schemeClr val="accent1"/>
                </a:solidFill>
                <a:ln w="28575" cap="flat" cmpd="sng" algn="ctr">
                  <a:solidFill>
                    <a:srgbClr val="85FFE0">
                      <a:alpha val="80000"/>
                    </a:srgbClr>
                  </a:solidFill>
                  <a:prstDash val="solid"/>
                  <a:round/>
                  <a:headEnd type="none" w="med" len="med"/>
                  <a:tailEnd type="none" w="med" len="med"/>
                </a:ln>
                <a:effectLst/>
              </p:spPr>
            </p:cxnSp>
          </p:grpSp>
        </p:grpSp>
        <p:grpSp>
          <p:nvGrpSpPr>
            <p:cNvPr id="28" name="Group 27"/>
            <p:cNvGrpSpPr/>
            <p:nvPr/>
          </p:nvGrpSpPr>
          <p:grpSpPr>
            <a:xfrm>
              <a:off x="6086454" y="503602"/>
              <a:ext cx="2562231" cy="2058987"/>
              <a:chOff x="957256" y="465503"/>
              <a:chExt cx="16330777" cy="2058987"/>
            </a:xfrm>
          </p:grpSpPr>
          <p:grpSp>
            <p:nvGrpSpPr>
              <p:cNvPr id="29" name="Group 28"/>
              <p:cNvGrpSpPr/>
              <p:nvPr/>
            </p:nvGrpSpPr>
            <p:grpSpPr>
              <a:xfrm>
                <a:off x="957256" y="471853"/>
                <a:ext cx="8163884" cy="2052637"/>
                <a:chOff x="957256" y="471853"/>
                <a:chExt cx="8163884" cy="2052637"/>
              </a:xfrm>
            </p:grpSpPr>
            <p:sp>
              <p:nvSpPr>
                <p:cNvPr id="44" name="Freeform 43"/>
                <p:cNvSpPr/>
                <p:nvPr/>
              </p:nvSpPr>
              <p:spPr bwMode="auto">
                <a:xfrm>
                  <a:off x="957256" y="471853"/>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5" name="Freeform 44"/>
                <p:cNvSpPr/>
                <p:nvPr/>
              </p:nvSpPr>
              <p:spPr bwMode="auto">
                <a:xfrm>
                  <a:off x="1635936" y="476366"/>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6" name="Freeform 45"/>
                <p:cNvSpPr/>
                <p:nvPr/>
              </p:nvSpPr>
              <p:spPr bwMode="auto">
                <a:xfrm>
                  <a:off x="2316612" y="479494"/>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7" name="Freeform 46"/>
                <p:cNvSpPr/>
                <p:nvPr/>
              </p:nvSpPr>
              <p:spPr bwMode="auto">
                <a:xfrm>
                  <a:off x="2997309" y="476387"/>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8" name="Freeform 47"/>
                <p:cNvSpPr/>
                <p:nvPr/>
              </p:nvSpPr>
              <p:spPr bwMode="auto">
                <a:xfrm>
                  <a:off x="3678501" y="479452"/>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9" name="Freeform 48"/>
                <p:cNvSpPr/>
                <p:nvPr/>
              </p:nvSpPr>
              <p:spPr bwMode="auto">
                <a:xfrm>
                  <a:off x="4357181" y="483965"/>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0" name="Freeform 49"/>
                <p:cNvSpPr/>
                <p:nvPr/>
              </p:nvSpPr>
              <p:spPr bwMode="auto">
                <a:xfrm>
                  <a:off x="5037857" y="487093"/>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1" name="Freeform 50"/>
                <p:cNvSpPr/>
                <p:nvPr/>
              </p:nvSpPr>
              <p:spPr bwMode="auto">
                <a:xfrm>
                  <a:off x="5718553" y="483986"/>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2" name="Freeform 51"/>
                <p:cNvSpPr/>
                <p:nvPr/>
              </p:nvSpPr>
              <p:spPr bwMode="auto">
                <a:xfrm>
                  <a:off x="6400339" y="487072"/>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3" name="Freeform 52"/>
                <p:cNvSpPr/>
                <p:nvPr/>
              </p:nvSpPr>
              <p:spPr bwMode="auto">
                <a:xfrm>
                  <a:off x="7079018" y="491585"/>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4" name="Freeform 53"/>
                <p:cNvSpPr/>
                <p:nvPr/>
              </p:nvSpPr>
              <p:spPr bwMode="auto">
                <a:xfrm>
                  <a:off x="7759695" y="494713"/>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5" name="Freeform 54"/>
                <p:cNvSpPr/>
                <p:nvPr/>
              </p:nvSpPr>
              <p:spPr bwMode="auto">
                <a:xfrm>
                  <a:off x="8440391" y="499226"/>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grpSp>
            <p:nvGrpSpPr>
              <p:cNvPr id="30" name="Group 29"/>
              <p:cNvGrpSpPr/>
              <p:nvPr/>
            </p:nvGrpSpPr>
            <p:grpSpPr>
              <a:xfrm>
                <a:off x="9124149" y="465503"/>
                <a:ext cx="8163884" cy="2052637"/>
                <a:chOff x="957256" y="471853"/>
                <a:chExt cx="8163884" cy="2052637"/>
              </a:xfrm>
            </p:grpSpPr>
            <p:sp>
              <p:nvSpPr>
                <p:cNvPr id="32" name="Freeform 31"/>
                <p:cNvSpPr/>
                <p:nvPr/>
              </p:nvSpPr>
              <p:spPr bwMode="auto">
                <a:xfrm>
                  <a:off x="957256" y="471853"/>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3" name="Freeform 32"/>
                <p:cNvSpPr/>
                <p:nvPr/>
              </p:nvSpPr>
              <p:spPr bwMode="auto">
                <a:xfrm>
                  <a:off x="1635936" y="476366"/>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4" name="Freeform 33"/>
                <p:cNvSpPr/>
                <p:nvPr/>
              </p:nvSpPr>
              <p:spPr bwMode="auto">
                <a:xfrm>
                  <a:off x="2316612" y="479494"/>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5" name="Freeform 34"/>
                <p:cNvSpPr/>
                <p:nvPr/>
              </p:nvSpPr>
              <p:spPr bwMode="auto">
                <a:xfrm>
                  <a:off x="2997309" y="476387"/>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6" name="Freeform 35"/>
                <p:cNvSpPr/>
                <p:nvPr/>
              </p:nvSpPr>
              <p:spPr bwMode="auto">
                <a:xfrm>
                  <a:off x="3678501" y="479452"/>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7" name="Freeform 36"/>
                <p:cNvSpPr/>
                <p:nvPr/>
              </p:nvSpPr>
              <p:spPr bwMode="auto">
                <a:xfrm>
                  <a:off x="4357181" y="483965"/>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8" name="Freeform 37"/>
                <p:cNvSpPr/>
                <p:nvPr/>
              </p:nvSpPr>
              <p:spPr bwMode="auto">
                <a:xfrm>
                  <a:off x="5037857" y="487093"/>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9" name="Freeform 38"/>
                <p:cNvSpPr/>
                <p:nvPr/>
              </p:nvSpPr>
              <p:spPr bwMode="auto">
                <a:xfrm>
                  <a:off x="5718553" y="483986"/>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0" name="Freeform 39"/>
                <p:cNvSpPr/>
                <p:nvPr/>
              </p:nvSpPr>
              <p:spPr bwMode="auto">
                <a:xfrm>
                  <a:off x="6400339" y="487072"/>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1" name="Freeform 40"/>
                <p:cNvSpPr/>
                <p:nvPr/>
              </p:nvSpPr>
              <p:spPr bwMode="auto">
                <a:xfrm>
                  <a:off x="7079018" y="491585"/>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2" name="Freeform 41"/>
                <p:cNvSpPr/>
                <p:nvPr/>
              </p:nvSpPr>
              <p:spPr bwMode="auto">
                <a:xfrm>
                  <a:off x="7759695" y="494713"/>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3" name="Freeform 42"/>
                <p:cNvSpPr/>
                <p:nvPr/>
              </p:nvSpPr>
              <p:spPr bwMode="auto">
                <a:xfrm>
                  <a:off x="8440391" y="499226"/>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cxnSp>
            <p:nvCxnSpPr>
              <p:cNvPr id="31" name="Straight Connector 30"/>
              <p:cNvCxnSpPr/>
              <p:nvPr/>
            </p:nvCxnSpPr>
            <p:spPr bwMode="auto">
              <a:xfrm flipV="1">
                <a:off x="9121140" y="1475649"/>
                <a:ext cx="3009" cy="36760"/>
              </a:xfrm>
              <a:prstGeom prst="line">
                <a:avLst/>
              </a:prstGeom>
              <a:solidFill>
                <a:schemeClr val="accent1"/>
              </a:solidFill>
              <a:ln w="28575" cap="flat" cmpd="sng" algn="ctr">
                <a:solidFill>
                  <a:srgbClr val="85FFE0">
                    <a:alpha val="80000"/>
                  </a:srgbClr>
                </a:solidFill>
                <a:prstDash val="solid"/>
                <a:round/>
                <a:headEnd type="none" w="med" len="med"/>
                <a:tailEnd type="none" w="med" len="med"/>
              </a:ln>
              <a:effectLst/>
            </p:spPr>
          </p:cxnSp>
        </p:grpSp>
      </p:grpSp>
      <p:sp>
        <p:nvSpPr>
          <p:cNvPr id="112" name="TextBox 3"/>
          <p:cNvSpPr txBox="1"/>
          <p:nvPr/>
        </p:nvSpPr>
        <p:spPr bwMode="auto">
          <a:xfrm>
            <a:off x="1723094" y="1023506"/>
            <a:ext cx="6200736" cy="1862048"/>
          </a:xfrm>
          <a:prstGeom prst="rect">
            <a:avLst/>
          </a:prstGeom>
          <a:noFill/>
          <a:ln w="9525">
            <a:noFill/>
            <a:miter lim="800000"/>
            <a:headEnd/>
            <a:tailEnd/>
          </a:ln>
        </p:spPr>
        <p:txBody>
          <a:bodyPr wrap="none" rtlCol="0">
            <a:spAutoFit/>
          </a:bodyPr>
          <a:lstStyle>
            <a:defPPr>
              <a:defRPr lang="en-US"/>
            </a:defPPr>
            <a:lvl1pPr algn="l" rtl="0" eaLnBrk="0" fontAlgn="base" hangingPunct="0">
              <a:spcBef>
                <a:spcPct val="0"/>
              </a:spcBef>
              <a:spcAft>
                <a:spcPct val="0"/>
              </a:spcAft>
              <a:defRPr sz="1900" kern="1200">
                <a:solidFill>
                  <a:schemeClr val="tx1"/>
                </a:solidFill>
                <a:latin typeface="Times New Roman" pitchFamily="18" charset="0"/>
                <a:ea typeface="+mn-ea"/>
                <a:cs typeface="+mn-cs"/>
              </a:defRPr>
            </a:lvl1pPr>
            <a:lvl2pPr marL="366309" algn="l" rtl="0" eaLnBrk="0" fontAlgn="base" hangingPunct="0">
              <a:spcBef>
                <a:spcPct val="0"/>
              </a:spcBef>
              <a:spcAft>
                <a:spcPct val="0"/>
              </a:spcAft>
              <a:defRPr sz="1900" kern="1200">
                <a:solidFill>
                  <a:schemeClr val="tx1"/>
                </a:solidFill>
                <a:latin typeface="Times New Roman" pitchFamily="18" charset="0"/>
                <a:ea typeface="+mn-ea"/>
                <a:cs typeface="+mn-cs"/>
              </a:defRPr>
            </a:lvl2pPr>
            <a:lvl3pPr marL="732617" algn="l" rtl="0" eaLnBrk="0" fontAlgn="base" hangingPunct="0">
              <a:spcBef>
                <a:spcPct val="0"/>
              </a:spcBef>
              <a:spcAft>
                <a:spcPct val="0"/>
              </a:spcAft>
              <a:defRPr sz="1900" kern="1200">
                <a:solidFill>
                  <a:schemeClr val="tx1"/>
                </a:solidFill>
                <a:latin typeface="Times New Roman" pitchFamily="18" charset="0"/>
                <a:ea typeface="+mn-ea"/>
                <a:cs typeface="+mn-cs"/>
              </a:defRPr>
            </a:lvl3pPr>
            <a:lvl4pPr marL="1098926" algn="l" rtl="0" eaLnBrk="0" fontAlgn="base" hangingPunct="0">
              <a:spcBef>
                <a:spcPct val="0"/>
              </a:spcBef>
              <a:spcAft>
                <a:spcPct val="0"/>
              </a:spcAft>
              <a:defRPr sz="1900" kern="1200">
                <a:solidFill>
                  <a:schemeClr val="tx1"/>
                </a:solidFill>
                <a:latin typeface="Times New Roman" pitchFamily="18" charset="0"/>
                <a:ea typeface="+mn-ea"/>
                <a:cs typeface="+mn-cs"/>
              </a:defRPr>
            </a:lvl4pPr>
            <a:lvl5pPr marL="1465235" algn="l" rtl="0" eaLnBrk="0" fontAlgn="base" hangingPunct="0">
              <a:spcBef>
                <a:spcPct val="0"/>
              </a:spcBef>
              <a:spcAft>
                <a:spcPct val="0"/>
              </a:spcAft>
              <a:defRPr sz="1900" kern="1200">
                <a:solidFill>
                  <a:schemeClr val="tx1"/>
                </a:solidFill>
                <a:latin typeface="Times New Roman" pitchFamily="18" charset="0"/>
                <a:ea typeface="+mn-ea"/>
                <a:cs typeface="+mn-cs"/>
              </a:defRPr>
            </a:lvl5pPr>
            <a:lvl6pPr marL="1831543" algn="l" defTabSz="732617" rtl="0" eaLnBrk="1" latinLnBrk="0" hangingPunct="1">
              <a:defRPr sz="1900" kern="1200">
                <a:solidFill>
                  <a:schemeClr val="tx1"/>
                </a:solidFill>
                <a:latin typeface="Times New Roman" pitchFamily="18" charset="0"/>
                <a:ea typeface="+mn-ea"/>
                <a:cs typeface="+mn-cs"/>
              </a:defRPr>
            </a:lvl6pPr>
            <a:lvl7pPr marL="2197852" algn="l" defTabSz="732617" rtl="0" eaLnBrk="1" latinLnBrk="0" hangingPunct="1">
              <a:defRPr sz="1900" kern="1200">
                <a:solidFill>
                  <a:schemeClr val="tx1"/>
                </a:solidFill>
                <a:latin typeface="Times New Roman" pitchFamily="18" charset="0"/>
                <a:ea typeface="+mn-ea"/>
                <a:cs typeface="+mn-cs"/>
              </a:defRPr>
            </a:lvl7pPr>
            <a:lvl8pPr marL="2564160" algn="l" defTabSz="732617" rtl="0" eaLnBrk="1" latinLnBrk="0" hangingPunct="1">
              <a:defRPr sz="1900" kern="1200">
                <a:solidFill>
                  <a:schemeClr val="tx1"/>
                </a:solidFill>
                <a:latin typeface="Times New Roman" pitchFamily="18" charset="0"/>
                <a:ea typeface="+mn-ea"/>
                <a:cs typeface="+mn-cs"/>
              </a:defRPr>
            </a:lvl8pPr>
            <a:lvl9pPr marL="2930469" algn="l" defTabSz="732617" rtl="0" eaLnBrk="1" latinLnBrk="0" hangingPunct="1">
              <a:defRPr sz="1900" kern="1200">
                <a:solidFill>
                  <a:schemeClr val="tx1"/>
                </a:solidFill>
                <a:latin typeface="Times New Roman" pitchFamily="18" charset="0"/>
                <a:ea typeface="+mn-ea"/>
                <a:cs typeface="+mn-cs"/>
              </a:defRPr>
            </a:lvl9pPr>
          </a:lstStyle>
          <a:p>
            <a:pPr algn="ctr"/>
            <a:r>
              <a:rPr lang="en-US" sz="11500" b="1" dirty="0">
                <a:ln w="10541" cmpd="sng">
                  <a:solidFill>
                    <a:schemeClr val="accent1">
                      <a:shade val="88000"/>
                      <a:satMod val="110000"/>
                    </a:schemeClr>
                  </a:solidFill>
                  <a:prstDash val="solid"/>
                </a:ln>
                <a:solidFill>
                  <a:srgbClr val="66FF33"/>
                </a:solidFill>
                <a:latin typeface="Verdana" pitchFamily="34" charset="0"/>
              </a:rPr>
              <a:t>Digital!</a:t>
            </a:r>
          </a:p>
        </p:txBody>
      </p:sp>
    </p:spTree>
    <p:extLst>
      <p:ext uri="{BB962C8B-B14F-4D97-AF65-F5344CB8AC3E}">
        <p14:creationId xmlns:p14="http://schemas.microsoft.com/office/powerpoint/2010/main" val="4208873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2"/>
                                        </p:tgtEl>
                                      </p:cBhvr>
                                    </p:animEffect>
                                    <p:set>
                                      <p:cBhvr>
                                        <p:cTn id="7" dur="1" fill="hold">
                                          <p:stCondLst>
                                            <p:cond delay="499"/>
                                          </p:stCondLst>
                                        </p:cTn>
                                        <p:tgtEl>
                                          <p:spTgt spid="112"/>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xit" presetSubtype="0" fill="hold" grpId="0" nodeType="with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xit" presetSubtype="0" fill="hold" grpId="0" nodeType="withEffect">
                                  <p:stCondLst>
                                    <p:cond delay="0"/>
                                  </p:stCondLst>
                                  <p:childTnLst>
                                    <p:animEffect transition="out" filter="fade">
                                      <p:cBhvr>
                                        <p:cTn id="20" dur="500"/>
                                        <p:tgtEl>
                                          <p:spTgt spid="17"/>
                                        </p:tgtEl>
                                      </p:cBhvr>
                                    </p:animEffect>
                                    <p:set>
                                      <p:cBhvr>
                                        <p:cTn id="21"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1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 3: Introduction to the Electromagnetic Spectrum</a:t>
            </a:r>
          </a:p>
        </p:txBody>
      </p:sp>
      <p:sp>
        <p:nvSpPr>
          <p:cNvPr id="3" name="Slide Number Placeholder 2"/>
          <p:cNvSpPr>
            <a:spLocks noGrp="1"/>
          </p:cNvSpPr>
          <p:nvPr>
            <p:ph type="sldNum" sz="quarter" idx="12"/>
          </p:nvPr>
        </p:nvSpPr>
        <p:spPr/>
        <p:txBody>
          <a:bodyPr/>
          <a:lstStyle/>
          <a:p>
            <a:pPr>
              <a:defRPr/>
            </a:pPr>
            <a:r>
              <a:rPr lang="en-US" dirty="0">
                <a:solidFill>
                  <a:schemeClr val="bg1"/>
                </a:solidFill>
              </a:rPr>
              <a:t>SLIDE </a:t>
            </a:r>
            <a:fld id="{7DE08B2E-D59F-498D-8D62-ABBAFDFFC21C}" type="slidenum">
              <a:rPr lang="en-US" smtClean="0">
                <a:solidFill>
                  <a:schemeClr val="bg1"/>
                </a:solidFill>
              </a:rPr>
              <a:pPr>
                <a:defRPr/>
              </a:pPr>
              <a:t>2</a:t>
            </a:fld>
            <a:endParaRPr lang="en-US" dirty="0">
              <a:solidFill>
                <a:schemeClr val="bg1"/>
              </a:solidFill>
            </a:endParaRPr>
          </a:p>
        </p:txBody>
      </p:sp>
      <p:sp>
        <p:nvSpPr>
          <p:cNvPr id="18" name="TextBox 17"/>
          <p:cNvSpPr txBox="1"/>
          <p:nvPr/>
        </p:nvSpPr>
        <p:spPr bwMode="auto">
          <a:xfrm>
            <a:off x="8704418"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1</a:t>
            </a:r>
          </a:p>
        </p:txBody>
      </p:sp>
      <p:sp>
        <p:nvSpPr>
          <p:cNvPr id="17" name="TextBox 16"/>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2</a:t>
            </a:r>
          </a:p>
        </p:txBody>
      </p:sp>
      <p:sp>
        <p:nvSpPr>
          <p:cNvPr id="16" name="TextBox 15"/>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3</a:t>
            </a:r>
          </a:p>
        </p:txBody>
      </p:sp>
      <p:sp>
        <p:nvSpPr>
          <p:cNvPr id="15" name="TextBox 14"/>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4</a:t>
            </a:r>
          </a:p>
        </p:txBody>
      </p:sp>
      <p:sp>
        <p:nvSpPr>
          <p:cNvPr id="14" name="TextBox 13"/>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5</a:t>
            </a:r>
          </a:p>
        </p:txBody>
      </p:sp>
      <p:sp>
        <p:nvSpPr>
          <p:cNvPr id="13" name="TextBox 12"/>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6</a:t>
            </a:r>
          </a:p>
        </p:txBody>
      </p:sp>
      <p:sp>
        <p:nvSpPr>
          <p:cNvPr id="23" name="Rounded Rectangle 22"/>
          <p:cNvSpPr/>
          <p:nvPr/>
        </p:nvSpPr>
        <p:spPr bwMode="auto">
          <a:xfrm>
            <a:off x="1057275" y="2739389"/>
            <a:ext cx="7620000" cy="1504951"/>
          </a:xfrm>
          <a:prstGeom prst="roundRect">
            <a:avLst/>
          </a:prstGeom>
          <a:solidFill>
            <a:srgbClr val="C2FFF0">
              <a:alpha val="20000"/>
            </a:srgbClr>
          </a:soli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4" name="Rounded Rectangle 23"/>
          <p:cNvSpPr/>
          <p:nvPr/>
        </p:nvSpPr>
        <p:spPr bwMode="auto">
          <a:xfrm>
            <a:off x="1040130" y="1013460"/>
            <a:ext cx="7620000" cy="1455420"/>
          </a:xfrm>
          <a:prstGeom prst="roundRect">
            <a:avLst/>
          </a:prstGeom>
          <a:solidFill>
            <a:srgbClr val="C2FFF0">
              <a:alpha val="20000"/>
            </a:srgbClr>
          </a:soli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5" name="Freeform 24"/>
          <p:cNvSpPr/>
          <p:nvPr/>
        </p:nvSpPr>
        <p:spPr bwMode="auto">
          <a:xfrm>
            <a:off x="1560825" y="1109531"/>
            <a:ext cx="2720955" cy="1251136"/>
          </a:xfrm>
          <a:custGeom>
            <a:avLst/>
            <a:gdLst>
              <a:gd name="connsiteX0" fmla="*/ 0 w 1452563"/>
              <a:gd name="connsiteY0" fmla="*/ 469953 h 982589"/>
              <a:gd name="connsiteX1" fmla="*/ 180975 w 1452563"/>
              <a:gd name="connsiteY1" fmla="*/ 124672 h 982589"/>
              <a:gd name="connsiteX2" fmla="*/ 359569 w 1452563"/>
              <a:gd name="connsiteY2" fmla="*/ 847 h 982589"/>
              <a:gd name="connsiteX3" fmla="*/ 550069 w 1452563"/>
              <a:gd name="connsiteY3" fmla="*/ 174678 h 982589"/>
              <a:gd name="connsiteX4" fmla="*/ 709613 w 1452563"/>
              <a:gd name="connsiteY4" fmla="*/ 481859 h 982589"/>
              <a:gd name="connsiteX5" fmla="*/ 873919 w 1452563"/>
              <a:gd name="connsiteY5" fmla="*/ 808090 h 982589"/>
              <a:gd name="connsiteX6" fmla="*/ 959644 w 1452563"/>
              <a:gd name="connsiteY6" fmla="*/ 927153 h 982589"/>
              <a:gd name="connsiteX7" fmla="*/ 1045369 w 1452563"/>
              <a:gd name="connsiteY7" fmla="*/ 977159 h 982589"/>
              <a:gd name="connsiteX8" fmla="*/ 1131094 w 1452563"/>
              <a:gd name="connsiteY8" fmla="*/ 972397 h 982589"/>
              <a:gd name="connsiteX9" fmla="*/ 1223963 w 1452563"/>
              <a:gd name="connsiteY9" fmla="*/ 898578 h 982589"/>
              <a:gd name="connsiteX10" fmla="*/ 1345407 w 1452563"/>
              <a:gd name="connsiteY10" fmla="*/ 684265 h 982589"/>
              <a:gd name="connsiteX11" fmla="*/ 1452563 w 1452563"/>
              <a:gd name="connsiteY11" fmla="*/ 477097 h 98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2563" h="982589">
                <a:moveTo>
                  <a:pt x="0" y="469953"/>
                </a:moveTo>
                <a:cubicBezTo>
                  <a:pt x="60523" y="336404"/>
                  <a:pt x="121047" y="202856"/>
                  <a:pt x="180975" y="124672"/>
                </a:cubicBezTo>
                <a:cubicBezTo>
                  <a:pt x="240903" y="46488"/>
                  <a:pt x="298053" y="-7487"/>
                  <a:pt x="359569" y="847"/>
                </a:cubicBezTo>
                <a:cubicBezTo>
                  <a:pt x="421085" y="9181"/>
                  <a:pt x="491728" y="94509"/>
                  <a:pt x="550069" y="174678"/>
                </a:cubicBezTo>
                <a:cubicBezTo>
                  <a:pt x="608410" y="254847"/>
                  <a:pt x="655638" y="376290"/>
                  <a:pt x="709613" y="481859"/>
                </a:cubicBezTo>
                <a:cubicBezTo>
                  <a:pt x="763588" y="587428"/>
                  <a:pt x="832247" y="733874"/>
                  <a:pt x="873919" y="808090"/>
                </a:cubicBezTo>
                <a:cubicBezTo>
                  <a:pt x="915591" y="882306"/>
                  <a:pt x="931069" y="898975"/>
                  <a:pt x="959644" y="927153"/>
                </a:cubicBezTo>
                <a:cubicBezTo>
                  <a:pt x="988219" y="955331"/>
                  <a:pt x="1016794" y="969618"/>
                  <a:pt x="1045369" y="977159"/>
                </a:cubicBezTo>
                <a:cubicBezTo>
                  <a:pt x="1073944" y="984700"/>
                  <a:pt x="1101328" y="985494"/>
                  <a:pt x="1131094" y="972397"/>
                </a:cubicBezTo>
                <a:cubicBezTo>
                  <a:pt x="1160860" y="959300"/>
                  <a:pt x="1188244" y="946600"/>
                  <a:pt x="1223963" y="898578"/>
                </a:cubicBezTo>
                <a:cubicBezTo>
                  <a:pt x="1259682" y="850556"/>
                  <a:pt x="1307307" y="754512"/>
                  <a:pt x="1345407" y="684265"/>
                </a:cubicBezTo>
                <a:cubicBezTo>
                  <a:pt x="1383507" y="614018"/>
                  <a:pt x="1418035" y="545557"/>
                  <a:pt x="1452563" y="477097"/>
                </a:cubicBezTo>
              </a:path>
            </a:pathLst>
          </a:cu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6" name="TextBox 25"/>
          <p:cNvSpPr txBox="1"/>
          <p:nvPr/>
        </p:nvSpPr>
        <p:spPr bwMode="auto">
          <a:xfrm>
            <a:off x="1476375" y="190500"/>
            <a:ext cx="2284600" cy="523220"/>
          </a:xfrm>
          <a:prstGeom prst="rect">
            <a:avLst/>
          </a:prstGeom>
          <a:noFill/>
          <a:ln w="9525">
            <a:noFill/>
            <a:miter lim="800000"/>
            <a:headEnd/>
            <a:tailEnd/>
          </a:ln>
        </p:spPr>
        <p:txBody>
          <a:bodyPr wrap="none" rtlCol="0">
            <a:spAutoFit/>
          </a:bodyPr>
          <a:lstStyle/>
          <a:p>
            <a:r>
              <a:rPr lang="en-US" sz="2800" b="1" dirty="0">
                <a:solidFill>
                  <a:srgbClr val="FFFF00"/>
                </a:solidFill>
                <a:latin typeface="Verdana" pitchFamily="34" charset="0"/>
              </a:rPr>
              <a:t>Frequency</a:t>
            </a:r>
          </a:p>
        </p:txBody>
      </p:sp>
      <p:sp>
        <p:nvSpPr>
          <p:cNvPr id="27" name="Freeform 26"/>
          <p:cNvSpPr/>
          <p:nvPr/>
        </p:nvSpPr>
        <p:spPr bwMode="auto">
          <a:xfrm>
            <a:off x="1560825" y="1107900"/>
            <a:ext cx="2720955" cy="1251136"/>
          </a:xfrm>
          <a:custGeom>
            <a:avLst/>
            <a:gdLst>
              <a:gd name="connsiteX0" fmla="*/ 0 w 1452563"/>
              <a:gd name="connsiteY0" fmla="*/ 469953 h 982589"/>
              <a:gd name="connsiteX1" fmla="*/ 180975 w 1452563"/>
              <a:gd name="connsiteY1" fmla="*/ 124672 h 982589"/>
              <a:gd name="connsiteX2" fmla="*/ 359569 w 1452563"/>
              <a:gd name="connsiteY2" fmla="*/ 847 h 982589"/>
              <a:gd name="connsiteX3" fmla="*/ 550069 w 1452563"/>
              <a:gd name="connsiteY3" fmla="*/ 174678 h 982589"/>
              <a:gd name="connsiteX4" fmla="*/ 709613 w 1452563"/>
              <a:gd name="connsiteY4" fmla="*/ 481859 h 982589"/>
              <a:gd name="connsiteX5" fmla="*/ 873919 w 1452563"/>
              <a:gd name="connsiteY5" fmla="*/ 808090 h 982589"/>
              <a:gd name="connsiteX6" fmla="*/ 959644 w 1452563"/>
              <a:gd name="connsiteY6" fmla="*/ 927153 h 982589"/>
              <a:gd name="connsiteX7" fmla="*/ 1045369 w 1452563"/>
              <a:gd name="connsiteY7" fmla="*/ 977159 h 982589"/>
              <a:gd name="connsiteX8" fmla="*/ 1131094 w 1452563"/>
              <a:gd name="connsiteY8" fmla="*/ 972397 h 982589"/>
              <a:gd name="connsiteX9" fmla="*/ 1223963 w 1452563"/>
              <a:gd name="connsiteY9" fmla="*/ 898578 h 982589"/>
              <a:gd name="connsiteX10" fmla="*/ 1345407 w 1452563"/>
              <a:gd name="connsiteY10" fmla="*/ 684265 h 982589"/>
              <a:gd name="connsiteX11" fmla="*/ 1452563 w 1452563"/>
              <a:gd name="connsiteY11" fmla="*/ 477097 h 98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2563" h="982589">
                <a:moveTo>
                  <a:pt x="0" y="469953"/>
                </a:moveTo>
                <a:cubicBezTo>
                  <a:pt x="60523" y="336404"/>
                  <a:pt x="121047" y="202856"/>
                  <a:pt x="180975" y="124672"/>
                </a:cubicBezTo>
                <a:cubicBezTo>
                  <a:pt x="240903" y="46488"/>
                  <a:pt x="298053" y="-7487"/>
                  <a:pt x="359569" y="847"/>
                </a:cubicBezTo>
                <a:cubicBezTo>
                  <a:pt x="421085" y="9181"/>
                  <a:pt x="491728" y="94509"/>
                  <a:pt x="550069" y="174678"/>
                </a:cubicBezTo>
                <a:cubicBezTo>
                  <a:pt x="608410" y="254847"/>
                  <a:pt x="655638" y="376290"/>
                  <a:pt x="709613" y="481859"/>
                </a:cubicBezTo>
                <a:cubicBezTo>
                  <a:pt x="763588" y="587428"/>
                  <a:pt x="832247" y="733874"/>
                  <a:pt x="873919" y="808090"/>
                </a:cubicBezTo>
                <a:cubicBezTo>
                  <a:pt x="915591" y="882306"/>
                  <a:pt x="931069" y="898975"/>
                  <a:pt x="959644" y="927153"/>
                </a:cubicBezTo>
                <a:cubicBezTo>
                  <a:pt x="988219" y="955331"/>
                  <a:pt x="1016794" y="969618"/>
                  <a:pt x="1045369" y="977159"/>
                </a:cubicBezTo>
                <a:cubicBezTo>
                  <a:pt x="1073944" y="984700"/>
                  <a:pt x="1101328" y="985494"/>
                  <a:pt x="1131094" y="972397"/>
                </a:cubicBezTo>
                <a:cubicBezTo>
                  <a:pt x="1160860" y="959300"/>
                  <a:pt x="1188244" y="946600"/>
                  <a:pt x="1223963" y="898578"/>
                </a:cubicBezTo>
                <a:cubicBezTo>
                  <a:pt x="1259682" y="850556"/>
                  <a:pt x="1307307" y="754512"/>
                  <a:pt x="1345407" y="684265"/>
                </a:cubicBezTo>
                <a:cubicBezTo>
                  <a:pt x="1383507" y="614018"/>
                  <a:pt x="1418035" y="545557"/>
                  <a:pt x="1452563" y="477097"/>
                </a:cubicBezTo>
              </a:path>
            </a:pathLst>
          </a:cu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cxnSp>
        <p:nvCxnSpPr>
          <p:cNvPr id="28" name="Straight Connector 27"/>
          <p:cNvCxnSpPr/>
          <p:nvPr/>
        </p:nvCxnSpPr>
        <p:spPr bwMode="auto">
          <a:xfrm>
            <a:off x="1516169" y="1387475"/>
            <a:ext cx="0" cy="3091180"/>
          </a:xfrm>
          <a:prstGeom prst="line">
            <a:avLst/>
          </a:prstGeom>
          <a:solidFill>
            <a:schemeClr val="accent1"/>
          </a:solidFill>
          <a:ln w="28575" cap="flat" cmpd="sng" algn="ctr">
            <a:solidFill>
              <a:srgbClr val="FFFF00"/>
            </a:solidFill>
            <a:prstDash val="sysDash"/>
            <a:round/>
            <a:headEnd type="none" w="med" len="med"/>
            <a:tailEnd type="none" w="med" len="med"/>
          </a:ln>
          <a:effectLst/>
        </p:spPr>
      </p:cxnSp>
      <p:cxnSp>
        <p:nvCxnSpPr>
          <p:cNvPr id="29" name="Straight Connector 28"/>
          <p:cNvCxnSpPr/>
          <p:nvPr/>
        </p:nvCxnSpPr>
        <p:spPr bwMode="auto">
          <a:xfrm>
            <a:off x="4294510" y="1387475"/>
            <a:ext cx="0" cy="3094355"/>
          </a:xfrm>
          <a:prstGeom prst="line">
            <a:avLst/>
          </a:prstGeom>
          <a:solidFill>
            <a:schemeClr val="accent1"/>
          </a:solidFill>
          <a:ln w="28575" cap="flat" cmpd="sng" algn="ctr">
            <a:solidFill>
              <a:srgbClr val="FFFF00"/>
            </a:solidFill>
            <a:prstDash val="sysDash"/>
            <a:round/>
            <a:headEnd type="none" w="med" len="med"/>
            <a:tailEnd type="none" w="med" len="med"/>
          </a:ln>
          <a:effectLst/>
        </p:spPr>
      </p:cxnSp>
      <p:sp>
        <p:nvSpPr>
          <p:cNvPr id="30" name="TextBox 29"/>
          <p:cNvSpPr txBox="1"/>
          <p:nvPr/>
        </p:nvSpPr>
        <p:spPr bwMode="auto">
          <a:xfrm>
            <a:off x="5317629" y="1125388"/>
            <a:ext cx="2847254" cy="1138773"/>
          </a:xfrm>
          <a:prstGeom prst="rect">
            <a:avLst/>
          </a:prstGeom>
          <a:noFill/>
          <a:ln w="9525">
            <a:noFill/>
            <a:miter lim="800000"/>
            <a:headEnd/>
            <a:tailEnd/>
          </a:ln>
        </p:spPr>
        <p:txBody>
          <a:bodyPr wrap="none" rtlCol="0">
            <a:spAutoFit/>
          </a:bodyPr>
          <a:lstStyle/>
          <a:p>
            <a:pPr algn="ctr"/>
            <a:r>
              <a:rPr lang="en-US" sz="2000" b="1" dirty="0">
                <a:solidFill>
                  <a:srgbClr val="FFFF00"/>
                </a:solidFill>
                <a:latin typeface="Verdana" pitchFamily="34" charset="0"/>
              </a:rPr>
              <a:t>1 cycle per second</a:t>
            </a:r>
          </a:p>
          <a:p>
            <a:pPr algn="ctr"/>
            <a:r>
              <a:rPr lang="en-US" sz="1600" b="1" i="1" dirty="0">
                <a:solidFill>
                  <a:srgbClr val="FFFF00"/>
                </a:solidFill>
                <a:latin typeface="Verdana" pitchFamily="34" charset="0"/>
              </a:rPr>
              <a:t>or</a:t>
            </a:r>
          </a:p>
          <a:p>
            <a:pPr algn="ctr"/>
            <a:r>
              <a:rPr lang="en-US" sz="3200" b="1" dirty="0">
                <a:solidFill>
                  <a:schemeClr val="bg1"/>
                </a:solidFill>
                <a:latin typeface="Verdana" pitchFamily="34" charset="0"/>
              </a:rPr>
              <a:t>1 Hertz</a:t>
            </a:r>
          </a:p>
        </p:txBody>
      </p:sp>
      <p:cxnSp>
        <p:nvCxnSpPr>
          <p:cNvPr id="31" name="Straight Connector 30"/>
          <p:cNvCxnSpPr/>
          <p:nvPr/>
        </p:nvCxnSpPr>
        <p:spPr bwMode="auto">
          <a:xfrm>
            <a:off x="1541319" y="4384993"/>
            <a:ext cx="2741756" cy="6350"/>
          </a:xfrm>
          <a:prstGeom prst="line">
            <a:avLst/>
          </a:prstGeom>
          <a:solidFill>
            <a:schemeClr val="accent1"/>
          </a:solidFill>
          <a:ln w="38100" cap="flat" cmpd="sng" algn="ctr">
            <a:solidFill>
              <a:srgbClr val="FFFF00"/>
            </a:solidFill>
            <a:prstDash val="solid"/>
            <a:round/>
            <a:headEnd type="triangle" w="med" len="med"/>
            <a:tailEnd type="triangle" w="med" len="med"/>
          </a:ln>
          <a:effectLst/>
        </p:spPr>
      </p:cxnSp>
      <p:sp>
        <p:nvSpPr>
          <p:cNvPr id="32" name="TextBox 31"/>
          <p:cNvSpPr txBox="1"/>
          <p:nvPr/>
        </p:nvSpPr>
        <p:spPr bwMode="auto">
          <a:xfrm>
            <a:off x="2135204" y="4397072"/>
            <a:ext cx="1467068" cy="400110"/>
          </a:xfrm>
          <a:prstGeom prst="rect">
            <a:avLst/>
          </a:prstGeom>
          <a:noFill/>
          <a:ln w="9525">
            <a:noFill/>
            <a:miter lim="800000"/>
            <a:headEnd/>
            <a:tailEnd/>
          </a:ln>
        </p:spPr>
        <p:txBody>
          <a:bodyPr wrap="none" rtlCol="0">
            <a:spAutoFit/>
          </a:bodyPr>
          <a:lstStyle/>
          <a:p>
            <a:pPr algn="ctr"/>
            <a:r>
              <a:rPr lang="en-US" sz="2000" b="1" dirty="0">
                <a:solidFill>
                  <a:srgbClr val="FFFF00"/>
                </a:solidFill>
                <a:latin typeface="Verdana" pitchFamily="34" charset="0"/>
              </a:rPr>
              <a:t>1 second</a:t>
            </a:r>
          </a:p>
        </p:txBody>
      </p:sp>
      <p:sp>
        <p:nvSpPr>
          <p:cNvPr id="33" name="TextBox 32"/>
          <p:cNvSpPr txBox="1"/>
          <p:nvPr/>
        </p:nvSpPr>
        <p:spPr bwMode="auto">
          <a:xfrm>
            <a:off x="4517053" y="1381790"/>
            <a:ext cx="673582" cy="769441"/>
          </a:xfrm>
          <a:prstGeom prst="rect">
            <a:avLst/>
          </a:prstGeom>
          <a:noFill/>
          <a:ln w="9525">
            <a:noFill/>
            <a:miter lim="800000"/>
            <a:headEnd/>
            <a:tailEnd/>
          </a:ln>
        </p:spPr>
        <p:txBody>
          <a:bodyPr wrap="none" rtlCol="0">
            <a:spAutoFit/>
          </a:bodyPr>
          <a:lstStyle/>
          <a:p>
            <a:pPr algn="ctr"/>
            <a:r>
              <a:rPr lang="en-US" sz="4400" b="1" dirty="0">
                <a:solidFill>
                  <a:srgbClr val="FFFF00"/>
                </a:solidFill>
                <a:latin typeface="Verdana" pitchFamily="34" charset="0"/>
              </a:rPr>
              <a:t>=</a:t>
            </a:r>
          </a:p>
        </p:txBody>
      </p:sp>
      <p:sp>
        <p:nvSpPr>
          <p:cNvPr id="34" name="TextBox 33"/>
          <p:cNvSpPr txBox="1"/>
          <p:nvPr/>
        </p:nvSpPr>
        <p:spPr bwMode="auto">
          <a:xfrm>
            <a:off x="5810460" y="3154758"/>
            <a:ext cx="1869422" cy="584775"/>
          </a:xfrm>
          <a:prstGeom prst="rect">
            <a:avLst/>
          </a:prstGeom>
          <a:noFill/>
          <a:ln w="9525">
            <a:noFill/>
            <a:miter lim="800000"/>
            <a:headEnd/>
            <a:tailEnd/>
          </a:ln>
        </p:spPr>
        <p:txBody>
          <a:bodyPr wrap="none" rtlCol="0">
            <a:spAutoFit/>
          </a:bodyPr>
          <a:lstStyle/>
          <a:p>
            <a:pPr algn="ctr"/>
            <a:r>
              <a:rPr lang="en-US" sz="3200" b="1" dirty="0">
                <a:solidFill>
                  <a:schemeClr val="bg1"/>
                </a:solidFill>
                <a:latin typeface="Verdana" pitchFamily="34" charset="0"/>
              </a:rPr>
              <a:t>9 Hertz</a:t>
            </a:r>
          </a:p>
        </p:txBody>
      </p:sp>
      <p:sp>
        <p:nvSpPr>
          <p:cNvPr id="35" name="TextBox 34"/>
          <p:cNvSpPr txBox="1"/>
          <p:nvPr/>
        </p:nvSpPr>
        <p:spPr bwMode="auto">
          <a:xfrm>
            <a:off x="4520968" y="3042485"/>
            <a:ext cx="673582" cy="769441"/>
          </a:xfrm>
          <a:prstGeom prst="rect">
            <a:avLst/>
          </a:prstGeom>
          <a:noFill/>
          <a:ln w="9525">
            <a:noFill/>
            <a:miter lim="800000"/>
            <a:headEnd/>
            <a:tailEnd/>
          </a:ln>
        </p:spPr>
        <p:txBody>
          <a:bodyPr wrap="none" rtlCol="0">
            <a:spAutoFit/>
          </a:bodyPr>
          <a:lstStyle/>
          <a:p>
            <a:pPr algn="ctr"/>
            <a:r>
              <a:rPr lang="en-US" sz="4400" b="1" dirty="0">
                <a:solidFill>
                  <a:srgbClr val="FFFF00"/>
                </a:solidFill>
                <a:latin typeface="Verdana" pitchFamily="34" charset="0"/>
              </a:rPr>
              <a:t>=</a:t>
            </a:r>
          </a:p>
        </p:txBody>
      </p:sp>
      <p:grpSp>
        <p:nvGrpSpPr>
          <p:cNvPr id="36" name="Group 35"/>
          <p:cNvGrpSpPr/>
          <p:nvPr/>
        </p:nvGrpSpPr>
        <p:grpSpPr>
          <a:xfrm>
            <a:off x="1513200" y="2843044"/>
            <a:ext cx="2777016" cy="1280018"/>
            <a:chOff x="1513200" y="2977664"/>
            <a:chExt cx="2777016" cy="1280018"/>
          </a:xfrm>
        </p:grpSpPr>
        <p:grpSp>
          <p:nvGrpSpPr>
            <p:cNvPr id="37" name="Group 36"/>
            <p:cNvGrpSpPr/>
            <p:nvPr/>
          </p:nvGrpSpPr>
          <p:grpSpPr>
            <a:xfrm>
              <a:off x="1513200" y="2977664"/>
              <a:ext cx="924244" cy="1265286"/>
              <a:chOff x="1834356" y="1194541"/>
              <a:chExt cx="4359275" cy="993701"/>
            </a:xfrm>
          </p:grpSpPr>
          <p:sp>
            <p:nvSpPr>
              <p:cNvPr id="49" name="Freeform 48"/>
              <p:cNvSpPr/>
              <p:nvPr/>
            </p:nvSpPr>
            <p:spPr bwMode="auto">
              <a:xfrm>
                <a:off x="1834356" y="1194541"/>
                <a:ext cx="1452563" cy="982589"/>
              </a:xfrm>
              <a:custGeom>
                <a:avLst/>
                <a:gdLst>
                  <a:gd name="connsiteX0" fmla="*/ 0 w 1452563"/>
                  <a:gd name="connsiteY0" fmla="*/ 469953 h 982589"/>
                  <a:gd name="connsiteX1" fmla="*/ 180975 w 1452563"/>
                  <a:gd name="connsiteY1" fmla="*/ 124672 h 982589"/>
                  <a:gd name="connsiteX2" fmla="*/ 359569 w 1452563"/>
                  <a:gd name="connsiteY2" fmla="*/ 847 h 982589"/>
                  <a:gd name="connsiteX3" fmla="*/ 550069 w 1452563"/>
                  <a:gd name="connsiteY3" fmla="*/ 174678 h 982589"/>
                  <a:gd name="connsiteX4" fmla="*/ 709613 w 1452563"/>
                  <a:gd name="connsiteY4" fmla="*/ 481859 h 982589"/>
                  <a:gd name="connsiteX5" fmla="*/ 873919 w 1452563"/>
                  <a:gd name="connsiteY5" fmla="*/ 808090 h 982589"/>
                  <a:gd name="connsiteX6" fmla="*/ 959644 w 1452563"/>
                  <a:gd name="connsiteY6" fmla="*/ 927153 h 982589"/>
                  <a:gd name="connsiteX7" fmla="*/ 1045369 w 1452563"/>
                  <a:gd name="connsiteY7" fmla="*/ 977159 h 982589"/>
                  <a:gd name="connsiteX8" fmla="*/ 1131094 w 1452563"/>
                  <a:gd name="connsiteY8" fmla="*/ 972397 h 982589"/>
                  <a:gd name="connsiteX9" fmla="*/ 1223963 w 1452563"/>
                  <a:gd name="connsiteY9" fmla="*/ 898578 h 982589"/>
                  <a:gd name="connsiteX10" fmla="*/ 1345407 w 1452563"/>
                  <a:gd name="connsiteY10" fmla="*/ 684265 h 982589"/>
                  <a:gd name="connsiteX11" fmla="*/ 1452563 w 1452563"/>
                  <a:gd name="connsiteY11" fmla="*/ 477097 h 98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2563" h="982589">
                    <a:moveTo>
                      <a:pt x="0" y="469953"/>
                    </a:moveTo>
                    <a:cubicBezTo>
                      <a:pt x="60523" y="336404"/>
                      <a:pt x="121047" y="202856"/>
                      <a:pt x="180975" y="124672"/>
                    </a:cubicBezTo>
                    <a:cubicBezTo>
                      <a:pt x="240903" y="46488"/>
                      <a:pt x="298053" y="-7487"/>
                      <a:pt x="359569" y="847"/>
                    </a:cubicBezTo>
                    <a:cubicBezTo>
                      <a:pt x="421085" y="9181"/>
                      <a:pt x="491728" y="94509"/>
                      <a:pt x="550069" y="174678"/>
                    </a:cubicBezTo>
                    <a:cubicBezTo>
                      <a:pt x="608410" y="254847"/>
                      <a:pt x="655638" y="376290"/>
                      <a:pt x="709613" y="481859"/>
                    </a:cubicBezTo>
                    <a:cubicBezTo>
                      <a:pt x="763588" y="587428"/>
                      <a:pt x="832247" y="733874"/>
                      <a:pt x="873919" y="808090"/>
                    </a:cubicBezTo>
                    <a:cubicBezTo>
                      <a:pt x="915591" y="882306"/>
                      <a:pt x="931069" y="898975"/>
                      <a:pt x="959644" y="927153"/>
                    </a:cubicBezTo>
                    <a:cubicBezTo>
                      <a:pt x="988219" y="955331"/>
                      <a:pt x="1016794" y="969618"/>
                      <a:pt x="1045369" y="977159"/>
                    </a:cubicBezTo>
                    <a:cubicBezTo>
                      <a:pt x="1073944" y="984700"/>
                      <a:pt x="1101328" y="985494"/>
                      <a:pt x="1131094" y="972397"/>
                    </a:cubicBezTo>
                    <a:cubicBezTo>
                      <a:pt x="1160860" y="959300"/>
                      <a:pt x="1188244" y="946600"/>
                      <a:pt x="1223963" y="898578"/>
                    </a:cubicBezTo>
                    <a:cubicBezTo>
                      <a:pt x="1259682" y="850556"/>
                      <a:pt x="1307307" y="754512"/>
                      <a:pt x="1345407" y="684265"/>
                    </a:cubicBezTo>
                    <a:cubicBezTo>
                      <a:pt x="1383507" y="614018"/>
                      <a:pt x="1418035" y="545557"/>
                      <a:pt x="1452563" y="477097"/>
                    </a:cubicBezTo>
                  </a:path>
                </a:pathLst>
              </a:cu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0" name="Freeform 49"/>
              <p:cNvSpPr/>
              <p:nvPr/>
            </p:nvSpPr>
            <p:spPr bwMode="auto">
              <a:xfrm>
                <a:off x="3286918" y="1200891"/>
                <a:ext cx="1452563" cy="982589"/>
              </a:xfrm>
              <a:custGeom>
                <a:avLst/>
                <a:gdLst>
                  <a:gd name="connsiteX0" fmla="*/ 0 w 1452563"/>
                  <a:gd name="connsiteY0" fmla="*/ 469953 h 982589"/>
                  <a:gd name="connsiteX1" fmla="*/ 180975 w 1452563"/>
                  <a:gd name="connsiteY1" fmla="*/ 124672 h 982589"/>
                  <a:gd name="connsiteX2" fmla="*/ 359569 w 1452563"/>
                  <a:gd name="connsiteY2" fmla="*/ 847 h 982589"/>
                  <a:gd name="connsiteX3" fmla="*/ 550069 w 1452563"/>
                  <a:gd name="connsiteY3" fmla="*/ 174678 h 982589"/>
                  <a:gd name="connsiteX4" fmla="*/ 709613 w 1452563"/>
                  <a:gd name="connsiteY4" fmla="*/ 481859 h 982589"/>
                  <a:gd name="connsiteX5" fmla="*/ 873919 w 1452563"/>
                  <a:gd name="connsiteY5" fmla="*/ 808090 h 982589"/>
                  <a:gd name="connsiteX6" fmla="*/ 959644 w 1452563"/>
                  <a:gd name="connsiteY6" fmla="*/ 927153 h 982589"/>
                  <a:gd name="connsiteX7" fmla="*/ 1045369 w 1452563"/>
                  <a:gd name="connsiteY7" fmla="*/ 977159 h 982589"/>
                  <a:gd name="connsiteX8" fmla="*/ 1131094 w 1452563"/>
                  <a:gd name="connsiteY8" fmla="*/ 972397 h 982589"/>
                  <a:gd name="connsiteX9" fmla="*/ 1223963 w 1452563"/>
                  <a:gd name="connsiteY9" fmla="*/ 898578 h 982589"/>
                  <a:gd name="connsiteX10" fmla="*/ 1345407 w 1452563"/>
                  <a:gd name="connsiteY10" fmla="*/ 684265 h 982589"/>
                  <a:gd name="connsiteX11" fmla="*/ 1452563 w 1452563"/>
                  <a:gd name="connsiteY11" fmla="*/ 477097 h 98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2563" h="982589">
                    <a:moveTo>
                      <a:pt x="0" y="469953"/>
                    </a:moveTo>
                    <a:cubicBezTo>
                      <a:pt x="60523" y="336404"/>
                      <a:pt x="121047" y="202856"/>
                      <a:pt x="180975" y="124672"/>
                    </a:cubicBezTo>
                    <a:cubicBezTo>
                      <a:pt x="240903" y="46488"/>
                      <a:pt x="298053" y="-7487"/>
                      <a:pt x="359569" y="847"/>
                    </a:cubicBezTo>
                    <a:cubicBezTo>
                      <a:pt x="421085" y="9181"/>
                      <a:pt x="491728" y="94509"/>
                      <a:pt x="550069" y="174678"/>
                    </a:cubicBezTo>
                    <a:cubicBezTo>
                      <a:pt x="608410" y="254847"/>
                      <a:pt x="655638" y="376290"/>
                      <a:pt x="709613" y="481859"/>
                    </a:cubicBezTo>
                    <a:cubicBezTo>
                      <a:pt x="763588" y="587428"/>
                      <a:pt x="832247" y="733874"/>
                      <a:pt x="873919" y="808090"/>
                    </a:cubicBezTo>
                    <a:cubicBezTo>
                      <a:pt x="915591" y="882306"/>
                      <a:pt x="931069" y="898975"/>
                      <a:pt x="959644" y="927153"/>
                    </a:cubicBezTo>
                    <a:cubicBezTo>
                      <a:pt x="988219" y="955331"/>
                      <a:pt x="1016794" y="969618"/>
                      <a:pt x="1045369" y="977159"/>
                    </a:cubicBezTo>
                    <a:cubicBezTo>
                      <a:pt x="1073944" y="984700"/>
                      <a:pt x="1101328" y="985494"/>
                      <a:pt x="1131094" y="972397"/>
                    </a:cubicBezTo>
                    <a:cubicBezTo>
                      <a:pt x="1160860" y="959300"/>
                      <a:pt x="1188244" y="946600"/>
                      <a:pt x="1223963" y="898578"/>
                    </a:cubicBezTo>
                    <a:cubicBezTo>
                      <a:pt x="1259682" y="850556"/>
                      <a:pt x="1307307" y="754512"/>
                      <a:pt x="1345407" y="684265"/>
                    </a:cubicBezTo>
                    <a:cubicBezTo>
                      <a:pt x="1383507" y="614018"/>
                      <a:pt x="1418035" y="545557"/>
                      <a:pt x="1452563" y="477097"/>
                    </a:cubicBezTo>
                  </a:path>
                </a:pathLst>
              </a:cu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1" name="Freeform 50"/>
              <p:cNvSpPr/>
              <p:nvPr/>
            </p:nvSpPr>
            <p:spPr bwMode="auto">
              <a:xfrm>
                <a:off x="4741068" y="1205653"/>
                <a:ext cx="1452563" cy="982589"/>
              </a:xfrm>
              <a:custGeom>
                <a:avLst/>
                <a:gdLst>
                  <a:gd name="connsiteX0" fmla="*/ 0 w 1452563"/>
                  <a:gd name="connsiteY0" fmla="*/ 469953 h 982589"/>
                  <a:gd name="connsiteX1" fmla="*/ 180975 w 1452563"/>
                  <a:gd name="connsiteY1" fmla="*/ 124672 h 982589"/>
                  <a:gd name="connsiteX2" fmla="*/ 359569 w 1452563"/>
                  <a:gd name="connsiteY2" fmla="*/ 847 h 982589"/>
                  <a:gd name="connsiteX3" fmla="*/ 550069 w 1452563"/>
                  <a:gd name="connsiteY3" fmla="*/ 174678 h 982589"/>
                  <a:gd name="connsiteX4" fmla="*/ 709613 w 1452563"/>
                  <a:gd name="connsiteY4" fmla="*/ 481859 h 982589"/>
                  <a:gd name="connsiteX5" fmla="*/ 873919 w 1452563"/>
                  <a:gd name="connsiteY5" fmla="*/ 808090 h 982589"/>
                  <a:gd name="connsiteX6" fmla="*/ 959644 w 1452563"/>
                  <a:gd name="connsiteY6" fmla="*/ 927153 h 982589"/>
                  <a:gd name="connsiteX7" fmla="*/ 1045369 w 1452563"/>
                  <a:gd name="connsiteY7" fmla="*/ 977159 h 982589"/>
                  <a:gd name="connsiteX8" fmla="*/ 1131094 w 1452563"/>
                  <a:gd name="connsiteY8" fmla="*/ 972397 h 982589"/>
                  <a:gd name="connsiteX9" fmla="*/ 1223963 w 1452563"/>
                  <a:gd name="connsiteY9" fmla="*/ 898578 h 982589"/>
                  <a:gd name="connsiteX10" fmla="*/ 1345407 w 1452563"/>
                  <a:gd name="connsiteY10" fmla="*/ 684265 h 982589"/>
                  <a:gd name="connsiteX11" fmla="*/ 1452563 w 1452563"/>
                  <a:gd name="connsiteY11" fmla="*/ 477097 h 98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2563" h="982589">
                    <a:moveTo>
                      <a:pt x="0" y="469953"/>
                    </a:moveTo>
                    <a:cubicBezTo>
                      <a:pt x="60523" y="336404"/>
                      <a:pt x="121047" y="202856"/>
                      <a:pt x="180975" y="124672"/>
                    </a:cubicBezTo>
                    <a:cubicBezTo>
                      <a:pt x="240903" y="46488"/>
                      <a:pt x="298053" y="-7487"/>
                      <a:pt x="359569" y="847"/>
                    </a:cubicBezTo>
                    <a:cubicBezTo>
                      <a:pt x="421085" y="9181"/>
                      <a:pt x="491728" y="94509"/>
                      <a:pt x="550069" y="174678"/>
                    </a:cubicBezTo>
                    <a:cubicBezTo>
                      <a:pt x="608410" y="254847"/>
                      <a:pt x="655638" y="376290"/>
                      <a:pt x="709613" y="481859"/>
                    </a:cubicBezTo>
                    <a:cubicBezTo>
                      <a:pt x="763588" y="587428"/>
                      <a:pt x="832247" y="733874"/>
                      <a:pt x="873919" y="808090"/>
                    </a:cubicBezTo>
                    <a:cubicBezTo>
                      <a:pt x="915591" y="882306"/>
                      <a:pt x="931069" y="898975"/>
                      <a:pt x="959644" y="927153"/>
                    </a:cubicBezTo>
                    <a:cubicBezTo>
                      <a:pt x="988219" y="955331"/>
                      <a:pt x="1016794" y="969618"/>
                      <a:pt x="1045369" y="977159"/>
                    </a:cubicBezTo>
                    <a:cubicBezTo>
                      <a:pt x="1073944" y="984700"/>
                      <a:pt x="1101328" y="985494"/>
                      <a:pt x="1131094" y="972397"/>
                    </a:cubicBezTo>
                    <a:cubicBezTo>
                      <a:pt x="1160860" y="959300"/>
                      <a:pt x="1188244" y="946600"/>
                      <a:pt x="1223963" y="898578"/>
                    </a:cubicBezTo>
                    <a:cubicBezTo>
                      <a:pt x="1259682" y="850556"/>
                      <a:pt x="1307307" y="754512"/>
                      <a:pt x="1345407" y="684265"/>
                    </a:cubicBezTo>
                    <a:cubicBezTo>
                      <a:pt x="1383507" y="614018"/>
                      <a:pt x="1418035" y="545557"/>
                      <a:pt x="1452563" y="477097"/>
                    </a:cubicBezTo>
                  </a:path>
                </a:pathLst>
              </a:cu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grpSp>
          <p:nvGrpSpPr>
            <p:cNvPr id="38" name="Group 37"/>
            <p:cNvGrpSpPr/>
            <p:nvPr/>
          </p:nvGrpSpPr>
          <p:grpSpPr>
            <a:xfrm>
              <a:off x="2440777" y="2985030"/>
              <a:ext cx="924244" cy="1265286"/>
              <a:chOff x="1834356" y="1194541"/>
              <a:chExt cx="4359275" cy="993701"/>
            </a:xfrm>
          </p:grpSpPr>
          <p:sp>
            <p:nvSpPr>
              <p:cNvPr id="46" name="Freeform 45"/>
              <p:cNvSpPr/>
              <p:nvPr/>
            </p:nvSpPr>
            <p:spPr bwMode="auto">
              <a:xfrm>
                <a:off x="1834356" y="1194541"/>
                <a:ext cx="1452563" cy="982589"/>
              </a:xfrm>
              <a:custGeom>
                <a:avLst/>
                <a:gdLst>
                  <a:gd name="connsiteX0" fmla="*/ 0 w 1452563"/>
                  <a:gd name="connsiteY0" fmla="*/ 469953 h 982589"/>
                  <a:gd name="connsiteX1" fmla="*/ 180975 w 1452563"/>
                  <a:gd name="connsiteY1" fmla="*/ 124672 h 982589"/>
                  <a:gd name="connsiteX2" fmla="*/ 359569 w 1452563"/>
                  <a:gd name="connsiteY2" fmla="*/ 847 h 982589"/>
                  <a:gd name="connsiteX3" fmla="*/ 550069 w 1452563"/>
                  <a:gd name="connsiteY3" fmla="*/ 174678 h 982589"/>
                  <a:gd name="connsiteX4" fmla="*/ 709613 w 1452563"/>
                  <a:gd name="connsiteY4" fmla="*/ 481859 h 982589"/>
                  <a:gd name="connsiteX5" fmla="*/ 873919 w 1452563"/>
                  <a:gd name="connsiteY5" fmla="*/ 808090 h 982589"/>
                  <a:gd name="connsiteX6" fmla="*/ 959644 w 1452563"/>
                  <a:gd name="connsiteY6" fmla="*/ 927153 h 982589"/>
                  <a:gd name="connsiteX7" fmla="*/ 1045369 w 1452563"/>
                  <a:gd name="connsiteY7" fmla="*/ 977159 h 982589"/>
                  <a:gd name="connsiteX8" fmla="*/ 1131094 w 1452563"/>
                  <a:gd name="connsiteY8" fmla="*/ 972397 h 982589"/>
                  <a:gd name="connsiteX9" fmla="*/ 1223963 w 1452563"/>
                  <a:gd name="connsiteY9" fmla="*/ 898578 h 982589"/>
                  <a:gd name="connsiteX10" fmla="*/ 1345407 w 1452563"/>
                  <a:gd name="connsiteY10" fmla="*/ 684265 h 982589"/>
                  <a:gd name="connsiteX11" fmla="*/ 1452563 w 1452563"/>
                  <a:gd name="connsiteY11" fmla="*/ 477097 h 98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2563" h="982589">
                    <a:moveTo>
                      <a:pt x="0" y="469953"/>
                    </a:moveTo>
                    <a:cubicBezTo>
                      <a:pt x="60523" y="336404"/>
                      <a:pt x="121047" y="202856"/>
                      <a:pt x="180975" y="124672"/>
                    </a:cubicBezTo>
                    <a:cubicBezTo>
                      <a:pt x="240903" y="46488"/>
                      <a:pt x="298053" y="-7487"/>
                      <a:pt x="359569" y="847"/>
                    </a:cubicBezTo>
                    <a:cubicBezTo>
                      <a:pt x="421085" y="9181"/>
                      <a:pt x="491728" y="94509"/>
                      <a:pt x="550069" y="174678"/>
                    </a:cubicBezTo>
                    <a:cubicBezTo>
                      <a:pt x="608410" y="254847"/>
                      <a:pt x="655638" y="376290"/>
                      <a:pt x="709613" y="481859"/>
                    </a:cubicBezTo>
                    <a:cubicBezTo>
                      <a:pt x="763588" y="587428"/>
                      <a:pt x="832247" y="733874"/>
                      <a:pt x="873919" y="808090"/>
                    </a:cubicBezTo>
                    <a:cubicBezTo>
                      <a:pt x="915591" y="882306"/>
                      <a:pt x="931069" y="898975"/>
                      <a:pt x="959644" y="927153"/>
                    </a:cubicBezTo>
                    <a:cubicBezTo>
                      <a:pt x="988219" y="955331"/>
                      <a:pt x="1016794" y="969618"/>
                      <a:pt x="1045369" y="977159"/>
                    </a:cubicBezTo>
                    <a:cubicBezTo>
                      <a:pt x="1073944" y="984700"/>
                      <a:pt x="1101328" y="985494"/>
                      <a:pt x="1131094" y="972397"/>
                    </a:cubicBezTo>
                    <a:cubicBezTo>
                      <a:pt x="1160860" y="959300"/>
                      <a:pt x="1188244" y="946600"/>
                      <a:pt x="1223963" y="898578"/>
                    </a:cubicBezTo>
                    <a:cubicBezTo>
                      <a:pt x="1259682" y="850556"/>
                      <a:pt x="1307307" y="754512"/>
                      <a:pt x="1345407" y="684265"/>
                    </a:cubicBezTo>
                    <a:cubicBezTo>
                      <a:pt x="1383507" y="614018"/>
                      <a:pt x="1418035" y="545557"/>
                      <a:pt x="1452563" y="477097"/>
                    </a:cubicBezTo>
                  </a:path>
                </a:pathLst>
              </a:cu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7" name="Freeform 46"/>
              <p:cNvSpPr/>
              <p:nvPr/>
            </p:nvSpPr>
            <p:spPr bwMode="auto">
              <a:xfrm>
                <a:off x="3286918" y="1200891"/>
                <a:ext cx="1452563" cy="982589"/>
              </a:xfrm>
              <a:custGeom>
                <a:avLst/>
                <a:gdLst>
                  <a:gd name="connsiteX0" fmla="*/ 0 w 1452563"/>
                  <a:gd name="connsiteY0" fmla="*/ 469953 h 982589"/>
                  <a:gd name="connsiteX1" fmla="*/ 180975 w 1452563"/>
                  <a:gd name="connsiteY1" fmla="*/ 124672 h 982589"/>
                  <a:gd name="connsiteX2" fmla="*/ 359569 w 1452563"/>
                  <a:gd name="connsiteY2" fmla="*/ 847 h 982589"/>
                  <a:gd name="connsiteX3" fmla="*/ 550069 w 1452563"/>
                  <a:gd name="connsiteY3" fmla="*/ 174678 h 982589"/>
                  <a:gd name="connsiteX4" fmla="*/ 709613 w 1452563"/>
                  <a:gd name="connsiteY4" fmla="*/ 481859 h 982589"/>
                  <a:gd name="connsiteX5" fmla="*/ 873919 w 1452563"/>
                  <a:gd name="connsiteY5" fmla="*/ 808090 h 982589"/>
                  <a:gd name="connsiteX6" fmla="*/ 959644 w 1452563"/>
                  <a:gd name="connsiteY6" fmla="*/ 927153 h 982589"/>
                  <a:gd name="connsiteX7" fmla="*/ 1045369 w 1452563"/>
                  <a:gd name="connsiteY7" fmla="*/ 977159 h 982589"/>
                  <a:gd name="connsiteX8" fmla="*/ 1131094 w 1452563"/>
                  <a:gd name="connsiteY8" fmla="*/ 972397 h 982589"/>
                  <a:gd name="connsiteX9" fmla="*/ 1223963 w 1452563"/>
                  <a:gd name="connsiteY9" fmla="*/ 898578 h 982589"/>
                  <a:gd name="connsiteX10" fmla="*/ 1345407 w 1452563"/>
                  <a:gd name="connsiteY10" fmla="*/ 684265 h 982589"/>
                  <a:gd name="connsiteX11" fmla="*/ 1452563 w 1452563"/>
                  <a:gd name="connsiteY11" fmla="*/ 477097 h 98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2563" h="982589">
                    <a:moveTo>
                      <a:pt x="0" y="469953"/>
                    </a:moveTo>
                    <a:cubicBezTo>
                      <a:pt x="60523" y="336404"/>
                      <a:pt x="121047" y="202856"/>
                      <a:pt x="180975" y="124672"/>
                    </a:cubicBezTo>
                    <a:cubicBezTo>
                      <a:pt x="240903" y="46488"/>
                      <a:pt x="298053" y="-7487"/>
                      <a:pt x="359569" y="847"/>
                    </a:cubicBezTo>
                    <a:cubicBezTo>
                      <a:pt x="421085" y="9181"/>
                      <a:pt x="491728" y="94509"/>
                      <a:pt x="550069" y="174678"/>
                    </a:cubicBezTo>
                    <a:cubicBezTo>
                      <a:pt x="608410" y="254847"/>
                      <a:pt x="655638" y="376290"/>
                      <a:pt x="709613" y="481859"/>
                    </a:cubicBezTo>
                    <a:cubicBezTo>
                      <a:pt x="763588" y="587428"/>
                      <a:pt x="832247" y="733874"/>
                      <a:pt x="873919" y="808090"/>
                    </a:cubicBezTo>
                    <a:cubicBezTo>
                      <a:pt x="915591" y="882306"/>
                      <a:pt x="931069" y="898975"/>
                      <a:pt x="959644" y="927153"/>
                    </a:cubicBezTo>
                    <a:cubicBezTo>
                      <a:pt x="988219" y="955331"/>
                      <a:pt x="1016794" y="969618"/>
                      <a:pt x="1045369" y="977159"/>
                    </a:cubicBezTo>
                    <a:cubicBezTo>
                      <a:pt x="1073944" y="984700"/>
                      <a:pt x="1101328" y="985494"/>
                      <a:pt x="1131094" y="972397"/>
                    </a:cubicBezTo>
                    <a:cubicBezTo>
                      <a:pt x="1160860" y="959300"/>
                      <a:pt x="1188244" y="946600"/>
                      <a:pt x="1223963" y="898578"/>
                    </a:cubicBezTo>
                    <a:cubicBezTo>
                      <a:pt x="1259682" y="850556"/>
                      <a:pt x="1307307" y="754512"/>
                      <a:pt x="1345407" y="684265"/>
                    </a:cubicBezTo>
                    <a:cubicBezTo>
                      <a:pt x="1383507" y="614018"/>
                      <a:pt x="1418035" y="545557"/>
                      <a:pt x="1452563" y="477097"/>
                    </a:cubicBezTo>
                  </a:path>
                </a:pathLst>
              </a:cu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8" name="Freeform 47"/>
              <p:cNvSpPr/>
              <p:nvPr/>
            </p:nvSpPr>
            <p:spPr bwMode="auto">
              <a:xfrm>
                <a:off x="4741068" y="1205653"/>
                <a:ext cx="1452563" cy="982589"/>
              </a:xfrm>
              <a:custGeom>
                <a:avLst/>
                <a:gdLst>
                  <a:gd name="connsiteX0" fmla="*/ 0 w 1452563"/>
                  <a:gd name="connsiteY0" fmla="*/ 469953 h 982589"/>
                  <a:gd name="connsiteX1" fmla="*/ 180975 w 1452563"/>
                  <a:gd name="connsiteY1" fmla="*/ 124672 h 982589"/>
                  <a:gd name="connsiteX2" fmla="*/ 359569 w 1452563"/>
                  <a:gd name="connsiteY2" fmla="*/ 847 h 982589"/>
                  <a:gd name="connsiteX3" fmla="*/ 550069 w 1452563"/>
                  <a:gd name="connsiteY3" fmla="*/ 174678 h 982589"/>
                  <a:gd name="connsiteX4" fmla="*/ 709613 w 1452563"/>
                  <a:gd name="connsiteY4" fmla="*/ 481859 h 982589"/>
                  <a:gd name="connsiteX5" fmla="*/ 873919 w 1452563"/>
                  <a:gd name="connsiteY5" fmla="*/ 808090 h 982589"/>
                  <a:gd name="connsiteX6" fmla="*/ 959644 w 1452563"/>
                  <a:gd name="connsiteY6" fmla="*/ 927153 h 982589"/>
                  <a:gd name="connsiteX7" fmla="*/ 1045369 w 1452563"/>
                  <a:gd name="connsiteY7" fmla="*/ 977159 h 982589"/>
                  <a:gd name="connsiteX8" fmla="*/ 1131094 w 1452563"/>
                  <a:gd name="connsiteY8" fmla="*/ 972397 h 982589"/>
                  <a:gd name="connsiteX9" fmla="*/ 1223963 w 1452563"/>
                  <a:gd name="connsiteY9" fmla="*/ 898578 h 982589"/>
                  <a:gd name="connsiteX10" fmla="*/ 1345407 w 1452563"/>
                  <a:gd name="connsiteY10" fmla="*/ 684265 h 982589"/>
                  <a:gd name="connsiteX11" fmla="*/ 1452563 w 1452563"/>
                  <a:gd name="connsiteY11" fmla="*/ 477097 h 98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2563" h="982589">
                    <a:moveTo>
                      <a:pt x="0" y="469953"/>
                    </a:moveTo>
                    <a:cubicBezTo>
                      <a:pt x="60523" y="336404"/>
                      <a:pt x="121047" y="202856"/>
                      <a:pt x="180975" y="124672"/>
                    </a:cubicBezTo>
                    <a:cubicBezTo>
                      <a:pt x="240903" y="46488"/>
                      <a:pt x="298053" y="-7487"/>
                      <a:pt x="359569" y="847"/>
                    </a:cubicBezTo>
                    <a:cubicBezTo>
                      <a:pt x="421085" y="9181"/>
                      <a:pt x="491728" y="94509"/>
                      <a:pt x="550069" y="174678"/>
                    </a:cubicBezTo>
                    <a:cubicBezTo>
                      <a:pt x="608410" y="254847"/>
                      <a:pt x="655638" y="376290"/>
                      <a:pt x="709613" y="481859"/>
                    </a:cubicBezTo>
                    <a:cubicBezTo>
                      <a:pt x="763588" y="587428"/>
                      <a:pt x="832247" y="733874"/>
                      <a:pt x="873919" y="808090"/>
                    </a:cubicBezTo>
                    <a:cubicBezTo>
                      <a:pt x="915591" y="882306"/>
                      <a:pt x="931069" y="898975"/>
                      <a:pt x="959644" y="927153"/>
                    </a:cubicBezTo>
                    <a:cubicBezTo>
                      <a:pt x="988219" y="955331"/>
                      <a:pt x="1016794" y="969618"/>
                      <a:pt x="1045369" y="977159"/>
                    </a:cubicBezTo>
                    <a:cubicBezTo>
                      <a:pt x="1073944" y="984700"/>
                      <a:pt x="1101328" y="985494"/>
                      <a:pt x="1131094" y="972397"/>
                    </a:cubicBezTo>
                    <a:cubicBezTo>
                      <a:pt x="1160860" y="959300"/>
                      <a:pt x="1188244" y="946600"/>
                      <a:pt x="1223963" y="898578"/>
                    </a:cubicBezTo>
                    <a:cubicBezTo>
                      <a:pt x="1259682" y="850556"/>
                      <a:pt x="1307307" y="754512"/>
                      <a:pt x="1345407" y="684265"/>
                    </a:cubicBezTo>
                    <a:cubicBezTo>
                      <a:pt x="1383507" y="614018"/>
                      <a:pt x="1418035" y="545557"/>
                      <a:pt x="1452563" y="477097"/>
                    </a:cubicBezTo>
                  </a:path>
                </a:pathLst>
              </a:cu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grpSp>
          <p:nvGrpSpPr>
            <p:cNvPr id="39" name="Group 38"/>
            <p:cNvGrpSpPr/>
            <p:nvPr/>
          </p:nvGrpSpPr>
          <p:grpSpPr>
            <a:xfrm>
              <a:off x="3365972" y="2992396"/>
              <a:ext cx="924244" cy="1265286"/>
              <a:chOff x="1834356" y="1194541"/>
              <a:chExt cx="4359275" cy="993701"/>
            </a:xfrm>
          </p:grpSpPr>
          <p:sp>
            <p:nvSpPr>
              <p:cNvPr id="43" name="Freeform 42"/>
              <p:cNvSpPr/>
              <p:nvPr/>
            </p:nvSpPr>
            <p:spPr bwMode="auto">
              <a:xfrm>
                <a:off x="1834356" y="1194541"/>
                <a:ext cx="1452563" cy="982589"/>
              </a:xfrm>
              <a:custGeom>
                <a:avLst/>
                <a:gdLst>
                  <a:gd name="connsiteX0" fmla="*/ 0 w 1452563"/>
                  <a:gd name="connsiteY0" fmla="*/ 469953 h 982589"/>
                  <a:gd name="connsiteX1" fmla="*/ 180975 w 1452563"/>
                  <a:gd name="connsiteY1" fmla="*/ 124672 h 982589"/>
                  <a:gd name="connsiteX2" fmla="*/ 359569 w 1452563"/>
                  <a:gd name="connsiteY2" fmla="*/ 847 h 982589"/>
                  <a:gd name="connsiteX3" fmla="*/ 550069 w 1452563"/>
                  <a:gd name="connsiteY3" fmla="*/ 174678 h 982589"/>
                  <a:gd name="connsiteX4" fmla="*/ 709613 w 1452563"/>
                  <a:gd name="connsiteY4" fmla="*/ 481859 h 982589"/>
                  <a:gd name="connsiteX5" fmla="*/ 873919 w 1452563"/>
                  <a:gd name="connsiteY5" fmla="*/ 808090 h 982589"/>
                  <a:gd name="connsiteX6" fmla="*/ 959644 w 1452563"/>
                  <a:gd name="connsiteY6" fmla="*/ 927153 h 982589"/>
                  <a:gd name="connsiteX7" fmla="*/ 1045369 w 1452563"/>
                  <a:gd name="connsiteY7" fmla="*/ 977159 h 982589"/>
                  <a:gd name="connsiteX8" fmla="*/ 1131094 w 1452563"/>
                  <a:gd name="connsiteY8" fmla="*/ 972397 h 982589"/>
                  <a:gd name="connsiteX9" fmla="*/ 1223963 w 1452563"/>
                  <a:gd name="connsiteY9" fmla="*/ 898578 h 982589"/>
                  <a:gd name="connsiteX10" fmla="*/ 1345407 w 1452563"/>
                  <a:gd name="connsiteY10" fmla="*/ 684265 h 982589"/>
                  <a:gd name="connsiteX11" fmla="*/ 1452563 w 1452563"/>
                  <a:gd name="connsiteY11" fmla="*/ 477097 h 98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2563" h="982589">
                    <a:moveTo>
                      <a:pt x="0" y="469953"/>
                    </a:moveTo>
                    <a:cubicBezTo>
                      <a:pt x="60523" y="336404"/>
                      <a:pt x="121047" y="202856"/>
                      <a:pt x="180975" y="124672"/>
                    </a:cubicBezTo>
                    <a:cubicBezTo>
                      <a:pt x="240903" y="46488"/>
                      <a:pt x="298053" y="-7487"/>
                      <a:pt x="359569" y="847"/>
                    </a:cubicBezTo>
                    <a:cubicBezTo>
                      <a:pt x="421085" y="9181"/>
                      <a:pt x="491728" y="94509"/>
                      <a:pt x="550069" y="174678"/>
                    </a:cubicBezTo>
                    <a:cubicBezTo>
                      <a:pt x="608410" y="254847"/>
                      <a:pt x="655638" y="376290"/>
                      <a:pt x="709613" y="481859"/>
                    </a:cubicBezTo>
                    <a:cubicBezTo>
                      <a:pt x="763588" y="587428"/>
                      <a:pt x="832247" y="733874"/>
                      <a:pt x="873919" y="808090"/>
                    </a:cubicBezTo>
                    <a:cubicBezTo>
                      <a:pt x="915591" y="882306"/>
                      <a:pt x="931069" y="898975"/>
                      <a:pt x="959644" y="927153"/>
                    </a:cubicBezTo>
                    <a:cubicBezTo>
                      <a:pt x="988219" y="955331"/>
                      <a:pt x="1016794" y="969618"/>
                      <a:pt x="1045369" y="977159"/>
                    </a:cubicBezTo>
                    <a:cubicBezTo>
                      <a:pt x="1073944" y="984700"/>
                      <a:pt x="1101328" y="985494"/>
                      <a:pt x="1131094" y="972397"/>
                    </a:cubicBezTo>
                    <a:cubicBezTo>
                      <a:pt x="1160860" y="959300"/>
                      <a:pt x="1188244" y="946600"/>
                      <a:pt x="1223963" y="898578"/>
                    </a:cubicBezTo>
                    <a:cubicBezTo>
                      <a:pt x="1259682" y="850556"/>
                      <a:pt x="1307307" y="754512"/>
                      <a:pt x="1345407" y="684265"/>
                    </a:cubicBezTo>
                    <a:cubicBezTo>
                      <a:pt x="1383507" y="614018"/>
                      <a:pt x="1418035" y="545557"/>
                      <a:pt x="1452563" y="477097"/>
                    </a:cubicBezTo>
                  </a:path>
                </a:pathLst>
              </a:cu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4" name="Freeform 43"/>
              <p:cNvSpPr/>
              <p:nvPr/>
            </p:nvSpPr>
            <p:spPr bwMode="auto">
              <a:xfrm>
                <a:off x="3286918" y="1200891"/>
                <a:ext cx="1452563" cy="982589"/>
              </a:xfrm>
              <a:custGeom>
                <a:avLst/>
                <a:gdLst>
                  <a:gd name="connsiteX0" fmla="*/ 0 w 1452563"/>
                  <a:gd name="connsiteY0" fmla="*/ 469953 h 982589"/>
                  <a:gd name="connsiteX1" fmla="*/ 180975 w 1452563"/>
                  <a:gd name="connsiteY1" fmla="*/ 124672 h 982589"/>
                  <a:gd name="connsiteX2" fmla="*/ 359569 w 1452563"/>
                  <a:gd name="connsiteY2" fmla="*/ 847 h 982589"/>
                  <a:gd name="connsiteX3" fmla="*/ 550069 w 1452563"/>
                  <a:gd name="connsiteY3" fmla="*/ 174678 h 982589"/>
                  <a:gd name="connsiteX4" fmla="*/ 709613 w 1452563"/>
                  <a:gd name="connsiteY4" fmla="*/ 481859 h 982589"/>
                  <a:gd name="connsiteX5" fmla="*/ 873919 w 1452563"/>
                  <a:gd name="connsiteY5" fmla="*/ 808090 h 982589"/>
                  <a:gd name="connsiteX6" fmla="*/ 959644 w 1452563"/>
                  <a:gd name="connsiteY6" fmla="*/ 927153 h 982589"/>
                  <a:gd name="connsiteX7" fmla="*/ 1045369 w 1452563"/>
                  <a:gd name="connsiteY7" fmla="*/ 977159 h 982589"/>
                  <a:gd name="connsiteX8" fmla="*/ 1131094 w 1452563"/>
                  <a:gd name="connsiteY8" fmla="*/ 972397 h 982589"/>
                  <a:gd name="connsiteX9" fmla="*/ 1223963 w 1452563"/>
                  <a:gd name="connsiteY9" fmla="*/ 898578 h 982589"/>
                  <a:gd name="connsiteX10" fmla="*/ 1345407 w 1452563"/>
                  <a:gd name="connsiteY10" fmla="*/ 684265 h 982589"/>
                  <a:gd name="connsiteX11" fmla="*/ 1452563 w 1452563"/>
                  <a:gd name="connsiteY11" fmla="*/ 477097 h 98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2563" h="982589">
                    <a:moveTo>
                      <a:pt x="0" y="469953"/>
                    </a:moveTo>
                    <a:cubicBezTo>
                      <a:pt x="60523" y="336404"/>
                      <a:pt x="121047" y="202856"/>
                      <a:pt x="180975" y="124672"/>
                    </a:cubicBezTo>
                    <a:cubicBezTo>
                      <a:pt x="240903" y="46488"/>
                      <a:pt x="298053" y="-7487"/>
                      <a:pt x="359569" y="847"/>
                    </a:cubicBezTo>
                    <a:cubicBezTo>
                      <a:pt x="421085" y="9181"/>
                      <a:pt x="491728" y="94509"/>
                      <a:pt x="550069" y="174678"/>
                    </a:cubicBezTo>
                    <a:cubicBezTo>
                      <a:pt x="608410" y="254847"/>
                      <a:pt x="655638" y="376290"/>
                      <a:pt x="709613" y="481859"/>
                    </a:cubicBezTo>
                    <a:cubicBezTo>
                      <a:pt x="763588" y="587428"/>
                      <a:pt x="832247" y="733874"/>
                      <a:pt x="873919" y="808090"/>
                    </a:cubicBezTo>
                    <a:cubicBezTo>
                      <a:pt x="915591" y="882306"/>
                      <a:pt x="931069" y="898975"/>
                      <a:pt x="959644" y="927153"/>
                    </a:cubicBezTo>
                    <a:cubicBezTo>
                      <a:pt x="988219" y="955331"/>
                      <a:pt x="1016794" y="969618"/>
                      <a:pt x="1045369" y="977159"/>
                    </a:cubicBezTo>
                    <a:cubicBezTo>
                      <a:pt x="1073944" y="984700"/>
                      <a:pt x="1101328" y="985494"/>
                      <a:pt x="1131094" y="972397"/>
                    </a:cubicBezTo>
                    <a:cubicBezTo>
                      <a:pt x="1160860" y="959300"/>
                      <a:pt x="1188244" y="946600"/>
                      <a:pt x="1223963" y="898578"/>
                    </a:cubicBezTo>
                    <a:cubicBezTo>
                      <a:pt x="1259682" y="850556"/>
                      <a:pt x="1307307" y="754512"/>
                      <a:pt x="1345407" y="684265"/>
                    </a:cubicBezTo>
                    <a:cubicBezTo>
                      <a:pt x="1383507" y="614018"/>
                      <a:pt x="1418035" y="545557"/>
                      <a:pt x="1452563" y="477097"/>
                    </a:cubicBezTo>
                  </a:path>
                </a:pathLst>
              </a:cu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5" name="Freeform 44"/>
              <p:cNvSpPr/>
              <p:nvPr/>
            </p:nvSpPr>
            <p:spPr bwMode="auto">
              <a:xfrm>
                <a:off x="4741068" y="1205653"/>
                <a:ext cx="1452563" cy="982589"/>
              </a:xfrm>
              <a:custGeom>
                <a:avLst/>
                <a:gdLst>
                  <a:gd name="connsiteX0" fmla="*/ 0 w 1452563"/>
                  <a:gd name="connsiteY0" fmla="*/ 469953 h 982589"/>
                  <a:gd name="connsiteX1" fmla="*/ 180975 w 1452563"/>
                  <a:gd name="connsiteY1" fmla="*/ 124672 h 982589"/>
                  <a:gd name="connsiteX2" fmla="*/ 359569 w 1452563"/>
                  <a:gd name="connsiteY2" fmla="*/ 847 h 982589"/>
                  <a:gd name="connsiteX3" fmla="*/ 550069 w 1452563"/>
                  <a:gd name="connsiteY3" fmla="*/ 174678 h 982589"/>
                  <a:gd name="connsiteX4" fmla="*/ 709613 w 1452563"/>
                  <a:gd name="connsiteY4" fmla="*/ 481859 h 982589"/>
                  <a:gd name="connsiteX5" fmla="*/ 873919 w 1452563"/>
                  <a:gd name="connsiteY5" fmla="*/ 808090 h 982589"/>
                  <a:gd name="connsiteX6" fmla="*/ 959644 w 1452563"/>
                  <a:gd name="connsiteY6" fmla="*/ 927153 h 982589"/>
                  <a:gd name="connsiteX7" fmla="*/ 1045369 w 1452563"/>
                  <a:gd name="connsiteY7" fmla="*/ 977159 h 982589"/>
                  <a:gd name="connsiteX8" fmla="*/ 1131094 w 1452563"/>
                  <a:gd name="connsiteY8" fmla="*/ 972397 h 982589"/>
                  <a:gd name="connsiteX9" fmla="*/ 1223963 w 1452563"/>
                  <a:gd name="connsiteY9" fmla="*/ 898578 h 982589"/>
                  <a:gd name="connsiteX10" fmla="*/ 1345407 w 1452563"/>
                  <a:gd name="connsiteY10" fmla="*/ 684265 h 982589"/>
                  <a:gd name="connsiteX11" fmla="*/ 1452563 w 1452563"/>
                  <a:gd name="connsiteY11" fmla="*/ 477097 h 98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2563" h="982589">
                    <a:moveTo>
                      <a:pt x="0" y="469953"/>
                    </a:moveTo>
                    <a:cubicBezTo>
                      <a:pt x="60523" y="336404"/>
                      <a:pt x="121047" y="202856"/>
                      <a:pt x="180975" y="124672"/>
                    </a:cubicBezTo>
                    <a:cubicBezTo>
                      <a:pt x="240903" y="46488"/>
                      <a:pt x="298053" y="-7487"/>
                      <a:pt x="359569" y="847"/>
                    </a:cubicBezTo>
                    <a:cubicBezTo>
                      <a:pt x="421085" y="9181"/>
                      <a:pt x="491728" y="94509"/>
                      <a:pt x="550069" y="174678"/>
                    </a:cubicBezTo>
                    <a:cubicBezTo>
                      <a:pt x="608410" y="254847"/>
                      <a:pt x="655638" y="376290"/>
                      <a:pt x="709613" y="481859"/>
                    </a:cubicBezTo>
                    <a:cubicBezTo>
                      <a:pt x="763588" y="587428"/>
                      <a:pt x="832247" y="733874"/>
                      <a:pt x="873919" y="808090"/>
                    </a:cubicBezTo>
                    <a:cubicBezTo>
                      <a:pt x="915591" y="882306"/>
                      <a:pt x="931069" y="898975"/>
                      <a:pt x="959644" y="927153"/>
                    </a:cubicBezTo>
                    <a:cubicBezTo>
                      <a:pt x="988219" y="955331"/>
                      <a:pt x="1016794" y="969618"/>
                      <a:pt x="1045369" y="977159"/>
                    </a:cubicBezTo>
                    <a:cubicBezTo>
                      <a:pt x="1073944" y="984700"/>
                      <a:pt x="1101328" y="985494"/>
                      <a:pt x="1131094" y="972397"/>
                    </a:cubicBezTo>
                    <a:cubicBezTo>
                      <a:pt x="1160860" y="959300"/>
                      <a:pt x="1188244" y="946600"/>
                      <a:pt x="1223963" y="898578"/>
                    </a:cubicBezTo>
                    <a:cubicBezTo>
                      <a:pt x="1259682" y="850556"/>
                      <a:pt x="1307307" y="754512"/>
                      <a:pt x="1345407" y="684265"/>
                    </a:cubicBezTo>
                    <a:cubicBezTo>
                      <a:pt x="1383507" y="614018"/>
                      <a:pt x="1418035" y="545557"/>
                      <a:pt x="1452563" y="477097"/>
                    </a:cubicBezTo>
                  </a:path>
                </a:pathLst>
              </a:cu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cxnSp>
          <p:nvCxnSpPr>
            <p:cNvPr id="40" name="Straight Connector 39"/>
            <p:cNvCxnSpPr>
              <a:stCxn id="51" idx="11"/>
              <a:endCxn id="46" idx="0"/>
            </p:cNvCxnSpPr>
            <p:nvPr/>
          </p:nvCxnSpPr>
          <p:spPr bwMode="auto">
            <a:xfrm flipV="1">
              <a:off x="2437444" y="3583424"/>
              <a:ext cx="3333" cy="1588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1" name="Straight Connector 40"/>
            <p:cNvCxnSpPr/>
            <p:nvPr/>
          </p:nvCxnSpPr>
          <p:spPr bwMode="auto">
            <a:xfrm rot="-120000" flipH="1">
              <a:off x="2436023" y="3548063"/>
              <a:ext cx="9525" cy="80962"/>
            </a:xfrm>
            <a:prstGeom prst="line">
              <a:avLst/>
            </a:prstGeom>
            <a:solidFill>
              <a:schemeClr val="accent1"/>
            </a:solidFill>
            <a:ln w="19050" cap="flat" cmpd="sng" algn="ctr">
              <a:solidFill>
                <a:schemeClr val="bg1"/>
              </a:solidFill>
              <a:prstDash val="solid"/>
              <a:round/>
              <a:headEnd type="none" w="med" len="med"/>
              <a:tailEnd type="none" w="med" len="med"/>
            </a:ln>
            <a:effectLst/>
          </p:spPr>
        </p:cxnSp>
        <p:cxnSp>
          <p:nvCxnSpPr>
            <p:cNvPr id="42" name="Straight Connector 41"/>
            <p:cNvCxnSpPr/>
            <p:nvPr/>
          </p:nvCxnSpPr>
          <p:spPr bwMode="auto">
            <a:xfrm rot="-120000" flipH="1">
              <a:off x="3362329" y="3559971"/>
              <a:ext cx="9525" cy="80962"/>
            </a:xfrm>
            <a:prstGeom prst="line">
              <a:avLst/>
            </a:prstGeom>
            <a:solidFill>
              <a:schemeClr val="accent1"/>
            </a:solidFill>
            <a:ln w="19050" cap="flat" cmpd="sng" algn="ctr">
              <a:solidFill>
                <a:schemeClr val="bg1"/>
              </a:solidFill>
              <a:prstDash val="solid"/>
              <a:round/>
              <a:headEnd type="none" w="med" len="med"/>
              <a:tailEnd type="none" w="med" len="med"/>
            </a:ln>
            <a:effectLst/>
          </p:spPr>
        </p:cxnSp>
      </p:grpSp>
      <p:grpSp>
        <p:nvGrpSpPr>
          <p:cNvPr id="52" name="Group 51"/>
          <p:cNvGrpSpPr/>
          <p:nvPr/>
        </p:nvGrpSpPr>
        <p:grpSpPr>
          <a:xfrm>
            <a:off x="1513200" y="2836694"/>
            <a:ext cx="2777016" cy="1280018"/>
            <a:chOff x="1513200" y="2977664"/>
            <a:chExt cx="2777016" cy="1280018"/>
          </a:xfrm>
        </p:grpSpPr>
        <p:grpSp>
          <p:nvGrpSpPr>
            <p:cNvPr id="53" name="Group 52"/>
            <p:cNvGrpSpPr/>
            <p:nvPr/>
          </p:nvGrpSpPr>
          <p:grpSpPr>
            <a:xfrm>
              <a:off x="1513200" y="2977664"/>
              <a:ext cx="924244" cy="1265286"/>
              <a:chOff x="1834356" y="1194541"/>
              <a:chExt cx="4359275" cy="993701"/>
            </a:xfrm>
          </p:grpSpPr>
          <p:sp>
            <p:nvSpPr>
              <p:cNvPr id="65" name="Freeform 64"/>
              <p:cNvSpPr/>
              <p:nvPr/>
            </p:nvSpPr>
            <p:spPr bwMode="auto">
              <a:xfrm>
                <a:off x="1834356" y="1194541"/>
                <a:ext cx="1452563" cy="982589"/>
              </a:xfrm>
              <a:custGeom>
                <a:avLst/>
                <a:gdLst>
                  <a:gd name="connsiteX0" fmla="*/ 0 w 1452563"/>
                  <a:gd name="connsiteY0" fmla="*/ 469953 h 982589"/>
                  <a:gd name="connsiteX1" fmla="*/ 180975 w 1452563"/>
                  <a:gd name="connsiteY1" fmla="*/ 124672 h 982589"/>
                  <a:gd name="connsiteX2" fmla="*/ 359569 w 1452563"/>
                  <a:gd name="connsiteY2" fmla="*/ 847 h 982589"/>
                  <a:gd name="connsiteX3" fmla="*/ 550069 w 1452563"/>
                  <a:gd name="connsiteY3" fmla="*/ 174678 h 982589"/>
                  <a:gd name="connsiteX4" fmla="*/ 709613 w 1452563"/>
                  <a:gd name="connsiteY4" fmla="*/ 481859 h 982589"/>
                  <a:gd name="connsiteX5" fmla="*/ 873919 w 1452563"/>
                  <a:gd name="connsiteY5" fmla="*/ 808090 h 982589"/>
                  <a:gd name="connsiteX6" fmla="*/ 959644 w 1452563"/>
                  <a:gd name="connsiteY6" fmla="*/ 927153 h 982589"/>
                  <a:gd name="connsiteX7" fmla="*/ 1045369 w 1452563"/>
                  <a:gd name="connsiteY7" fmla="*/ 977159 h 982589"/>
                  <a:gd name="connsiteX8" fmla="*/ 1131094 w 1452563"/>
                  <a:gd name="connsiteY8" fmla="*/ 972397 h 982589"/>
                  <a:gd name="connsiteX9" fmla="*/ 1223963 w 1452563"/>
                  <a:gd name="connsiteY9" fmla="*/ 898578 h 982589"/>
                  <a:gd name="connsiteX10" fmla="*/ 1345407 w 1452563"/>
                  <a:gd name="connsiteY10" fmla="*/ 684265 h 982589"/>
                  <a:gd name="connsiteX11" fmla="*/ 1452563 w 1452563"/>
                  <a:gd name="connsiteY11" fmla="*/ 477097 h 98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2563" h="982589">
                    <a:moveTo>
                      <a:pt x="0" y="469953"/>
                    </a:moveTo>
                    <a:cubicBezTo>
                      <a:pt x="60523" y="336404"/>
                      <a:pt x="121047" y="202856"/>
                      <a:pt x="180975" y="124672"/>
                    </a:cubicBezTo>
                    <a:cubicBezTo>
                      <a:pt x="240903" y="46488"/>
                      <a:pt x="298053" y="-7487"/>
                      <a:pt x="359569" y="847"/>
                    </a:cubicBezTo>
                    <a:cubicBezTo>
                      <a:pt x="421085" y="9181"/>
                      <a:pt x="491728" y="94509"/>
                      <a:pt x="550069" y="174678"/>
                    </a:cubicBezTo>
                    <a:cubicBezTo>
                      <a:pt x="608410" y="254847"/>
                      <a:pt x="655638" y="376290"/>
                      <a:pt x="709613" y="481859"/>
                    </a:cubicBezTo>
                    <a:cubicBezTo>
                      <a:pt x="763588" y="587428"/>
                      <a:pt x="832247" y="733874"/>
                      <a:pt x="873919" y="808090"/>
                    </a:cubicBezTo>
                    <a:cubicBezTo>
                      <a:pt x="915591" y="882306"/>
                      <a:pt x="931069" y="898975"/>
                      <a:pt x="959644" y="927153"/>
                    </a:cubicBezTo>
                    <a:cubicBezTo>
                      <a:pt x="988219" y="955331"/>
                      <a:pt x="1016794" y="969618"/>
                      <a:pt x="1045369" y="977159"/>
                    </a:cubicBezTo>
                    <a:cubicBezTo>
                      <a:pt x="1073944" y="984700"/>
                      <a:pt x="1101328" y="985494"/>
                      <a:pt x="1131094" y="972397"/>
                    </a:cubicBezTo>
                    <a:cubicBezTo>
                      <a:pt x="1160860" y="959300"/>
                      <a:pt x="1188244" y="946600"/>
                      <a:pt x="1223963" y="898578"/>
                    </a:cubicBezTo>
                    <a:cubicBezTo>
                      <a:pt x="1259682" y="850556"/>
                      <a:pt x="1307307" y="754512"/>
                      <a:pt x="1345407" y="684265"/>
                    </a:cubicBezTo>
                    <a:cubicBezTo>
                      <a:pt x="1383507" y="614018"/>
                      <a:pt x="1418035" y="545557"/>
                      <a:pt x="1452563" y="477097"/>
                    </a:cubicBezTo>
                  </a:path>
                </a:pathLst>
              </a:cu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6" name="Freeform 65"/>
              <p:cNvSpPr/>
              <p:nvPr/>
            </p:nvSpPr>
            <p:spPr bwMode="auto">
              <a:xfrm>
                <a:off x="3286918" y="1200891"/>
                <a:ext cx="1452563" cy="982589"/>
              </a:xfrm>
              <a:custGeom>
                <a:avLst/>
                <a:gdLst>
                  <a:gd name="connsiteX0" fmla="*/ 0 w 1452563"/>
                  <a:gd name="connsiteY0" fmla="*/ 469953 h 982589"/>
                  <a:gd name="connsiteX1" fmla="*/ 180975 w 1452563"/>
                  <a:gd name="connsiteY1" fmla="*/ 124672 h 982589"/>
                  <a:gd name="connsiteX2" fmla="*/ 359569 w 1452563"/>
                  <a:gd name="connsiteY2" fmla="*/ 847 h 982589"/>
                  <a:gd name="connsiteX3" fmla="*/ 550069 w 1452563"/>
                  <a:gd name="connsiteY3" fmla="*/ 174678 h 982589"/>
                  <a:gd name="connsiteX4" fmla="*/ 709613 w 1452563"/>
                  <a:gd name="connsiteY4" fmla="*/ 481859 h 982589"/>
                  <a:gd name="connsiteX5" fmla="*/ 873919 w 1452563"/>
                  <a:gd name="connsiteY5" fmla="*/ 808090 h 982589"/>
                  <a:gd name="connsiteX6" fmla="*/ 959644 w 1452563"/>
                  <a:gd name="connsiteY6" fmla="*/ 927153 h 982589"/>
                  <a:gd name="connsiteX7" fmla="*/ 1045369 w 1452563"/>
                  <a:gd name="connsiteY7" fmla="*/ 977159 h 982589"/>
                  <a:gd name="connsiteX8" fmla="*/ 1131094 w 1452563"/>
                  <a:gd name="connsiteY8" fmla="*/ 972397 h 982589"/>
                  <a:gd name="connsiteX9" fmla="*/ 1223963 w 1452563"/>
                  <a:gd name="connsiteY9" fmla="*/ 898578 h 982589"/>
                  <a:gd name="connsiteX10" fmla="*/ 1345407 w 1452563"/>
                  <a:gd name="connsiteY10" fmla="*/ 684265 h 982589"/>
                  <a:gd name="connsiteX11" fmla="*/ 1452563 w 1452563"/>
                  <a:gd name="connsiteY11" fmla="*/ 477097 h 98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2563" h="982589">
                    <a:moveTo>
                      <a:pt x="0" y="469953"/>
                    </a:moveTo>
                    <a:cubicBezTo>
                      <a:pt x="60523" y="336404"/>
                      <a:pt x="121047" y="202856"/>
                      <a:pt x="180975" y="124672"/>
                    </a:cubicBezTo>
                    <a:cubicBezTo>
                      <a:pt x="240903" y="46488"/>
                      <a:pt x="298053" y="-7487"/>
                      <a:pt x="359569" y="847"/>
                    </a:cubicBezTo>
                    <a:cubicBezTo>
                      <a:pt x="421085" y="9181"/>
                      <a:pt x="491728" y="94509"/>
                      <a:pt x="550069" y="174678"/>
                    </a:cubicBezTo>
                    <a:cubicBezTo>
                      <a:pt x="608410" y="254847"/>
                      <a:pt x="655638" y="376290"/>
                      <a:pt x="709613" y="481859"/>
                    </a:cubicBezTo>
                    <a:cubicBezTo>
                      <a:pt x="763588" y="587428"/>
                      <a:pt x="832247" y="733874"/>
                      <a:pt x="873919" y="808090"/>
                    </a:cubicBezTo>
                    <a:cubicBezTo>
                      <a:pt x="915591" y="882306"/>
                      <a:pt x="931069" y="898975"/>
                      <a:pt x="959644" y="927153"/>
                    </a:cubicBezTo>
                    <a:cubicBezTo>
                      <a:pt x="988219" y="955331"/>
                      <a:pt x="1016794" y="969618"/>
                      <a:pt x="1045369" y="977159"/>
                    </a:cubicBezTo>
                    <a:cubicBezTo>
                      <a:pt x="1073944" y="984700"/>
                      <a:pt x="1101328" y="985494"/>
                      <a:pt x="1131094" y="972397"/>
                    </a:cubicBezTo>
                    <a:cubicBezTo>
                      <a:pt x="1160860" y="959300"/>
                      <a:pt x="1188244" y="946600"/>
                      <a:pt x="1223963" y="898578"/>
                    </a:cubicBezTo>
                    <a:cubicBezTo>
                      <a:pt x="1259682" y="850556"/>
                      <a:pt x="1307307" y="754512"/>
                      <a:pt x="1345407" y="684265"/>
                    </a:cubicBezTo>
                    <a:cubicBezTo>
                      <a:pt x="1383507" y="614018"/>
                      <a:pt x="1418035" y="545557"/>
                      <a:pt x="1452563" y="477097"/>
                    </a:cubicBezTo>
                  </a:path>
                </a:pathLst>
              </a:cu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7" name="Freeform 66"/>
              <p:cNvSpPr/>
              <p:nvPr/>
            </p:nvSpPr>
            <p:spPr bwMode="auto">
              <a:xfrm>
                <a:off x="4741068" y="1205653"/>
                <a:ext cx="1452563" cy="982589"/>
              </a:xfrm>
              <a:custGeom>
                <a:avLst/>
                <a:gdLst>
                  <a:gd name="connsiteX0" fmla="*/ 0 w 1452563"/>
                  <a:gd name="connsiteY0" fmla="*/ 469953 h 982589"/>
                  <a:gd name="connsiteX1" fmla="*/ 180975 w 1452563"/>
                  <a:gd name="connsiteY1" fmla="*/ 124672 h 982589"/>
                  <a:gd name="connsiteX2" fmla="*/ 359569 w 1452563"/>
                  <a:gd name="connsiteY2" fmla="*/ 847 h 982589"/>
                  <a:gd name="connsiteX3" fmla="*/ 550069 w 1452563"/>
                  <a:gd name="connsiteY3" fmla="*/ 174678 h 982589"/>
                  <a:gd name="connsiteX4" fmla="*/ 709613 w 1452563"/>
                  <a:gd name="connsiteY4" fmla="*/ 481859 h 982589"/>
                  <a:gd name="connsiteX5" fmla="*/ 873919 w 1452563"/>
                  <a:gd name="connsiteY5" fmla="*/ 808090 h 982589"/>
                  <a:gd name="connsiteX6" fmla="*/ 959644 w 1452563"/>
                  <a:gd name="connsiteY6" fmla="*/ 927153 h 982589"/>
                  <a:gd name="connsiteX7" fmla="*/ 1045369 w 1452563"/>
                  <a:gd name="connsiteY7" fmla="*/ 977159 h 982589"/>
                  <a:gd name="connsiteX8" fmla="*/ 1131094 w 1452563"/>
                  <a:gd name="connsiteY8" fmla="*/ 972397 h 982589"/>
                  <a:gd name="connsiteX9" fmla="*/ 1223963 w 1452563"/>
                  <a:gd name="connsiteY9" fmla="*/ 898578 h 982589"/>
                  <a:gd name="connsiteX10" fmla="*/ 1345407 w 1452563"/>
                  <a:gd name="connsiteY10" fmla="*/ 684265 h 982589"/>
                  <a:gd name="connsiteX11" fmla="*/ 1452563 w 1452563"/>
                  <a:gd name="connsiteY11" fmla="*/ 477097 h 98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2563" h="982589">
                    <a:moveTo>
                      <a:pt x="0" y="469953"/>
                    </a:moveTo>
                    <a:cubicBezTo>
                      <a:pt x="60523" y="336404"/>
                      <a:pt x="121047" y="202856"/>
                      <a:pt x="180975" y="124672"/>
                    </a:cubicBezTo>
                    <a:cubicBezTo>
                      <a:pt x="240903" y="46488"/>
                      <a:pt x="298053" y="-7487"/>
                      <a:pt x="359569" y="847"/>
                    </a:cubicBezTo>
                    <a:cubicBezTo>
                      <a:pt x="421085" y="9181"/>
                      <a:pt x="491728" y="94509"/>
                      <a:pt x="550069" y="174678"/>
                    </a:cubicBezTo>
                    <a:cubicBezTo>
                      <a:pt x="608410" y="254847"/>
                      <a:pt x="655638" y="376290"/>
                      <a:pt x="709613" y="481859"/>
                    </a:cubicBezTo>
                    <a:cubicBezTo>
                      <a:pt x="763588" y="587428"/>
                      <a:pt x="832247" y="733874"/>
                      <a:pt x="873919" y="808090"/>
                    </a:cubicBezTo>
                    <a:cubicBezTo>
                      <a:pt x="915591" y="882306"/>
                      <a:pt x="931069" y="898975"/>
                      <a:pt x="959644" y="927153"/>
                    </a:cubicBezTo>
                    <a:cubicBezTo>
                      <a:pt x="988219" y="955331"/>
                      <a:pt x="1016794" y="969618"/>
                      <a:pt x="1045369" y="977159"/>
                    </a:cubicBezTo>
                    <a:cubicBezTo>
                      <a:pt x="1073944" y="984700"/>
                      <a:pt x="1101328" y="985494"/>
                      <a:pt x="1131094" y="972397"/>
                    </a:cubicBezTo>
                    <a:cubicBezTo>
                      <a:pt x="1160860" y="959300"/>
                      <a:pt x="1188244" y="946600"/>
                      <a:pt x="1223963" y="898578"/>
                    </a:cubicBezTo>
                    <a:cubicBezTo>
                      <a:pt x="1259682" y="850556"/>
                      <a:pt x="1307307" y="754512"/>
                      <a:pt x="1345407" y="684265"/>
                    </a:cubicBezTo>
                    <a:cubicBezTo>
                      <a:pt x="1383507" y="614018"/>
                      <a:pt x="1418035" y="545557"/>
                      <a:pt x="1452563" y="477097"/>
                    </a:cubicBezTo>
                  </a:path>
                </a:pathLst>
              </a:cu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grpSp>
          <p:nvGrpSpPr>
            <p:cNvPr id="54" name="Group 53"/>
            <p:cNvGrpSpPr/>
            <p:nvPr/>
          </p:nvGrpSpPr>
          <p:grpSpPr>
            <a:xfrm>
              <a:off x="2440777" y="2985030"/>
              <a:ext cx="924244" cy="1265286"/>
              <a:chOff x="1834356" y="1194541"/>
              <a:chExt cx="4359275" cy="993701"/>
            </a:xfrm>
          </p:grpSpPr>
          <p:sp>
            <p:nvSpPr>
              <p:cNvPr id="62" name="Freeform 61"/>
              <p:cNvSpPr/>
              <p:nvPr/>
            </p:nvSpPr>
            <p:spPr bwMode="auto">
              <a:xfrm>
                <a:off x="1834356" y="1194541"/>
                <a:ext cx="1452563" cy="982589"/>
              </a:xfrm>
              <a:custGeom>
                <a:avLst/>
                <a:gdLst>
                  <a:gd name="connsiteX0" fmla="*/ 0 w 1452563"/>
                  <a:gd name="connsiteY0" fmla="*/ 469953 h 982589"/>
                  <a:gd name="connsiteX1" fmla="*/ 180975 w 1452563"/>
                  <a:gd name="connsiteY1" fmla="*/ 124672 h 982589"/>
                  <a:gd name="connsiteX2" fmla="*/ 359569 w 1452563"/>
                  <a:gd name="connsiteY2" fmla="*/ 847 h 982589"/>
                  <a:gd name="connsiteX3" fmla="*/ 550069 w 1452563"/>
                  <a:gd name="connsiteY3" fmla="*/ 174678 h 982589"/>
                  <a:gd name="connsiteX4" fmla="*/ 709613 w 1452563"/>
                  <a:gd name="connsiteY4" fmla="*/ 481859 h 982589"/>
                  <a:gd name="connsiteX5" fmla="*/ 873919 w 1452563"/>
                  <a:gd name="connsiteY5" fmla="*/ 808090 h 982589"/>
                  <a:gd name="connsiteX6" fmla="*/ 959644 w 1452563"/>
                  <a:gd name="connsiteY6" fmla="*/ 927153 h 982589"/>
                  <a:gd name="connsiteX7" fmla="*/ 1045369 w 1452563"/>
                  <a:gd name="connsiteY7" fmla="*/ 977159 h 982589"/>
                  <a:gd name="connsiteX8" fmla="*/ 1131094 w 1452563"/>
                  <a:gd name="connsiteY8" fmla="*/ 972397 h 982589"/>
                  <a:gd name="connsiteX9" fmla="*/ 1223963 w 1452563"/>
                  <a:gd name="connsiteY9" fmla="*/ 898578 h 982589"/>
                  <a:gd name="connsiteX10" fmla="*/ 1345407 w 1452563"/>
                  <a:gd name="connsiteY10" fmla="*/ 684265 h 982589"/>
                  <a:gd name="connsiteX11" fmla="*/ 1452563 w 1452563"/>
                  <a:gd name="connsiteY11" fmla="*/ 477097 h 98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2563" h="982589">
                    <a:moveTo>
                      <a:pt x="0" y="469953"/>
                    </a:moveTo>
                    <a:cubicBezTo>
                      <a:pt x="60523" y="336404"/>
                      <a:pt x="121047" y="202856"/>
                      <a:pt x="180975" y="124672"/>
                    </a:cubicBezTo>
                    <a:cubicBezTo>
                      <a:pt x="240903" y="46488"/>
                      <a:pt x="298053" y="-7487"/>
                      <a:pt x="359569" y="847"/>
                    </a:cubicBezTo>
                    <a:cubicBezTo>
                      <a:pt x="421085" y="9181"/>
                      <a:pt x="491728" y="94509"/>
                      <a:pt x="550069" y="174678"/>
                    </a:cubicBezTo>
                    <a:cubicBezTo>
                      <a:pt x="608410" y="254847"/>
                      <a:pt x="655638" y="376290"/>
                      <a:pt x="709613" y="481859"/>
                    </a:cubicBezTo>
                    <a:cubicBezTo>
                      <a:pt x="763588" y="587428"/>
                      <a:pt x="832247" y="733874"/>
                      <a:pt x="873919" y="808090"/>
                    </a:cubicBezTo>
                    <a:cubicBezTo>
                      <a:pt x="915591" y="882306"/>
                      <a:pt x="931069" y="898975"/>
                      <a:pt x="959644" y="927153"/>
                    </a:cubicBezTo>
                    <a:cubicBezTo>
                      <a:pt x="988219" y="955331"/>
                      <a:pt x="1016794" y="969618"/>
                      <a:pt x="1045369" y="977159"/>
                    </a:cubicBezTo>
                    <a:cubicBezTo>
                      <a:pt x="1073944" y="984700"/>
                      <a:pt x="1101328" y="985494"/>
                      <a:pt x="1131094" y="972397"/>
                    </a:cubicBezTo>
                    <a:cubicBezTo>
                      <a:pt x="1160860" y="959300"/>
                      <a:pt x="1188244" y="946600"/>
                      <a:pt x="1223963" y="898578"/>
                    </a:cubicBezTo>
                    <a:cubicBezTo>
                      <a:pt x="1259682" y="850556"/>
                      <a:pt x="1307307" y="754512"/>
                      <a:pt x="1345407" y="684265"/>
                    </a:cubicBezTo>
                    <a:cubicBezTo>
                      <a:pt x="1383507" y="614018"/>
                      <a:pt x="1418035" y="545557"/>
                      <a:pt x="1452563" y="477097"/>
                    </a:cubicBezTo>
                  </a:path>
                </a:pathLst>
              </a:cu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3" name="Freeform 62"/>
              <p:cNvSpPr/>
              <p:nvPr/>
            </p:nvSpPr>
            <p:spPr bwMode="auto">
              <a:xfrm>
                <a:off x="3286918" y="1200891"/>
                <a:ext cx="1452563" cy="982589"/>
              </a:xfrm>
              <a:custGeom>
                <a:avLst/>
                <a:gdLst>
                  <a:gd name="connsiteX0" fmla="*/ 0 w 1452563"/>
                  <a:gd name="connsiteY0" fmla="*/ 469953 h 982589"/>
                  <a:gd name="connsiteX1" fmla="*/ 180975 w 1452563"/>
                  <a:gd name="connsiteY1" fmla="*/ 124672 h 982589"/>
                  <a:gd name="connsiteX2" fmla="*/ 359569 w 1452563"/>
                  <a:gd name="connsiteY2" fmla="*/ 847 h 982589"/>
                  <a:gd name="connsiteX3" fmla="*/ 550069 w 1452563"/>
                  <a:gd name="connsiteY3" fmla="*/ 174678 h 982589"/>
                  <a:gd name="connsiteX4" fmla="*/ 709613 w 1452563"/>
                  <a:gd name="connsiteY4" fmla="*/ 481859 h 982589"/>
                  <a:gd name="connsiteX5" fmla="*/ 873919 w 1452563"/>
                  <a:gd name="connsiteY5" fmla="*/ 808090 h 982589"/>
                  <a:gd name="connsiteX6" fmla="*/ 959644 w 1452563"/>
                  <a:gd name="connsiteY6" fmla="*/ 927153 h 982589"/>
                  <a:gd name="connsiteX7" fmla="*/ 1045369 w 1452563"/>
                  <a:gd name="connsiteY7" fmla="*/ 977159 h 982589"/>
                  <a:gd name="connsiteX8" fmla="*/ 1131094 w 1452563"/>
                  <a:gd name="connsiteY8" fmla="*/ 972397 h 982589"/>
                  <a:gd name="connsiteX9" fmla="*/ 1223963 w 1452563"/>
                  <a:gd name="connsiteY9" fmla="*/ 898578 h 982589"/>
                  <a:gd name="connsiteX10" fmla="*/ 1345407 w 1452563"/>
                  <a:gd name="connsiteY10" fmla="*/ 684265 h 982589"/>
                  <a:gd name="connsiteX11" fmla="*/ 1452563 w 1452563"/>
                  <a:gd name="connsiteY11" fmla="*/ 477097 h 98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2563" h="982589">
                    <a:moveTo>
                      <a:pt x="0" y="469953"/>
                    </a:moveTo>
                    <a:cubicBezTo>
                      <a:pt x="60523" y="336404"/>
                      <a:pt x="121047" y="202856"/>
                      <a:pt x="180975" y="124672"/>
                    </a:cubicBezTo>
                    <a:cubicBezTo>
                      <a:pt x="240903" y="46488"/>
                      <a:pt x="298053" y="-7487"/>
                      <a:pt x="359569" y="847"/>
                    </a:cubicBezTo>
                    <a:cubicBezTo>
                      <a:pt x="421085" y="9181"/>
                      <a:pt x="491728" y="94509"/>
                      <a:pt x="550069" y="174678"/>
                    </a:cubicBezTo>
                    <a:cubicBezTo>
                      <a:pt x="608410" y="254847"/>
                      <a:pt x="655638" y="376290"/>
                      <a:pt x="709613" y="481859"/>
                    </a:cubicBezTo>
                    <a:cubicBezTo>
                      <a:pt x="763588" y="587428"/>
                      <a:pt x="832247" y="733874"/>
                      <a:pt x="873919" y="808090"/>
                    </a:cubicBezTo>
                    <a:cubicBezTo>
                      <a:pt x="915591" y="882306"/>
                      <a:pt x="931069" y="898975"/>
                      <a:pt x="959644" y="927153"/>
                    </a:cubicBezTo>
                    <a:cubicBezTo>
                      <a:pt x="988219" y="955331"/>
                      <a:pt x="1016794" y="969618"/>
                      <a:pt x="1045369" y="977159"/>
                    </a:cubicBezTo>
                    <a:cubicBezTo>
                      <a:pt x="1073944" y="984700"/>
                      <a:pt x="1101328" y="985494"/>
                      <a:pt x="1131094" y="972397"/>
                    </a:cubicBezTo>
                    <a:cubicBezTo>
                      <a:pt x="1160860" y="959300"/>
                      <a:pt x="1188244" y="946600"/>
                      <a:pt x="1223963" y="898578"/>
                    </a:cubicBezTo>
                    <a:cubicBezTo>
                      <a:pt x="1259682" y="850556"/>
                      <a:pt x="1307307" y="754512"/>
                      <a:pt x="1345407" y="684265"/>
                    </a:cubicBezTo>
                    <a:cubicBezTo>
                      <a:pt x="1383507" y="614018"/>
                      <a:pt x="1418035" y="545557"/>
                      <a:pt x="1452563" y="477097"/>
                    </a:cubicBezTo>
                  </a:path>
                </a:pathLst>
              </a:cu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4" name="Freeform 63"/>
              <p:cNvSpPr/>
              <p:nvPr/>
            </p:nvSpPr>
            <p:spPr bwMode="auto">
              <a:xfrm>
                <a:off x="4741068" y="1205653"/>
                <a:ext cx="1452563" cy="982589"/>
              </a:xfrm>
              <a:custGeom>
                <a:avLst/>
                <a:gdLst>
                  <a:gd name="connsiteX0" fmla="*/ 0 w 1452563"/>
                  <a:gd name="connsiteY0" fmla="*/ 469953 h 982589"/>
                  <a:gd name="connsiteX1" fmla="*/ 180975 w 1452563"/>
                  <a:gd name="connsiteY1" fmla="*/ 124672 h 982589"/>
                  <a:gd name="connsiteX2" fmla="*/ 359569 w 1452563"/>
                  <a:gd name="connsiteY2" fmla="*/ 847 h 982589"/>
                  <a:gd name="connsiteX3" fmla="*/ 550069 w 1452563"/>
                  <a:gd name="connsiteY3" fmla="*/ 174678 h 982589"/>
                  <a:gd name="connsiteX4" fmla="*/ 709613 w 1452563"/>
                  <a:gd name="connsiteY4" fmla="*/ 481859 h 982589"/>
                  <a:gd name="connsiteX5" fmla="*/ 873919 w 1452563"/>
                  <a:gd name="connsiteY5" fmla="*/ 808090 h 982589"/>
                  <a:gd name="connsiteX6" fmla="*/ 959644 w 1452563"/>
                  <a:gd name="connsiteY6" fmla="*/ 927153 h 982589"/>
                  <a:gd name="connsiteX7" fmla="*/ 1045369 w 1452563"/>
                  <a:gd name="connsiteY7" fmla="*/ 977159 h 982589"/>
                  <a:gd name="connsiteX8" fmla="*/ 1131094 w 1452563"/>
                  <a:gd name="connsiteY8" fmla="*/ 972397 h 982589"/>
                  <a:gd name="connsiteX9" fmla="*/ 1223963 w 1452563"/>
                  <a:gd name="connsiteY9" fmla="*/ 898578 h 982589"/>
                  <a:gd name="connsiteX10" fmla="*/ 1345407 w 1452563"/>
                  <a:gd name="connsiteY10" fmla="*/ 684265 h 982589"/>
                  <a:gd name="connsiteX11" fmla="*/ 1452563 w 1452563"/>
                  <a:gd name="connsiteY11" fmla="*/ 477097 h 98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2563" h="982589">
                    <a:moveTo>
                      <a:pt x="0" y="469953"/>
                    </a:moveTo>
                    <a:cubicBezTo>
                      <a:pt x="60523" y="336404"/>
                      <a:pt x="121047" y="202856"/>
                      <a:pt x="180975" y="124672"/>
                    </a:cubicBezTo>
                    <a:cubicBezTo>
                      <a:pt x="240903" y="46488"/>
                      <a:pt x="298053" y="-7487"/>
                      <a:pt x="359569" y="847"/>
                    </a:cubicBezTo>
                    <a:cubicBezTo>
                      <a:pt x="421085" y="9181"/>
                      <a:pt x="491728" y="94509"/>
                      <a:pt x="550069" y="174678"/>
                    </a:cubicBezTo>
                    <a:cubicBezTo>
                      <a:pt x="608410" y="254847"/>
                      <a:pt x="655638" y="376290"/>
                      <a:pt x="709613" y="481859"/>
                    </a:cubicBezTo>
                    <a:cubicBezTo>
                      <a:pt x="763588" y="587428"/>
                      <a:pt x="832247" y="733874"/>
                      <a:pt x="873919" y="808090"/>
                    </a:cubicBezTo>
                    <a:cubicBezTo>
                      <a:pt x="915591" y="882306"/>
                      <a:pt x="931069" y="898975"/>
                      <a:pt x="959644" y="927153"/>
                    </a:cubicBezTo>
                    <a:cubicBezTo>
                      <a:pt x="988219" y="955331"/>
                      <a:pt x="1016794" y="969618"/>
                      <a:pt x="1045369" y="977159"/>
                    </a:cubicBezTo>
                    <a:cubicBezTo>
                      <a:pt x="1073944" y="984700"/>
                      <a:pt x="1101328" y="985494"/>
                      <a:pt x="1131094" y="972397"/>
                    </a:cubicBezTo>
                    <a:cubicBezTo>
                      <a:pt x="1160860" y="959300"/>
                      <a:pt x="1188244" y="946600"/>
                      <a:pt x="1223963" y="898578"/>
                    </a:cubicBezTo>
                    <a:cubicBezTo>
                      <a:pt x="1259682" y="850556"/>
                      <a:pt x="1307307" y="754512"/>
                      <a:pt x="1345407" y="684265"/>
                    </a:cubicBezTo>
                    <a:cubicBezTo>
                      <a:pt x="1383507" y="614018"/>
                      <a:pt x="1418035" y="545557"/>
                      <a:pt x="1452563" y="477097"/>
                    </a:cubicBezTo>
                  </a:path>
                </a:pathLst>
              </a:cu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grpSp>
          <p:nvGrpSpPr>
            <p:cNvPr id="55" name="Group 54"/>
            <p:cNvGrpSpPr/>
            <p:nvPr/>
          </p:nvGrpSpPr>
          <p:grpSpPr>
            <a:xfrm>
              <a:off x="3365972" y="2992396"/>
              <a:ext cx="924244" cy="1265286"/>
              <a:chOff x="1834356" y="1194541"/>
              <a:chExt cx="4359275" cy="993701"/>
            </a:xfrm>
          </p:grpSpPr>
          <p:sp>
            <p:nvSpPr>
              <p:cNvPr id="59" name="Freeform 58"/>
              <p:cNvSpPr/>
              <p:nvPr/>
            </p:nvSpPr>
            <p:spPr bwMode="auto">
              <a:xfrm>
                <a:off x="1834356" y="1194541"/>
                <a:ext cx="1452563" cy="982589"/>
              </a:xfrm>
              <a:custGeom>
                <a:avLst/>
                <a:gdLst>
                  <a:gd name="connsiteX0" fmla="*/ 0 w 1452563"/>
                  <a:gd name="connsiteY0" fmla="*/ 469953 h 982589"/>
                  <a:gd name="connsiteX1" fmla="*/ 180975 w 1452563"/>
                  <a:gd name="connsiteY1" fmla="*/ 124672 h 982589"/>
                  <a:gd name="connsiteX2" fmla="*/ 359569 w 1452563"/>
                  <a:gd name="connsiteY2" fmla="*/ 847 h 982589"/>
                  <a:gd name="connsiteX3" fmla="*/ 550069 w 1452563"/>
                  <a:gd name="connsiteY3" fmla="*/ 174678 h 982589"/>
                  <a:gd name="connsiteX4" fmla="*/ 709613 w 1452563"/>
                  <a:gd name="connsiteY4" fmla="*/ 481859 h 982589"/>
                  <a:gd name="connsiteX5" fmla="*/ 873919 w 1452563"/>
                  <a:gd name="connsiteY5" fmla="*/ 808090 h 982589"/>
                  <a:gd name="connsiteX6" fmla="*/ 959644 w 1452563"/>
                  <a:gd name="connsiteY6" fmla="*/ 927153 h 982589"/>
                  <a:gd name="connsiteX7" fmla="*/ 1045369 w 1452563"/>
                  <a:gd name="connsiteY7" fmla="*/ 977159 h 982589"/>
                  <a:gd name="connsiteX8" fmla="*/ 1131094 w 1452563"/>
                  <a:gd name="connsiteY8" fmla="*/ 972397 h 982589"/>
                  <a:gd name="connsiteX9" fmla="*/ 1223963 w 1452563"/>
                  <a:gd name="connsiteY9" fmla="*/ 898578 h 982589"/>
                  <a:gd name="connsiteX10" fmla="*/ 1345407 w 1452563"/>
                  <a:gd name="connsiteY10" fmla="*/ 684265 h 982589"/>
                  <a:gd name="connsiteX11" fmla="*/ 1452563 w 1452563"/>
                  <a:gd name="connsiteY11" fmla="*/ 477097 h 98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2563" h="982589">
                    <a:moveTo>
                      <a:pt x="0" y="469953"/>
                    </a:moveTo>
                    <a:cubicBezTo>
                      <a:pt x="60523" y="336404"/>
                      <a:pt x="121047" y="202856"/>
                      <a:pt x="180975" y="124672"/>
                    </a:cubicBezTo>
                    <a:cubicBezTo>
                      <a:pt x="240903" y="46488"/>
                      <a:pt x="298053" y="-7487"/>
                      <a:pt x="359569" y="847"/>
                    </a:cubicBezTo>
                    <a:cubicBezTo>
                      <a:pt x="421085" y="9181"/>
                      <a:pt x="491728" y="94509"/>
                      <a:pt x="550069" y="174678"/>
                    </a:cubicBezTo>
                    <a:cubicBezTo>
                      <a:pt x="608410" y="254847"/>
                      <a:pt x="655638" y="376290"/>
                      <a:pt x="709613" y="481859"/>
                    </a:cubicBezTo>
                    <a:cubicBezTo>
                      <a:pt x="763588" y="587428"/>
                      <a:pt x="832247" y="733874"/>
                      <a:pt x="873919" y="808090"/>
                    </a:cubicBezTo>
                    <a:cubicBezTo>
                      <a:pt x="915591" y="882306"/>
                      <a:pt x="931069" y="898975"/>
                      <a:pt x="959644" y="927153"/>
                    </a:cubicBezTo>
                    <a:cubicBezTo>
                      <a:pt x="988219" y="955331"/>
                      <a:pt x="1016794" y="969618"/>
                      <a:pt x="1045369" y="977159"/>
                    </a:cubicBezTo>
                    <a:cubicBezTo>
                      <a:pt x="1073944" y="984700"/>
                      <a:pt x="1101328" y="985494"/>
                      <a:pt x="1131094" y="972397"/>
                    </a:cubicBezTo>
                    <a:cubicBezTo>
                      <a:pt x="1160860" y="959300"/>
                      <a:pt x="1188244" y="946600"/>
                      <a:pt x="1223963" y="898578"/>
                    </a:cubicBezTo>
                    <a:cubicBezTo>
                      <a:pt x="1259682" y="850556"/>
                      <a:pt x="1307307" y="754512"/>
                      <a:pt x="1345407" y="684265"/>
                    </a:cubicBezTo>
                    <a:cubicBezTo>
                      <a:pt x="1383507" y="614018"/>
                      <a:pt x="1418035" y="545557"/>
                      <a:pt x="1452563" y="477097"/>
                    </a:cubicBezTo>
                  </a:path>
                </a:pathLst>
              </a:cu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0" name="Freeform 59"/>
              <p:cNvSpPr/>
              <p:nvPr/>
            </p:nvSpPr>
            <p:spPr bwMode="auto">
              <a:xfrm>
                <a:off x="3286918" y="1200891"/>
                <a:ext cx="1452563" cy="982589"/>
              </a:xfrm>
              <a:custGeom>
                <a:avLst/>
                <a:gdLst>
                  <a:gd name="connsiteX0" fmla="*/ 0 w 1452563"/>
                  <a:gd name="connsiteY0" fmla="*/ 469953 h 982589"/>
                  <a:gd name="connsiteX1" fmla="*/ 180975 w 1452563"/>
                  <a:gd name="connsiteY1" fmla="*/ 124672 h 982589"/>
                  <a:gd name="connsiteX2" fmla="*/ 359569 w 1452563"/>
                  <a:gd name="connsiteY2" fmla="*/ 847 h 982589"/>
                  <a:gd name="connsiteX3" fmla="*/ 550069 w 1452563"/>
                  <a:gd name="connsiteY3" fmla="*/ 174678 h 982589"/>
                  <a:gd name="connsiteX4" fmla="*/ 709613 w 1452563"/>
                  <a:gd name="connsiteY4" fmla="*/ 481859 h 982589"/>
                  <a:gd name="connsiteX5" fmla="*/ 873919 w 1452563"/>
                  <a:gd name="connsiteY5" fmla="*/ 808090 h 982589"/>
                  <a:gd name="connsiteX6" fmla="*/ 959644 w 1452563"/>
                  <a:gd name="connsiteY6" fmla="*/ 927153 h 982589"/>
                  <a:gd name="connsiteX7" fmla="*/ 1045369 w 1452563"/>
                  <a:gd name="connsiteY7" fmla="*/ 977159 h 982589"/>
                  <a:gd name="connsiteX8" fmla="*/ 1131094 w 1452563"/>
                  <a:gd name="connsiteY8" fmla="*/ 972397 h 982589"/>
                  <a:gd name="connsiteX9" fmla="*/ 1223963 w 1452563"/>
                  <a:gd name="connsiteY9" fmla="*/ 898578 h 982589"/>
                  <a:gd name="connsiteX10" fmla="*/ 1345407 w 1452563"/>
                  <a:gd name="connsiteY10" fmla="*/ 684265 h 982589"/>
                  <a:gd name="connsiteX11" fmla="*/ 1452563 w 1452563"/>
                  <a:gd name="connsiteY11" fmla="*/ 477097 h 98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2563" h="982589">
                    <a:moveTo>
                      <a:pt x="0" y="469953"/>
                    </a:moveTo>
                    <a:cubicBezTo>
                      <a:pt x="60523" y="336404"/>
                      <a:pt x="121047" y="202856"/>
                      <a:pt x="180975" y="124672"/>
                    </a:cubicBezTo>
                    <a:cubicBezTo>
                      <a:pt x="240903" y="46488"/>
                      <a:pt x="298053" y="-7487"/>
                      <a:pt x="359569" y="847"/>
                    </a:cubicBezTo>
                    <a:cubicBezTo>
                      <a:pt x="421085" y="9181"/>
                      <a:pt x="491728" y="94509"/>
                      <a:pt x="550069" y="174678"/>
                    </a:cubicBezTo>
                    <a:cubicBezTo>
                      <a:pt x="608410" y="254847"/>
                      <a:pt x="655638" y="376290"/>
                      <a:pt x="709613" y="481859"/>
                    </a:cubicBezTo>
                    <a:cubicBezTo>
                      <a:pt x="763588" y="587428"/>
                      <a:pt x="832247" y="733874"/>
                      <a:pt x="873919" y="808090"/>
                    </a:cubicBezTo>
                    <a:cubicBezTo>
                      <a:pt x="915591" y="882306"/>
                      <a:pt x="931069" y="898975"/>
                      <a:pt x="959644" y="927153"/>
                    </a:cubicBezTo>
                    <a:cubicBezTo>
                      <a:pt x="988219" y="955331"/>
                      <a:pt x="1016794" y="969618"/>
                      <a:pt x="1045369" y="977159"/>
                    </a:cubicBezTo>
                    <a:cubicBezTo>
                      <a:pt x="1073944" y="984700"/>
                      <a:pt x="1101328" y="985494"/>
                      <a:pt x="1131094" y="972397"/>
                    </a:cubicBezTo>
                    <a:cubicBezTo>
                      <a:pt x="1160860" y="959300"/>
                      <a:pt x="1188244" y="946600"/>
                      <a:pt x="1223963" y="898578"/>
                    </a:cubicBezTo>
                    <a:cubicBezTo>
                      <a:pt x="1259682" y="850556"/>
                      <a:pt x="1307307" y="754512"/>
                      <a:pt x="1345407" y="684265"/>
                    </a:cubicBezTo>
                    <a:cubicBezTo>
                      <a:pt x="1383507" y="614018"/>
                      <a:pt x="1418035" y="545557"/>
                      <a:pt x="1452563" y="477097"/>
                    </a:cubicBezTo>
                  </a:path>
                </a:pathLst>
              </a:cu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1" name="Freeform 60"/>
              <p:cNvSpPr/>
              <p:nvPr/>
            </p:nvSpPr>
            <p:spPr bwMode="auto">
              <a:xfrm>
                <a:off x="4741068" y="1205653"/>
                <a:ext cx="1452563" cy="982589"/>
              </a:xfrm>
              <a:custGeom>
                <a:avLst/>
                <a:gdLst>
                  <a:gd name="connsiteX0" fmla="*/ 0 w 1452563"/>
                  <a:gd name="connsiteY0" fmla="*/ 469953 h 982589"/>
                  <a:gd name="connsiteX1" fmla="*/ 180975 w 1452563"/>
                  <a:gd name="connsiteY1" fmla="*/ 124672 h 982589"/>
                  <a:gd name="connsiteX2" fmla="*/ 359569 w 1452563"/>
                  <a:gd name="connsiteY2" fmla="*/ 847 h 982589"/>
                  <a:gd name="connsiteX3" fmla="*/ 550069 w 1452563"/>
                  <a:gd name="connsiteY3" fmla="*/ 174678 h 982589"/>
                  <a:gd name="connsiteX4" fmla="*/ 709613 w 1452563"/>
                  <a:gd name="connsiteY4" fmla="*/ 481859 h 982589"/>
                  <a:gd name="connsiteX5" fmla="*/ 873919 w 1452563"/>
                  <a:gd name="connsiteY5" fmla="*/ 808090 h 982589"/>
                  <a:gd name="connsiteX6" fmla="*/ 959644 w 1452563"/>
                  <a:gd name="connsiteY6" fmla="*/ 927153 h 982589"/>
                  <a:gd name="connsiteX7" fmla="*/ 1045369 w 1452563"/>
                  <a:gd name="connsiteY7" fmla="*/ 977159 h 982589"/>
                  <a:gd name="connsiteX8" fmla="*/ 1131094 w 1452563"/>
                  <a:gd name="connsiteY8" fmla="*/ 972397 h 982589"/>
                  <a:gd name="connsiteX9" fmla="*/ 1223963 w 1452563"/>
                  <a:gd name="connsiteY9" fmla="*/ 898578 h 982589"/>
                  <a:gd name="connsiteX10" fmla="*/ 1345407 w 1452563"/>
                  <a:gd name="connsiteY10" fmla="*/ 684265 h 982589"/>
                  <a:gd name="connsiteX11" fmla="*/ 1452563 w 1452563"/>
                  <a:gd name="connsiteY11" fmla="*/ 477097 h 98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2563" h="982589">
                    <a:moveTo>
                      <a:pt x="0" y="469953"/>
                    </a:moveTo>
                    <a:cubicBezTo>
                      <a:pt x="60523" y="336404"/>
                      <a:pt x="121047" y="202856"/>
                      <a:pt x="180975" y="124672"/>
                    </a:cubicBezTo>
                    <a:cubicBezTo>
                      <a:pt x="240903" y="46488"/>
                      <a:pt x="298053" y="-7487"/>
                      <a:pt x="359569" y="847"/>
                    </a:cubicBezTo>
                    <a:cubicBezTo>
                      <a:pt x="421085" y="9181"/>
                      <a:pt x="491728" y="94509"/>
                      <a:pt x="550069" y="174678"/>
                    </a:cubicBezTo>
                    <a:cubicBezTo>
                      <a:pt x="608410" y="254847"/>
                      <a:pt x="655638" y="376290"/>
                      <a:pt x="709613" y="481859"/>
                    </a:cubicBezTo>
                    <a:cubicBezTo>
                      <a:pt x="763588" y="587428"/>
                      <a:pt x="832247" y="733874"/>
                      <a:pt x="873919" y="808090"/>
                    </a:cubicBezTo>
                    <a:cubicBezTo>
                      <a:pt x="915591" y="882306"/>
                      <a:pt x="931069" y="898975"/>
                      <a:pt x="959644" y="927153"/>
                    </a:cubicBezTo>
                    <a:cubicBezTo>
                      <a:pt x="988219" y="955331"/>
                      <a:pt x="1016794" y="969618"/>
                      <a:pt x="1045369" y="977159"/>
                    </a:cubicBezTo>
                    <a:cubicBezTo>
                      <a:pt x="1073944" y="984700"/>
                      <a:pt x="1101328" y="985494"/>
                      <a:pt x="1131094" y="972397"/>
                    </a:cubicBezTo>
                    <a:cubicBezTo>
                      <a:pt x="1160860" y="959300"/>
                      <a:pt x="1188244" y="946600"/>
                      <a:pt x="1223963" y="898578"/>
                    </a:cubicBezTo>
                    <a:cubicBezTo>
                      <a:pt x="1259682" y="850556"/>
                      <a:pt x="1307307" y="754512"/>
                      <a:pt x="1345407" y="684265"/>
                    </a:cubicBezTo>
                    <a:cubicBezTo>
                      <a:pt x="1383507" y="614018"/>
                      <a:pt x="1418035" y="545557"/>
                      <a:pt x="1452563" y="477097"/>
                    </a:cubicBezTo>
                  </a:path>
                </a:pathLst>
              </a:cu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cxnSp>
          <p:nvCxnSpPr>
            <p:cNvPr id="56" name="Straight Connector 55"/>
            <p:cNvCxnSpPr>
              <a:stCxn id="67" idx="11"/>
              <a:endCxn id="62" idx="0"/>
            </p:cNvCxnSpPr>
            <p:nvPr/>
          </p:nvCxnSpPr>
          <p:spPr bwMode="auto">
            <a:xfrm flipV="1">
              <a:off x="2437444" y="3583424"/>
              <a:ext cx="3333" cy="1588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7" name="Straight Connector 56"/>
            <p:cNvCxnSpPr/>
            <p:nvPr/>
          </p:nvCxnSpPr>
          <p:spPr bwMode="auto">
            <a:xfrm rot="-120000" flipH="1">
              <a:off x="2436023" y="3548063"/>
              <a:ext cx="9525" cy="80962"/>
            </a:xfrm>
            <a:prstGeom prst="line">
              <a:avLst/>
            </a:prstGeom>
            <a:solidFill>
              <a:schemeClr val="accent1"/>
            </a:solidFill>
            <a:ln w="19050" cap="flat" cmpd="sng" algn="ctr">
              <a:solidFill>
                <a:schemeClr val="bg1"/>
              </a:solidFill>
              <a:prstDash val="solid"/>
              <a:round/>
              <a:headEnd type="none" w="med" len="med"/>
              <a:tailEnd type="none" w="med" len="med"/>
            </a:ln>
            <a:effectLst/>
          </p:spPr>
        </p:cxnSp>
        <p:cxnSp>
          <p:nvCxnSpPr>
            <p:cNvPr id="58" name="Straight Connector 57"/>
            <p:cNvCxnSpPr/>
            <p:nvPr/>
          </p:nvCxnSpPr>
          <p:spPr bwMode="auto">
            <a:xfrm rot="-120000" flipH="1">
              <a:off x="3362329" y="3559971"/>
              <a:ext cx="9525" cy="80962"/>
            </a:xfrm>
            <a:prstGeom prst="line">
              <a:avLst/>
            </a:prstGeom>
            <a:solidFill>
              <a:schemeClr val="accent1"/>
            </a:solidFill>
            <a:ln w="19050" cap="flat" cmpd="sng" algn="ctr">
              <a:solidFill>
                <a:schemeClr val="bg1"/>
              </a:solidFill>
              <a:prstDash val="solid"/>
              <a:round/>
              <a:headEnd type="none" w="med" len="med"/>
              <a:tailEnd type="none" w="med" len="med"/>
            </a:ln>
            <a:effectLst/>
          </p:spPr>
        </p:cxnSp>
      </p:grpSp>
      <p:sp>
        <p:nvSpPr>
          <p:cNvPr id="4" name="TextBox 3"/>
          <p:cNvSpPr txBox="1"/>
          <p:nvPr/>
        </p:nvSpPr>
        <p:spPr bwMode="auto">
          <a:xfrm>
            <a:off x="1545496" y="1238250"/>
            <a:ext cx="6492483" cy="1754326"/>
          </a:xfrm>
          <a:prstGeom prst="rect">
            <a:avLst/>
          </a:prstGeom>
          <a:noFill/>
          <a:ln w="9525">
            <a:noFill/>
            <a:miter lim="800000"/>
            <a:headEnd/>
            <a:tailEnd/>
          </a:ln>
        </p:spPr>
        <p:txBody>
          <a:bodyPr wrap="none" rtlCol="0">
            <a:spAutoFit/>
          </a:bodyPr>
          <a:lstStyle/>
          <a:p>
            <a:pPr algn="ctr"/>
            <a:r>
              <a:rPr lang="en-US" sz="5400" b="1" dirty="0">
                <a:ln w="10541" cmpd="sng">
                  <a:solidFill>
                    <a:schemeClr val="accent1">
                      <a:shade val="88000"/>
                      <a:satMod val="110000"/>
                    </a:schemeClr>
                  </a:solidFill>
                  <a:prstDash val="solid"/>
                </a:ln>
                <a:solidFill>
                  <a:srgbClr val="FFFF00"/>
                </a:solidFill>
                <a:latin typeface="Verdana" pitchFamily="34" charset="0"/>
              </a:rPr>
              <a:t>Electromagnetic</a:t>
            </a:r>
          </a:p>
          <a:p>
            <a:pPr algn="ctr"/>
            <a:r>
              <a:rPr lang="en-US" sz="5400" b="1" dirty="0">
                <a:ln w="10541" cmpd="sng">
                  <a:solidFill>
                    <a:schemeClr val="accent1">
                      <a:shade val="88000"/>
                      <a:satMod val="110000"/>
                    </a:schemeClr>
                  </a:solidFill>
                  <a:prstDash val="solid"/>
                </a:ln>
                <a:solidFill>
                  <a:srgbClr val="FFFF00"/>
                </a:solidFill>
                <a:latin typeface="Verdana" pitchFamily="34" charset="0"/>
              </a:rPr>
              <a:t>Spectrum</a:t>
            </a:r>
          </a:p>
        </p:txBody>
      </p:sp>
    </p:spTree>
    <p:extLst>
      <p:ext uri="{BB962C8B-B14F-4D97-AF65-F5344CB8AC3E}">
        <p14:creationId xmlns:p14="http://schemas.microsoft.com/office/powerpoint/2010/main" val="1125957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fade">
                                      <p:cBhvr>
                                        <p:cTn id="19" dur="500"/>
                                        <p:tgtEl>
                                          <p:spTgt spid="5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27"/>
                                        </p:tgtEl>
                                      </p:cBhvr>
                                    </p:animEffect>
                                    <p:set>
                                      <p:cBhvr>
                                        <p:cTn id="27" dur="1" fill="hold">
                                          <p:stCondLst>
                                            <p:cond delay="499"/>
                                          </p:stCondLst>
                                        </p:cTn>
                                        <p:tgtEl>
                                          <p:spTgt spid="27"/>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500"/>
                                        <p:tgtEl>
                                          <p:spTgt spid="14"/>
                                        </p:tgtEl>
                                      </p:cBhvr>
                                    </p:animEffect>
                                    <p:set>
                                      <p:cBhvr>
                                        <p:cTn id="30" dur="1" fill="hold">
                                          <p:stCondLst>
                                            <p:cond delay="499"/>
                                          </p:stCondLst>
                                        </p:cTn>
                                        <p:tgtEl>
                                          <p:spTgt spid="14"/>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52"/>
                                        </p:tgtEl>
                                      </p:cBhvr>
                                    </p:animEffect>
                                    <p:set>
                                      <p:cBhvr>
                                        <p:cTn id="33" dur="1" fill="hold">
                                          <p:stCondLst>
                                            <p:cond delay="499"/>
                                          </p:stCondLst>
                                        </p:cTn>
                                        <p:tgtEl>
                                          <p:spTgt spid="52"/>
                                        </p:tgtEl>
                                        <p:attrNameLst>
                                          <p:attrName>style.visibility</p:attrName>
                                        </p:attrNameLst>
                                      </p:cBhvr>
                                      <p:to>
                                        <p:strVal val="hidden"/>
                                      </p:to>
                                    </p:set>
                                  </p:childTnLst>
                                </p:cTn>
                              </p:par>
                              <p:par>
                                <p:cTn id="34" presetID="22" presetClass="entr" presetSubtype="8" repeatCount="indefinite"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left)">
                                      <p:cBhvr>
                                        <p:cTn id="36" dur="1000"/>
                                        <p:tgtEl>
                                          <p:spTgt spid="25"/>
                                        </p:tgtEl>
                                      </p:cBhvr>
                                    </p:animEffect>
                                  </p:childTnLst>
                                </p:cTn>
                              </p:par>
                              <p:par>
                                <p:cTn id="37" presetID="22" presetClass="entr" presetSubtype="8" repeatCount="indefinite"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left)">
                                      <p:cBhvr>
                                        <p:cTn id="39" dur="1000"/>
                                        <p:tgtEl>
                                          <p:spTgt spid="3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par>
                                <p:cTn id="45" presetID="10" presetClass="exit" presetSubtype="0" fill="hold" grpId="0" nodeType="withEffect">
                                  <p:stCondLst>
                                    <p:cond delay="0"/>
                                  </p:stCondLst>
                                  <p:childTnLst>
                                    <p:animEffect transition="out" filter="fade">
                                      <p:cBhvr>
                                        <p:cTn id="46" dur="500"/>
                                        <p:tgtEl>
                                          <p:spTgt spid="15"/>
                                        </p:tgtEl>
                                      </p:cBhvr>
                                    </p:animEffect>
                                    <p:set>
                                      <p:cBhvr>
                                        <p:cTn id="47" dur="1" fill="hold">
                                          <p:stCondLst>
                                            <p:cond delay="499"/>
                                          </p:stCondLst>
                                        </p:cTn>
                                        <p:tgtEl>
                                          <p:spTgt spid="15"/>
                                        </p:tgtEl>
                                        <p:attrNameLst>
                                          <p:attrName>style.visibility</p:attrName>
                                        </p:attrNameLst>
                                      </p:cBhvr>
                                      <p:to>
                                        <p:strVal val="hidden"/>
                                      </p:to>
                                    </p:set>
                                  </p:childTnLst>
                                </p:cTn>
                              </p:par>
                              <p:par>
                                <p:cTn id="48" presetID="10" presetClass="entr" presetSubtype="0" fill="hold" nodeType="with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500"/>
                                        <p:tgtEl>
                                          <p:spTgt spid="2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500"/>
                                        <p:tgtEl>
                                          <p:spTgt spid="32"/>
                                        </p:tgtEl>
                                      </p:cBhvr>
                                    </p:animEffect>
                                  </p:childTnLst>
                                </p:cTn>
                              </p:par>
                              <p:par>
                                <p:cTn id="54" presetID="10" presetClass="entr" presetSubtype="0" fill="hold"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childTnLst>
                                </p:cTn>
                              </p:par>
                              <p:par>
                                <p:cTn id="62" presetID="10" presetClass="exit" presetSubtype="0" fill="hold" grpId="0" nodeType="withEffect">
                                  <p:stCondLst>
                                    <p:cond delay="0"/>
                                  </p:stCondLst>
                                  <p:childTnLst>
                                    <p:animEffect transition="out" filter="fade">
                                      <p:cBhvr>
                                        <p:cTn id="63" dur="500"/>
                                        <p:tgtEl>
                                          <p:spTgt spid="16"/>
                                        </p:tgtEl>
                                      </p:cBhvr>
                                    </p:animEffect>
                                    <p:set>
                                      <p:cBhvr>
                                        <p:cTn id="64" dur="1" fill="hold">
                                          <p:stCondLst>
                                            <p:cond delay="499"/>
                                          </p:stCondLst>
                                        </p:cTn>
                                        <p:tgtEl>
                                          <p:spTgt spid="16"/>
                                        </p:tgtEl>
                                        <p:attrNameLst>
                                          <p:attrName>style.visibility</p:attrName>
                                        </p:attrNameLst>
                                      </p:cBhvr>
                                      <p:to>
                                        <p:strVal val="hidden"/>
                                      </p:to>
                                    </p:set>
                                  </p:childTnLst>
                                </p:cTn>
                              </p:par>
                            </p:childTnLst>
                          </p:cTn>
                        </p:par>
                        <p:par>
                          <p:cTn id="65" fill="hold">
                            <p:stCondLst>
                              <p:cond delay="500"/>
                            </p:stCondLst>
                            <p:childTnLst>
                              <p:par>
                                <p:cTn id="66" presetID="10" presetClass="entr" presetSubtype="0"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500"/>
                                        <p:tgtEl>
                                          <p:spTgt spid="30"/>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fade">
                                      <p:cBhvr>
                                        <p:cTn id="73" dur="500"/>
                                        <p:tgtEl>
                                          <p:spTgt spid="35"/>
                                        </p:tgtEl>
                                      </p:cBhvr>
                                    </p:animEffect>
                                  </p:childTnLst>
                                </p:cTn>
                              </p:par>
                              <p:par>
                                <p:cTn id="74" presetID="10" presetClass="exit" presetSubtype="0" fill="hold" grpId="0" nodeType="withEffect">
                                  <p:stCondLst>
                                    <p:cond delay="0"/>
                                  </p:stCondLst>
                                  <p:childTnLst>
                                    <p:animEffect transition="out" filter="fade">
                                      <p:cBhvr>
                                        <p:cTn id="75" dur="500"/>
                                        <p:tgtEl>
                                          <p:spTgt spid="17"/>
                                        </p:tgtEl>
                                      </p:cBhvr>
                                    </p:animEffect>
                                    <p:set>
                                      <p:cBhvr>
                                        <p:cTn id="76" dur="1" fill="hold">
                                          <p:stCondLst>
                                            <p:cond delay="499"/>
                                          </p:stCondLst>
                                        </p:cTn>
                                        <p:tgtEl>
                                          <p:spTgt spid="17"/>
                                        </p:tgtEl>
                                        <p:attrNameLst>
                                          <p:attrName>style.visibility</p:attrName>
                                        </p:attrNameLst>
                                      </p:cBhvr>
                                      <p:to>
                                        <p:strVal val="hidden"/>
                                      </p:to>
                                    </p:set>
                                  </p:childTnLst>
                                </p:cTn>
                              </p:par>
                            </p:childTnLst>
                          </p:cTn>
                        </p:par>
                        <p:par>
                          <p:cTn id="77" fill="hold">
                            <p:stCondLst>
                              <p:cond delay="500"/>
                            </p:stCondLst>
                            <p:childTnLst>
                              <p:par>
                                <p:cTn id="78" presetID="10" presetClass="entr" presetSubtype="0"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15" grpId="0" animBg="1"/>
      <p:bldP spid="14" grpId="0" animBg="1"/>
      <p:bldP spid="13" grpId="0" animBg="1"/>
      <p:bldP spid="23" grpId="0" animBg="1"/>
      <p:bldP spid="24" grpId="0" animBg="1"/>
      <p:bldP spid="25" grpId="0" animBg="1"/>
      <p:bldP spid="27" grpId="0" animBg="1"/>
      <p:bldP spid="27" grpId="1" animBg="1"/>
      <p:bldP spid="30" grpId="0"/>
      <p:bldP spid="32" grpId="0"/>
      <p:bldP spid="33" grpId="0"/>
      <p:bldP spid="34" grpId="0"/>
      <p:bldP spid="35"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0940" y="127327"/>
            <a:ext cx="4975860" cy="215444"/>
          </a:xfrm>
        </p:spPr>
        <p:txBody>
          <a:bodyPr/>
          <a:lstStyle/>
          <a:p>
            <a:r>
              <a:rPr lang="en-US" dirty="0"/>
              <a:t>Req. 5.c.: Digital Signals</a:t>
            </a:r>
          </a:p>
        </p:txBody>
      </p:sp>
      <p:sp>
        <p:nvSpPr>
          <p:cNvPr id="3" name="Slide Number Placeholder 2"/>
          <p:cNvSpPr>
            <a:spLocks noGrp="1"/>
          </p:cNvSpPr>
          <p:nvPr>
            <p:ph type="sldNum" sz="quarter" idx="12"/>
          </p:nvPr>
        </p:nvSpPr>
        <p:spPr/>
        <p:txBody>
          <a:bodyPr/>
          <a:lstStyle/>
          <a:p>
            <a:pPr>
              <a:defRPr/>
            </a:pPr>
            <a:r>
              <a:rPr lang="en-US" dirty="0">
                <a:solidFill>
                  <a:schemeClr val="bg1"/>
                </a:solidFill>
              </a:rPr>
              <a:t>SLIDE </a:t>
            </a:r>
            <a:fld id="{7DE08B2E-D59F-498D-8D62-ABBAFDFFC21C}" type="slidenum">
              <a:rPr lang="en-US" smtClean="0">
                <a:solidFill>
                  <a:schemeClr val="bg1"/>
                </a:solidFill>
              </a:rPr>
              <a:pPr>
                <a:defRPr/>
              </a:pPr>
              <a:t>20</a:t>
            </a:fld>
            <a:endParaRPr lang="en-US" dirty="0">
              <a:solidFill>
                <a:schemeClr val="bg1"/>
              </a:solidFill>
            </a:endParaRPr>
          </a:p>
        </p:txBody>
      </p:sp>
      <p:sp>
        <p:nvSpPr>
          <p:cNvPr id="18" name="TextBox 17"/>
          <p:cNvSpPr txBox="1"/>
          <p:nvPr/>
        </p:nvSpPr>
        <p:spPr bwMode="auto">
          <a:xfrm>
            <a:off x="8704418"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1</a:t>
            </a:r>
          </a:p>
        </p:txBody>
      </p:sp>
      <p:sp>
        <p:nvSpPr>
          <p:cNvPr id="17" name="TextBox 16"/>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2</a:t>
            </a:r>
          </a:p>
        </p:txBody>
      </p:sp>
      <p:sp>
        <p:nvSpPr>
          <p:cNvPr id="16" name="TextBox 15"/>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3</a:t>
            </a:r>
          </a:p>
        </p:txBody>
      </p:sp>
      <p:sp>
        <p:nvSpPr>
          <p:cNvPr id="15" name="TextBox 14"/>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4</a:t>
            </a:r>
          </a:p>
        </p:txBody>
      </p:sp>
      <p:sp>
        <p:nvSpPr>
          <p:cNvPr id="14" name="TextBox 13"/>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5</a:t>
            </a:r>
          </a:p>
        </p:txBody>
      </p:sp>
      <p:sp>
        <p:nvSpPr>
          <p:cNvPr id="13" name="TextBox 12"/>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6</a:t>
            </a:r>
          </a:p>
        </p:txBody>
      </p:sp>
      <p:sp>
        <p:nvSpPr>
          <p:cNvPr id="12" name="TextBox 11"/>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7</a:t>
            </a:r>
          </a:p>
        </p:txBody>
      </p:sp>
      <p:sp>
        <p:nvSpPr>
          <p:cNvPr id="11" name="TextBox 10"/>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8</a:t>
            </a:r>
          </a:p>
        </p:txBody>
      </p:sp>
      <p:sp>
        <p:nvSpPr>
          <p:cNvPr id="23" name="Freeform 22"/>
          <p:cNvSpPr/>
          <p:nvPr/>
        </p:nvSpPr>
        <p:spPr bwMode="auto">
          <a:xfrm>
            <a:off x="2179866" y="1497496"/>
            <a:ext cx="3982278" cy="2007704"/>
          </a:xfrm>
          <a:custGeom>
            <a:avLst/>
            <a:gdLst>
              <a:gd name="connsiteX0" fmla="*/ 0 w 3982278"/>
              <a:gd name="connsiteY0" fmla="*/ 1000539 h 2007704"/>
              <a:gd name="connsiteX1" fmla="*/ 0 w 3982278"/>
              <a:gd name="connsiteY1" fmla="*/ 6626 h 2007704"/>
              <a:gd name="connsiteX2" fmla="*/ 198782 w 3982278"/>
              <a:gd name="connsiteY2" fmla="*/ 6626 h 2007704"/>
              <a:gd name="connsiteX3" fmla="*/ 198782 w 3982278"/>
              <a:gd name="connsiteY3" fmla="*/ 2001078 h 2007704"/>
              <a:gd name="connsiteX4" fmla="*/ 397565 w 3982278"/>
              <a:gd name="connsiteY4" fmla="*/ 2001078 h 2007704"/>
              <a:gd name="connsiteX5" fmla="*/ 397565 w 3982278"/>
              <a:gd name="connsiteY5" fmla="*/ 0 h 2007704"/>
              <a:gd name="connsiteX6" fmla="*/ 596348 w 3982278"/>
              <a:gd name="connsiteY6" fmla="*/ 0 h 2007704"/>
              <a:gd name="connsiteX7" fmla="*/ 596348 w 3982278"/>
              <a:gd name="connsiteY7" fmla="*/ 2001078 h 2007704"/>
              <a:gd name="connsiteX8" fmla="*/ 795130 w 3982278"/>
              <a:gd name="connsiteY8" fmla="*/ 2001078 h 2007704"/>
              <a:gd name="connsiteX9" fmla="*/ 795130 w 3982278"/>
              <a:gd name="connsiteY9" fmla="*/ 6626 h 2007704"/>
              <a:gd name="connsiteX10" fmla="*/ 993913 w 3982278"/>
              <a:gd name="connsiteY10" fmla="*/ 6626 h 2007704"/>
              <a:gd name="connsiteX11" fmla="*/ 993913 w 3982278"/>
              <a:gd name="connsiteY11" fmla="*/ 2007704 h 2007704"/>
              <a:gd name="connsiteX12" fmla="*/ 1199321 w 3982278"/>
              <a:gd name="connsiteY12" fmla="*/ 2007704 h 2007704"/>
              <a:gd name="connsiteX13" fmla="*/ 1199321 w 3982278"/>
              <a:gd name="connsiteY13" fmla="*/ 13252 h 2007704"/>
              <a:gd name="connsiteX14" fmla="*/ 1590261 w 3982278"/>
              <a:gd name="connsiteY14" fmla="*/ 13252 h 2007704"/>
              <a:gd name="connsiteX15" fmla="*/ 1590261 w 3982278"/>
              <a:gd name="connsiteY15" fmla="*/ 2001078 h 2007704"/>
              <a:gd name="connsiteX16" fmla="*/ 1994452 w 3982278"/>
              <a:gd name="connsiteY16" fmla="*/ 2001078 h 2007704"/>
              <a:gd name="connsiteX17" fmla="*/ 1994452 w 3982278"/>
              <a:gd name="connsiteY17" fmla="*/ 13252 h 2007704"/>
              <a:gd name="connsiteX18" fmla="*/ 2186608 w 3982278"/>
              <a:gd name="connsiteY18" fmla="*/ 13252 h 2007704"/>
              <a:gd name="connsiteX19" fmla="*/ 2186608 w 3982278"/>
              <a:gd name="connsiteY19" fmla="*/ 1994452 h 2007704"/>
              <a:gd name="connsiteX20" fmla="*/ 2392017 w 3982278"/>
              <a:gd name="connsiteY20" fmla="*/ 1994452 h 2007704"/>
              <a:gd name="connsiteX21" fmla="*/ 2392017 w 3982278"/>
              <a:gd name="connsiteY21" fmla="*/ 6626 h 2007704"/>
              <a:gd name="connsiteX22" fmla="*/ 2782956 w 3982278"/>
              <a:gd name="connsiteY22" fmla="*/ 6626 h 2007704"/>
              <a:gd name="connsiteX23" fmla="*/ 2782956 w 3982278"/>
              <a:gd name="connsiteY23" fmla="*/ 1994452 h 2007704"/>
              <a:gd name="connsiteX24" fmla="*/ 3180521 w 3982278"/>
              <a:gd name="connsiteY24" fmla="*/ 1994452 h 2007704"/>
              <a:gd name="connsiteX25" fmla="*/ 3180521 w 3982278"/>
              <a:gd name="connsiteY25" fmla="*/ 0 h 2007704"/>
              <a:gd name="connsiteX26" fmla="*/ 3578087 w 3982278"/>
              <a:gd name="connsiteY26" fmla="*/ 0 h 2007704"/>
              <a:gd name="connsiteX27" fmla="*/ 3578087 w 3982278"/>
              <a:gd name="connsiteY27" fmla="*/ 1987826 h 2007704"/>
              <a:gd name="connsiteX28" fmla="*/ 3982278 w 3982278"/>
              <a:gd name="connsiteY28" fmla="*/ 1987826 h 2007704"/>
              <a:gd name="connsiteX29" fmla="*/ 3982278 w 3982278"/>
              <a:gd name="connsiteY29" fmla="*/ 1000539 h 2007704"/>
              <a:gd name="connsiteX30" fmla="*/ 3975652 w 3982278"/>
              <a:gd name="connsiteY30" fmla="*/ 1000539 h 200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82278" h="2007704">
                <a:moveTo>
                  <a:pt x="0" y="1000539"/>
                </a:moveTo>
                <a:lnTo>
                  <a:pt x="0" y="6626"/>
                </a:lnTo>
                <a:lnTo>
                  <a:pt x="198782" y="6626"/>
                </a:lnTo>
                <a:lnTo>
                  <a:pt x="198782" y="2001078"/>
                </a:lnTo>
                <a:lnTo>
                  <a:pt x="397565" y="2001078"/>
                </a:lnTo>
                <a:lnTo>
                  <a:pt x="397565" y="0"/>
                </a:lnTo>
                <a:lnTo>
                  <a:pt x="596348" y="0"/>
                </a:lnTo>
                <a:lnTo>
                  <a:pt x="596348" y="2001078"/>
                </a:lnTo>
                <a:lnTo>
                  <a:pt x="795130" y="2001078"/>
                </a:lnTo>
                <a:lnTo>
                  <a:pt x="795130" y="6626"/>
                </a:lnTo>
                <a:lnTo>
                  <a:pt x="993913" y="6626"/>
                </a:lnTo>
                <a:lnTo>
                  <a:pt x="993913" y="2007704"/>
                </a:lnTo>
                <a:lnTo>
                  <a:pt x="1199321" y="2007704"/>
                </a:lnTo>
                <a:lnTo>
                  <a:pt x="1199321" y="13252"/>
                </a:lnTo>
                <a:lnTo>
                  <a:pt x="1590261" y="13252"/>
                </a:lnTo>
                <a:lnTo>
                  <a:pt x="1590261" y="2001078"/>
                </a:lnTo>
                <a:lnTo>
                  <a:pt x="1994452" y="2001078"/>
                </a:lnTo>
                <a:lnTo>
                  <a:pt x="1994452" y="13252"/>
                </a:lnTo>
                <a:lnTo>
                  <a:pt x="2186608" y="13252"/>
                </a:lnTo>
                <a:lnTo>
                  <a:pt x="2186608" y="1994452"/>
                </a:lnTo>
                <a:lnTo>
                  <a:pt x="2392017" y="1994452"/>
                </a:lnTo>
                <a:lnTo>
                  <a:pt x="2392017" y="6626"/>
                </a:lnTo>
                <a:lnTo>
                  <a:pt x="2782956" y="6626"/>
                </a:lnTo>
                <a:lnTo>
                  <a:pt x="2782956" y="1994452"/>
                </a:lnTo>
                <a:lnTo>
                  <a:pt x="3180521" y="1994452"/>
                </a:lnTo>
                <a:lnTo>
                  <a:pt x="3180521" y="0"/>
                </a:lnTo>
                <a:lnTo>
                  <a:pt x="3578087" y="0"/>
                </a:lnTo>
                <a:lnTo>
                  <a:pt x="3578087" y="1987826"/>
                </a:lnTo>
                <a:lnTo>
                  <a:pt x="3982278" y="1987826"/>
                </a:lnTo>
                <a:lnTo>
                  <a:pt x="3982278" y="1000539"/>
                </a:lnTo>
                <a:lnTo>
                  <a:pt x="3975652" y="1000539"/>
                </a:lnTo>
              </a:path>
            </a:pathLst>
          </a:cu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4" name="TextBox 23"/>
          <p:cNvSpPr txBox="1"/>
          <p:nvPr/>
        </p:nvSpPr>
        <p:spPr bwMode="auto">
          <a:xfrm>
            <a:off x="2216983" y="3601720"/>
            <a:ext cx="328616" cy="553998"/>
          </a:xfrm>
          <a:prstGeom prst="rect">
            <a:avLst/>
          </a:prstGeom>
          <a:noFill/>
          <a:ln w="9525">
            <a:noFill/>
            <a:miter lim="800000"/>
            <a:headEnd/>
            <a:tailEnd/>
          </a:ln>
        </p:spPr>
        <p:txBody>
          <a:bodyPr wrap="none" lIns="0" tIns="0" rIns="0" bIns="0" rtlCol="0">
            <a:spAutoFit/>
          </a:bodyPr>
          <a:lstStyle/>
          <a:p>
            <a:r>
              <a:rPr lang="en-US" sz="3600" b="1" dirty="0">
                <a:solidFill>
                  <a:schemeClr val="bg1"/>
                </a:solidFill>
                <a:latin typeface="Verdana" pitchFamily="34" charset="0"/>
              </a:rPr>
              <a:t>1</a:t>
            </a:r>
          </a:p>
        </p:txBody>
      </p:sp>
      <p:sp>
        <p:nvSpPr>
          <p:cNvPr id="25" name="TextBox 24"/>
          <p:cNvSpPr txBox="1"/>
          <p:nvPr/>
        </p:nvSpPr>
        <p:spPr bwMode="auto">
          <a:xfrm>
            <a:off x="4199393" y="3595922"/>
            <a:ext cx="328616" cy="553998"/>
          </a:xfrm>
          <a:prstGeom prst="rect">
            <a:avLst/>
          </a:prstGeom>
          <a:noFill/>
          <a:ln w="9525">
            <a:noFill/>
            <a:miter lim="800000"/>
            <a:headEnd/>
            <a:tailEnd/>
          </a:ln>
        </p:spPr>
        <p:txBody>
          <a:bodyPr wrap="none" lIns="0" tIns="0" rIns="0" bIns="0" rtlCol="0">
            <a:spAutoFit/>
          </a:bodyPr>
          <a:lstStyle/>
          <a:p>
            <a:r>
              <a:rPr lang="en-US" sz="3600" b="1" dirty="0">
                <a:solidFill>
                  <a:schemeClr val="bg1"/>
                </a:solidFill>
                <a:latin typeface="Verdana" pitchFamily="34" charset="0"/>
              </a:rPr>
              <a:t>1</a:t>
            </a:r>
          </a:p>
        </p:txBody>
      </p:sp>
      <p:sp>
        <p:nvSpPr>
          <p:cNvPr id="26" name="TextBox 25"/>
          <p:cNvSpPr txBox="1"/>
          <p:nvPr/>
        </p:nvSpPr>
        <p:spPr bwMode="auto">
          <a:xfrm>
            <a:off x="2617535" y="3595922"/>
            <a:ext cx="328616" cy="553998"/>
          </a:xfrm>
          <a:prstGeom prst="rect">
            <a:avLst/>
          </a:prstGeom>
          <a:noFill/>
          <a:ln w="9525">
            <a:noFill/>
            <a:miter lim="800000"/>
            <a:headEnd/>
            <a:tailEnd/>
          </a:ln>
        </p:spPr>
        <p:txBody>
          <a:bodyPr wrap="none" lIns="0" tIns="0" rIns="0" bIns="0" rtlCol="0">
            <a:spAutoFit/>
          </a:bodyPr>
          <a:lstStyle/>
          <a:p>
            <a:r>
              <a:rPr lang="en-US" sz="3600" b="1" dirty="0">
                <a:solidFill>
                  <a:schemeClr val="bg1"/>
                </a:solidFill>
                <a:latin typeface="Verdana" pitchFamily="34" charset="0"/>
              </a:rPr>
              <a:t>1</a:t>
            </a:r>
          </a:p>
        </p:txBody>
      </p:sp>
      <p:sp>
        <p:nvSpPr>
          <p:cNvPr id="27" name="TextBox 26"/>
          <p:cNvSpPr txBox="1"/>
          <p:nvPr/>
        </p:nvSpPr>
        <p:spPr bwMode="auto">
          <a:xfrm>
            <a:off x="3015100" y="3595922"/>
            <a:ext cx="328616" cy="553998"/>
          </a:xfrm>
          <a:prstGeom prst="rect">
            <a:avLst/>
          </a:prstGeom>
          <a:noFill/>
          <a:ln w="9525">
            <a:noFill/>
            <a:miter lim="800000"/>
            <a:headEnd/>
            <a:tailEnd/>
          </a:ln>
        </p:spPr>
        <p:txBody>
          <a:bodyPr wrap="none" lIns="0" tIns="0" rIns="0" bIns="0" rtlCol="0">
            <a:spAutoFit/>
          </a:bodyPr>
          <a:lstStyle/>
          <a:p>
            <a:r>
              <a:rPr lang="en-US" sz="3600" b="1" dirty="0">
                <a:solidFill>
                  <a:schemeClr val="bg1"/>
                </a:solidFill>
                <a:latin typeface="Verdana" pitchFamily="34" charset="0"/>
              </a:rPr>
              <a:t>1</a:t>
            </a:r>
          </a:p>
        </p:txBody>
      </p:sp>
      <p:sp>
        <p:nvSpPr>
          <p:cNvPr id="28" name="TextBox 27"/>
          <p:cNvSpPr txBox="1"/>
          <p:nvPr/>
        </p:nvSpPr>
        <p:spPr bwMode="auto">
          <a:xfrm>
            <a:off x="3605857" y="3594100"/>
            <a:ext cx="328616" cy="553998"/>
          </a:xfrm>
          <a:prstGeom prst="rect">
            <a:avLst/>
          </a:prstGeom>
          <a:noFill/>
          <a:ln w="9525">
            <a:noFill/>
            <a:miter lim="800000"/>
            <a:headEnd/>
            <a:tailEnd/>
          </a:ln>
        </p:spPr>
        <p:txBody>
          <a:bodyPr wrap="none" lIns="0" tIns="0" rIns="0" bIns="0" rtlCol="0">
            <a:spAutoFit/>
          </a:bodyPr>
          <a:lstStyle/>
          <a:p>
            <a:r>
              <a:rPr lang="en-US" sz="3600" b="1" dirty="0">
                <a:solidFill>
                  <a:schemeClr val="bg1"/>
                </a:solidFill>
                <a:latin typeface="Verdana" pitchFamily="34" charset="0"/>
              </a:rPr>
              <a:t>0</a:t>
            </a:r>
          </a:p>
        </p:txBody>
      </p:sp>
      <p:sp>
        <p:nvSpPr>
          <p:cNvPr id="29" name="TextBox 28"/>
          <p:cNvSpPr txBox="1"/>
          <p:nvPr/>
        </p:nvSpPr>
        <p:spPr bwMode="auto">
          <a:xfrm>
            <a:off x="4779353" y="3594100"/>
            <a:ext cx="328616" cy="553998"/>
          </a:xfrm>
          <a:prstGeom prst="rect">
            <a:avLst/>
          </a:prstGeom>
          <a:noFill/>
          <a:ln w="9525">
            <a:noFill/>
            <a:miter lim="800000"/>
            <a:headEnd/>
            <a:tailEnd/>
          </a:ln>
        </p:spPr>
        <p:txBody>
          <a:bodyPr wrap="none" lIns="0" tIns="0" rIns="0" bIns="0" rtlCol="0">
            <a:spAutoFit/>
          </a:bodyPr>
          <a:lstStyle/>
          <a:p>
            <a:r>
              <a:rPr lang="en-US" sz="3600" b="1" dirty="0">
                <a:solidFill>
                  <a:schemeClr val="bg1"/>
                </a:solidFill>
                <a:latin typeface="Verdana" pitchFamily="34" charset="0"/>
              </a:rPr>
              <a:t>0</a:t>
            </a:r>
          </a:p>
        </p:txBody>
      </p:sp>
      <p:sp>
        <p:nvSpPr>
          <p:cNvPr id="30" name="TextBox 29"/>
          <p:cNvSpPr txBox="1"/>
          <p:nvPr/>
        </p:nvSpPr>
        <p:spPr bwMode="auto">
          <a:xfrm>
            <a:off x="5573302" y="3595922"/>
            <a:ext cx="328616" cy="553998"/>
          </a:xfrm>
          <a:prstGeom prst="rect">
            <a:avLst/>
          </a:prstGeom>
          <a:noFill/>
          <a:ln w="9525">
            <a:noFill/>
            <a:miter lim="800000"/>
            <a:headEnd/>
            <a:tailEnd/>
          </a:ln>
        </p:spPr>
        <p:txBody>
          <a:bodyPr wrap="none" lIns="0" tIns="0" rIns="0" bIns="0" rtlCol="0">
            <a:spAutoFit/>
          </a:bodyPr>
          <a:lstStyle/>
          <a:p>
            <a:r>
              <a:rPr lang="en-US" sz="3600" b="1" dirty="0">
                <a:solidFill>
                  <a:schemeClr val="bg1"/>
                </a:solidFill>
                <a:latin typeface="Verdana" pitchFamily="34" charset="0"/>
              </a:rPr>
              <a:t>0</a:t>
            </a:r>
          </a:p>
        </p:txBody>
      </p:sp>
      <p:sp>
        <p:nvSpPr>
          <p:cNvPr id="31" name="TextBox 30"/>
          <p:cNvSpPr txBox="1"/>
          <p:nvPr/>
        </p:nvSpPr>
        <p:spPr bwMode="auto">
          <a:xfrm>
            <a:off x="1980638" y="845808"/>
            <a:ext cx="617477" cy="307777"/>
          </a:xfrm>
          <a:prstGeom prst="rect">
            <a:avLst/>
          </a:prstGeom>
          <a:noFill/>
          <a:ln w="9525">
            <a:noFill/>
            <a:miter lim="800000"/>
            <a:headEnd/>
            <a:tailEnd/>
          </a:ln>
        </p:spPr>
        <p:txBody>
          <a:bodyPr wrap="none" rtlCol="0">
            <a:spAutoFit/>
          </a:bodyPr>
          <a:lstStyle/>
          <a:p>
            <a:r>
              <a:rPr lang="en-US" sz="1400" b="1" dirty="0">
                <a:solidFill>
                  <a:schemeClr val="bg1"/>
                </a:solidFill>
                <a:latin typeface="Verdana" pitchFamily="34" charset="0"/>
              </a:rPr>
              <a:t>58</a:t>
            </a:r>
            <a:r>
              <a:rPr lang="en-US" sz="1400" b="1" dirty="0">
                <a:solidFill>
                  <a:schemeClr val="bg1"/>
                </a:solidFill>
                <a:latin typeface="Verdana" pitchFamily="34" charset="0"/>
                <a:sym typeface="Symbol"/>
              </a:rPr>
              <a:t></a:t>
            </a:r>
            <a:r>
              <a:rPr lang="en-US" sz="1400" b="1" dirty="0">
                <a:solidFill>
                  <a:schemeClr val="bg1"/>
                </a:solidFill>
                <a:latin typeface="Calibri" panose="020F0502020204030204" pitchFamily="34" charset="0"/>
                <a:sym typeface="Symbol"/>
              </a:rPr>
              <a:t>s</a:t>
            </a:r>
            <a:endParaRPr lang="en-US" sz="1400" b="1" dirty="0">
              <a:solidFill>
                <a:schemeClr val="bg1"/>
              </a:solidFill>
              <a:latin typeface="Calibri" panose="020F0502020204030204" pitchFamily="34" charset="0"/>
            </a:endParaRPr>
          </a:p>
        </p:txBody>
      </p:sp>
      <p:sp>
        <p:nvSpPr>
          <p:cNvPr id="32" name="TextBox 31"/>
          <p:cNvSpPr txBox="1"/>
          <p:nvPr/>
        </p:nvSpPr>
        <p:spPr bwMode="auto">
          <a:xfrm>
            <a:off x="3206973" y="841062"/>
            <a:ext cx="745717" cy="307777"/>
          </a:xfrm>
          <a:prstGeom prst="rect">
            <a:avLst/>
          </a:prstGeom>
          <a:noFill/>
          <a:ln w="9525">
            <a:noFill/>
            <a:miter lim="800000"/>
            <a:headEnd/>
            <a:tailEnd/>
          </a:ln>
        </p:spPr>
        <p:txBody>
          <a:bodyPr wrap="none" rtlCol="0">
            <a:spAutoFit/>
          </a:bodyPr>
          <a:lstStyle/>
          <a:p>
            <a:r>
              <a:rPr lang="en-US" sz="1400" b="1" dirty="0">
                <a:solidFill>
                  <a:schemeClr val="bg1"/>
                </a:solidFill>
                <a:latin typeface="Verdana" pitchFamily="34" charset="0"/>
              </a:rPr>
              <a:t>100</a:t>
            </a:r>
            <a:r>
              <a:rPr lang="en-US" sz="1400" b="1" dirty="0">
                <a:solidFill>
                  <a:schemeClr val="bg1"/>
                </a:solidFill>
                <a:latin typeface="Verdana" pitchFamily="34" charset="0"/>
                <a:sym typeface="Symbol"/>
              </a:rPr>
              <a:t></a:t>
            </a:r>
            <a:r>
              <a:rPr lang="en-US" sz="1400" b="1" dirty="0">
                <a:solidFill>
                  <a:schemeClr val="bg1"/>
                </a:solidFill>
                <a:latin typeface="Calibri" panose="020F0502020204030204" pitchFamily="34" charset="0"/>
                <a:sym typeface="Symbol"/>
              </a:rPr>
              <a:t>s</a:t>
            </a:r>
            <a:endParaRPr lang="en-US" sz="1400" b="1" dirty="0">
              <a:solidFill>
                <a:schemeClr val="bg1"/>
              </a:solidFill>
              <a:latin typeface="Calibri" panose="020F0502020204030204" pitchFamily="34" charset="0"/>
            </a:endParaRPr>
          </a:p>
        </p:txBody>
      </p:sp>
      <p:sp>
        <p:nvSpPr>
          <p:cNvPr id="33" name="Freeform 32"/>
          <p:cNvSpPr/>
          <p:nvPr/>
        </p:nvSpPr>
        <p:spPr bwMode="auto">
          <a:xfrm>
            <a:off x="2180832" y="1504950"/>
            <a:ext cx="400050" cy="1997075"/>
          </a:xfrm>
          <a:custGeom>
            <a:avLst/>
            <a:gdLst>
              <a:gd name="connsiteX0" fmla="*/ 0 w 400050"/>
              <a:gd name="connsiteY0" fmla="*/ 993775 h 1997075"/>
              <a:gd name="connsiteX1" fmla="*/ 0 w 400050"/>
              <a:gd name="connsiteY1" fmla="*/ 0 h 1997075"/>
              <a:gd name="connsiteX2" fmla="*/ 200025 w 400050"/>
              <a:gd name="connsiteY2" fmla="*/ 0 h 1997075"/>
              <a:gd name="connsiteX3" fmla="*/ 200025 w 400050"/>
              <a:gd name="connsiteY3" fmla="*/ 1997075 h 1997075"/>
              <a:gd name="connsiteX4" fmla="*/ 400050 w 400050"/>
              <a:gd name="connsiteY4" fmla="*/ 1997075 h 1997075"/>
              <a:gd name="connsiteX5" fmla="*/ 400050 w 400050"/>
              <a:gd name="connsiteY5" fmla="*/ 974725 h 1997075"/>
              <a:gd name="connsiteX6" fmla="*/ 400050 w 400050"/>
              <a:gd name="connsiteY6" fmla="*/ 974725 h 19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0050" h="1997075">
                <a:moveTo>
                  <a:pt x="0" y="993775"/>
                </a:moveTo>
                <a:lnTo>
                  <a:pt x="0" y="0"/>
                </a:lnTo>
                <a:lnTo>
                  <a:pt x="200025" y="0"/>
                </a:lnTo>
                <a:lnTo>
                  <a:pt x="200025" y="1997075"/>
                </a:lnTo>
                <a:lnTo>
                  <a:pt x="400050" y="1997075"/>
                </a:lnTo>
                <a:lnTo>
                  <a:pt x="400050" y="974725"/>
                </a:lnTo>
                <a:lnTo>
                  <a:pt x="400050" y="974725"/>
                </a:lnTo>
              </a:path>
            </a:pathLst>
          </a:cu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4" name="Freeform 33"/>
          <p:cNvSpPr/>
          <p:nvPr/>
        </p:nvSpPr>
        <p:spPr bwMode="auto">
          <a:xfrm>
            <a:off x="3383363" y="1514475"/>
            <a:ext cx="785813" cy="1987550"/>
          </a:xfrm>
          <a:custGeom>
            <a:avLst/>
            <a:gdLst>
              <a:gd name="connsiteX0" fmla="*/ 0 w 803275"/>
              <a:gd name="connsiteY0" fmla="*/ 981075 h 1987550"/>
              <a:gd name="connsiteX1" fmla="*/ 0 w 803275"/>
              <a:gd name="connsiteY1" fmla="*/ 0 h 1987550"/>
              <a:gd name="connsiteX2" fmla="*/ 390525 w 803275"/>
              <a:gd name="connsiteY2" fmla="*/ 0 h 1987550"/>
              <a:gd name="connsiteX3" fmla="*/ 390525 w 803275"/>
              <a:gd name="connsiteY3" fmla="*/ 1987550 h 1987550"/>
              <a:gd name="connsiteX4" fmla="*/ 803275 w 803275"/>
              <a:gd name="connsiteY4" fmla="*/ 1987550 h 1987550"/>
              <a:gd name="connsiteX5" fmla="*/ 803275 w 803275"/>
              <a:gd name="connsiteY5" fmla="*/ 981075 h 198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3275" h="1987550">
                <a:moveTo>
                  <a:pt x="0" y="981075"/>
                </a:moveTo>
                <a:lnTo>
                  <a:pt x="0" y="0"/>
                </a:lnTo>
                <a:lnTo>
                  <a:pt x="390525" y="0"/>
                </a:lnTo>
                <a:lnTo>
                  <a:pt x="390525" y="1987550"/>
                </a:lnTo>
                <a:lnTo>
                  <a:pt x="803275" y="1987550"/>
                </a:lnTo>
                <a:lnTo>
                  <a:pt x="803275" y="981075"/>
                </a:lnTo>
              </a:path>
            </a:pathLst>
          </a:cu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cxnSp>
        <p:nvCxnSpPr>
          <p:cNvPr id="35" name="Straight Connector 34"/>
          <p:cNvCxnSpPr/>
          <p:nvPr/>
        </p:nvCxnSpPr>
        <p:spPr bwMode="auto">
          <a:xfrm>
            <a:off x="2074470" y="1104900"/>
            <a:ext cx="85725" cy="357188"/>
          </a:xfrm>
          <a:prstGeom prst="line">
            <a:avLst/>
          </a:prstGeom>
          <a:solidFill>
            <a:schemeClr val="accent1"/>
          </a:solidFill>
          <a:ln w="19050" cap="flat" cmpd="sng" algn="ctr">
            <a:solidFill>
              <a:schemeClr val="bg1"/>
            </a:solidFill>
            <a:prstDash val="sysDash"/>
            <a:round/>
            <a:headEnd type="none" w="med" len="med"/>
            <a:tailEnd type="none" w="med" len="med"/>
          </a:ln>
          <a:effectLst/>
        </p:spPr>
      </p:cxnSp>
      <p:cxnSp>
        <p:nvCxnSpPr>
          <p:cNvPr id="36" name="Straight Connector 35"/>
          <p:cNvCxnSpPr/>
          <p:nvPr/>
        </p:nvCxnSpPr>
        <p:spPr bwMode="auto">
          <a:xfrm flipH="1">
            <a:off x="2393540" y="1109678"/>
            <a:ext cx="85725" cy="357188"/>
          </a:xfrm>
          <a:prstGeom prst="line">
            <a:avLst/>
          </a:prstGeom>
          <a:solidFill>
            <a:schemeClr val="accent1"/>
          </a:solidFill>
          <a:ln w="19050" cap="flat" cmpd="sng" algn="ctr">
            <a:solidFill>
              <a:schemeClr val="bg1"/>
            </a:solidFill>
            <a:prstDash val="sysDash"/>
            <a:round/>
            <a:headEnd type="none" w="med" len="med"/>
            <a:tailEnd type="none" w="med" len="med"/>
          </a:ln>
          <a:effectLst/>
        </p:spPr>
      </p:cxnSp>
      <p:cxnSp>
        <p:nvCxnSpPr>
          <p:cNvPr id="37" name="Straight Connector 36"/>
          <p:cNvCxnSpPr/>
          <p:nvPr/>
        </p:nvCxnSpPr>
        <p:spPr bwMode="auto">
          <a:xfrm>
            <a:off x="3284140" y="1107297"/>
            <a:ext cx="85725" cy="357188"/>
          </a:xfrm>
          <a:prstGeom prst="line">
            <a:avLst/>
          </a:prstGeom>
          <a:solidFill>
            <a:schemeClr val="accent1"/>
          </a:solidFill>
          <a:ln w="19050" cap="flat" cmpd="sng" algn="ctr">
            <a:solidFill>
              <a:schemeClr val="bg1"/>
            </a:solidFill>
            <a:prstDash val="sysDash"/>
            <a:round/>
            <a:headEnd type="none" w="med" len="med"/>
            <a:tailEnd type="none" w="med" len="med"/>
          </a:ln>
          <a:effectLst/>
        </p:spPr>
      </p:cxnSp>
      <p:cxnSp>
        <p:nvCxnSpPr>
          <p:cNvPr id="38" name="Straight Connector 37"/>
          <p:cNvCxnSpPr/>
          <p:nvPr/>
        </p:nvCxnSpPr>
        <p:spPr bwMode="auto">
          <a:xfrm flipH="1">
            <a:off x="3786547" y="1112075"/>
            <a:ext cx="85725" cy="357188"/>
          </a:xfrm>
          <a:prstGeom prst="line">
            <a:avLst/>
          </a:prstGeom>
          <a:solidFill>
            <a:schemeClr val="accent1"/>
          </a:solidFill>
          <a:ln w="19050" cap="flat" cmpd="sng" algn="ctr">
            <a:solidFill>
              <a:schemeClr val="bg1"/>
            </a:solidFill>
            <a:prstDash val="sysDash"/>
            <a:round/>
            <a:headEnd type="none" w="med" len="med"/>
            <a:tailEnd type="none" w="med" len="med"/>
          </a:ln>
          <a:effectLst/>
        </p:spPr>
      </p:cxnSp>
      <p:sp>
        <p:nvSpPr>
          <p:cNvPr id="39" name="TextBox 38"/>
          <p:cNvSpPr txBox="1"/>
          <p:nvPr/>
        </p:nvSpPr>
        <p:spPr bwMode="auto">
          <a:xfrm>
            <a:off x="6348818" y="3369034"/>
            <a:ext cx="2034211" cy="830997"/>
          </a:xfrm>
          <a:prstGeom prst="rect">
            <a:avLst/>
          </a:prstGeom>
          <a:noFill/>
          <a:ln w="9525">
            <a:noFill/>
            <a:miter lim="800000"/>
            <a:headEnd/>
            <a:tailEnd/>
          </a:ln>
        </p:spPr>
        <p:txBody>
          <a:bodyPr wrap="none" lIns="0" tIns="0" rIns="0" bIns="0" rtlCol="0">
            <a:spAutoFit/>
          </a:bodyPr>
          <a:lstStyle/>
          <a:p>
            <a:r>
              <a:rPr lang="en-US" sz="3600" b="1" dirty="0">
                <a:solidFill>
                  <a:schemeClr val="bg1"/>
                </a:solidFill>
                <a:latin typeface="Verdana" pitchFamily="34" charset="0"/>
              </a:rPr>
              <a:t>= </a:t>
            </a:r>
            <a:r>
              <a:rPr lang="en-US" sz="5400" b="1" dirty="0">
                <a:solidFill>
                  <a:srgbClr val="FFFF00"/>
                </a:solidFill>
                <a:latin typeface="Verdana" pitchFamily="34" charset="0"/>
              </a:rPr>
              <a:t>116</a:t>
            </a:r>
          </a:p>
        </p:txBody>
      </p:sp>
      <p:grpSp>
        <p:nvGrpSpPr>
          <p:cNvPr id="6" name="Group 5"/>
          <p:cNvGrpSpPr/>
          <p:nvPr/>
        </p:nvGrpSpPr>
        <p:grpSpPr>
          <a:xfrm>
            <a:off x="2176466" y="3595754"/>
            <a:ext cx="400076" cy="500047"/>
            <a:chOff x="2176466" y="2419293"/>
            <a:chExt cx="400076" cy="500047"/>
          </a:xfrm>
        </p:grpSpPr>
        <p:cxnSp>
          <p:nvCxnSpPr>
            <p:cNvPr id="5" name="Straight Connector 4"/>
            <p:cNvCxnSpPr/>
            <p:nvPr/>
          </p:nvCxnSpPr>
          <p:spPr bwMode="auto">
            <a:xfrm>
              <a:off x="2176466" y="2419293"/>
              <a:ext cx="0" cy="495300"/>
            </a:xfrm>
            <a:prstGeom prst="line">
              <a:avLst/>
            </a:prstGeom>
            <a:solidFill>
              <a:schemeClr val="accent1"/>
            </a:solidFill>
            <a:ln w="28575" cap="flat" cmpd="sng" algn="ctr">
              <a:solidFill>
                <a:schemeClr val="accent1">
                  <a:lumMod val="20000"/>
                  <a:lumOff val="80000"/>
                </a:schemeClr>
              </a:solidFill>
              <a:prstDash val="dash"/>
              <a:round/>
              <a:headEnd type="none" w="med" len="med"/>
              <a:tailEnd type="none" w="med" len="med"/>
            </a:ln>
            <a:effectLst/>
          </p:spPr>
        </p:cxnSp>
        <p:cxnSp>
          <p:nvCxnSpPr>
            <p:cNvPr id="40" name="Straight Connector 39"/>
            <p:cNvCxnSpPr/>
            <p:nvPr/>
          </p:nvCxnSpPr>
          <p:spPr bwMode="auto">
            <a:xfrm>
              <a:off x="2576542" y="2424040"/>
              <a:ext cx="0" cy="495300"/>
            </a:xfrm>
            <a:prstGeom prst="line">
              <a:avLst/>
            </a:prstGeom>
            <a:solidFill>
              <a:schemeClr val="accent1"/>
            </a:solidFill>
            <a:ln w="28575" cap="flat" cmpd="sng" algn="ctr">
              <a:solidFill>
                <a:schemeClr val="accent1">
                  <a:lumMod val="20000"/>
                  <a:lumOff val="80000"/>
                </a:schemeClr>
              </a:solidFill>
              <a:prstDash val="dash"/>
              <a:round/>
              <a:headEnd type="none" w="med" len="med"/>
              <a:tailEnd type="none" w="med" len="med"/>
            </a:ln>
            <a:effectLst/>
          </p:spPr>
        </p:cxnSp>
      </p:grpSp>
      <p:grpSp>
        <p:nvGrpSpPr>
          <p:cNvPr id="41" name="Group 40"/>
          <p:cNvGrpSpPr/>
          <p:nvPr/>
        </p:nvGrpSpPr>
        <p:grpSpPr>
          <a:xfrm>
            <a:off x="2576542" y="3605264"/>
            <a:ext cx="400076" cy="500047"/>
            <a:chOff x="2176466" y="2419293"/>
            <a:chExt cx="400076" cy="500047"/>
          </a:xfrm>
        </p:grpSpPr>
        <p:cxnSp>
          <p:nvCxnSpPr>
            <p:cNvPr id="42" name="Straight Connector 41"/>
            <p:cNvCxnSpPr/>
            <p:nvPr/>
          </p:nvCxnSpPr>
          <p:spPr bwMode="auto">
            <a:xfrm>
              <a:off x="2176466" y="2419293"/>
              <a:ext cx="0" cy="495300"/>
            </a:xfrm>
            <a:prstGeom prst="line">
              <a:avLst/>
            </a:prstGeom>
            <a:solidFill>
              <a:schemeClr val="accent1"/>
            </a:solidFill>
            <a:ln w="28575" cap="flat" cmpd="sng" algn="ctr">
              <a:solidFill>
                <a:schemeClr val="accent1">
                  <a:lumMod val="20000"/>
                  <a:lumOff val="80000"/>
                </a:schemeClr>
              </a:solidFill>
              <a:prstDash val="dash"/>
              <a:round/>
              <a:headEnd type="none" w="med" len="med"/>
              <a:tailEnd type="none" w="med" len="med"/>
            </a:ln>
            <a:effectLst/>
          </p:spPr>
        </p:cxnSp>
        <p:cxnSp>
          <p:nvCxnSpPr>
            <p:cNvPr id="43" name="Straight Connector 42"/>
            <p:cNvCxnSpPr/>
            <p:nvPr/>
          </p:nvCxnSpPr>
          <p:spPr bwMode="auto">
            <a:xfrm>
              <a:off x="2576542" y="2424040"/>
              <a:ext cx="0" cy="495300"/>
            </a:xfrm>
            <a:prstGeom prst="line">
              <a:avLst/>
            </a:prstGeom>
            <a:solidFill>
              <a:schemeClr val="accent1"/>
            </a:solidFill>
            <a:ln w="28575" cap="flat" cmpd="sng" algn="ctr">
              <a:solidFill>
                <a:schemeClr val="accent1">
                  <a:lumMod val="20000"/>
                  <a:lumOff val="80000"/>
                </a:schemeClr>
              </a:solidFill>
              <a:prstDash val="dash"/>
              <a:round/>
              <a:headEnd type="none" w="med" len="med"/>
              <a:tailEnd type="none" w="med" len="med"/>
            </a:ln>
            <a:effectLst/>
          </p:spPr>
        </p:cxnSp>
      </p:grpSp>
      <p:grpSp>
        <p:nvGrpSpPr>
          <p:cNvPr id="44" name="Group 43"/>
          <p:cNvGrpSpPr/>
          <p:nvPr/>
        </p:nvGrpSpPr>
        <p:grpSpPr>
          <a:xfrm>
            <a:off x="3376613" y="3605248"/>
            <a:ext cx="781213" cy="500047"/>
            <a:chOff x="2176466" y="2419293"/>
            <a:chExt cx="400076" cy="500047"/>
          </a:xfrm>
        </p:grpSpPr>
        <p:cxnSp>
          <p:nvCxnSpPr>
            <p:cNvPr id="45" name="Straight Connector 44"/>
            <p:cNvCxnSpPr/>
            <p:nvPr/>
          </p:nvCxnSpPr>
          <p:spPr bwMode="auto">
            <a:xfrm>
              <a:off x="2176466" y="2419293"/>
              <a:ext cx="0" cy="495300"/>
            </a:xfrm>
            <a:prstGeom prst="line">
              <a:avLst/>
            </a:prstGeom>
            <a:solidFill>
              <a:schemeClr val="accent1"/>
            </a:solidFill>
            <a:ln w="28575" cap="flat" cmpd="sng" algn="ctr">
              <a:solidFill>
                <a:schemeClr val="accent1">
                  <a:lumMod val="20000"/>
                  <a:lumOff val="80000"/>
                </a:schemeClr>
              </a:solidFill>
              <a:prstDash val="dash"/>
              <a:round/>
              <a:headEnd type="none" w="med" len="med"/>
              <a:tailEnd type="none" w="med" len="med"/>
            </a:ln>
            <a:effectLst/>
          </p:spPr>
        </p:cxnSp>
        <p:cxnSp>
          <p:nvCxnSpPr>
            <p:cNvPr id="46" name="Straight Connector 45"/>
            <p:cNvCxnSpPr/>
            <p:nvPr/>
          </p:nvCxnSpPr>
          <p:spPr bwMode="auto">
            <a:xfrm>
              <a:off x="2576542" y="2424040"/>
              <a:ext cx="0" cy="495300"/>
            </a:xfrm>
            <a:prstGeom prst="line">
              <a:avLst/>
            </a:prstGeom>
            <a:solidFill>
              <a:schemeClr val="accent1"/>
            </a:solidFill>
            <a:ln w="28575" cap="flat" cmpd="sng" algn="ctr">
              <a:solidFill>
                <a:schemeClr val="accent1">
                  <a:lumMod val="20000"/>
                  <a:lumOff val="80000"/>
                </a:schemeClr>
              </a:solidFill>
              <a:prstDash val="dash"/>
              <a:round/>
              <a:headEnd type="none" w="med" len="med"/>
              <a:tailEnd type="none" w="med" len="med"/>
            </a:ln>
            <a:effectLst/>
          </p:spPr>
        </p:cxnSp>
      </p:grpSp>
      <p:grpSp>
        <p:nvGrpSpPr>
          <p:cNvPr id="47" name="Group 46"/>
          <p:cNvGrpSpPr/>
          <p:nvPr/>
        </p:nvGrpSpPr>
        <p:grpSpPr>
          <a:xfrm>
            <a:off x="2976618" y="3600485"/>
            <a:ext cx="400076" cy="500047"/>
            <a:chOff x="2176466" y="2419293"/>
            <a:chExt cx="400076" cy="500047"/>
          </a:xfrm>
        </p:grpSpPr>
        <p:cxnSp>
          <p:nvCxnSpPr>
            <p:cNvPr id="48" name="Straight Connector 47"/>
            <p:cNvCxnSpPr/>
            <p:nvPr/>
          </p:nvCxnSpPr>
          <p:spPr bwMode="auto">
            <a:xfrm>
              <a:off x="2176466" y="2419293"/>
              <a:ext cx="0" cy="495300"/>
            </a:xfrm>
            <a:prstGeom prst="line">
              <a:avLst/>
            </a:prstGeom>
            <a:solidFill>
              <a:schemeClr val="accent1"/>
            </a:solidFill>
            <a:ln w="28575" cap="flat" cmpd="sng" algn="ctr">
              <a:solidFill>
                <a:schemeClr val="accent1">
                  <a:lumMod val="20000"/>
                  <a:lumOff val="80000"/>
                </a:schemeClr>
              </a:solidFill>
              <a:prstDash val="dash"/>
              <a:round/>
              <a:headEnd type="none" w="med" len="med"/>
              <a:tailEnd type="none" w="med" len="med"/>
            </a:ln>
            <a:effectLst/>
          </p:spPr>
        </p:cxnSp>
        <p:cxnSp>
          <p:nvCxnSpPr>
            <p:cNvPr id="49" name="Straight Connector 48"/>
            <p:cNvCxnSpPr/>
            <p:nvPr/>
          </p:nvCxnSpPr>
          <p:spPr bwMode="auto">
            <a:xfrm>
              <a:off x="2576542" y="2424040"/>
              <a:ext cx="0" cy="495300"/>
            </a:xfrm>
            <a:prstGeom prst="line">
              <a:avLst/>
            </a:prstGeom>
            <a:solidFill>
              <a:schemeClr val="accent1"/>
            </a:solidFill>
            <a:ln w="28575" cap="flat" cmpd="sng" algn="ctr">
              <a:solidFill>
                <a:schemeClr val="accent1">
                  <a:lumMod val="20000"/>
                  <a:lumOff val="80000"/>
                </a:schemeClr>
              </a:solidFill>
              <a:prstDash val="dash"/>
              <a:round/>
              <a:headEnd type="none" w="med" len="med"/>
              <a:tailEnd type="none" w="med" len="med"/>
            </a:ln>
            <a:effectLst/>
          </p:spPr>
        </p:cxnSp>
      </p:grpSp>
      <p:grpSp>
        <p:nvGrpSpPr>
          <p:cNvPr id="50" name="Group 49"/>
          <p:cNvGrpSpPr/>
          <p:nvPr/>
        </p:nvGrpSpPr>
        <p:grpSpPr>
          <a:xfrm>
            <a:off x="4157858" y="3605264"/>
            <a:ext cx="400076" cy="500047"/>
            <a:chOff x="2176466" y="2419293"/>
            <a:chExt cx="400076" cy="500047"/>
          </a:xfrm>
        </p:grpSpPr>
        <p:cxnSp>
          <p:nvCxnSpPr>
            <p:cNvPr id="51" name="Straight Connector 50"/>
            <p:cNvCxnSpPr/>
            <p:nvPr/>
          </p:nvCxnSpPr>
          <p:spPr bwMode="auto">
            <a:xfrm>
              <a:off x="2176466" y="2419293"/>
              <a:ext cx="0" cy="495300"/>
            </a:xfrm>
            <a:prstGeom prst="line">
              <a:avLst/>
            </a:prstGeom>
            <a:solidFill>
              <a:schemeClr val="accent1"/>
            </a:solidFill>
            <a:ln w="28575" cap="flat" cmpd="sng" algn="ctr">
              <a:solidFill>
                <a:schemeClr val="accent1">
                  <a:lumMod val="20000"/>
                  <a:lumOff val="80000"/>
                </a:schemeClr>
              </a:solidFill>
              <a:prstDash val="dash"/>
              <a:round/>
              <a:headEnd type="none" w="med" len="med"/>
              <a:tailEnd type="none" w="med" len="med"/>
            </a:ln>
            <a:effectLst/>
          </p:spPr>
        </p:cxnSp>
        <p:cxnSp>
          <p:nvCxnSpPr>
            <p:cNvPr id="52" name="Straight Connector 51"/>
            <p:cNvCxnSpPr/>
            <p:nvPr/>
          </p:nvCxnSpPr>
          <p:spPr bwMode="auto">
            <a:xfrm>
              <a:off x="2576542" y="2424040"/>
              <a:ext cx="0" cy="495300"/>
            </a:xfrm>
            <a:prstGeom prst="line">
              <a:avLst/>
            </a:prstGeom>
            <a:solidFill>
              <a:schemeClr val="accent1"/>
            </a:solidFill>
            <a:ln w="28575" cap="flat" cmpd="sng" algn="ctr">
              <a:solidFill>
                <a:schemeClr val="accent1">
                  <a:lumMod val="20000"/>
                  <a:lumOff val="80000"/>
                </a:schemeClr>
              </a:solidFill>
              <a:prstDash val="dash"/>
              <a:round/>
              <a:headEnd type="none" w="med" len="med"/>
              <a:tailEnd type="none" w="med" len="med"/>
            </a:ln>
            <a:effectLst/>
          </p:spPr>
        </p:cxnSp>
      </p:grpSp>
      <p:grpSp>
        <p:nvGrpSpPr>
          <p:cNvPr id="53" name="Group 52"/>
          <p:cNvGrpSpPr/>
          <p:nvPr/>
        </p:nvGrpSpPr>
        <p:grpSpPr>
          <a:xfrm>
            <a:off x="4557821" y="3605232"/>
            <a:ext cx="781213" cy="500047"/>
            <a:chOff x="2176466" y="2419293"/>
            <a:chExt cx="400076" cy="500047"/>
          </a:xfrm>
        </p:grpSpPr>
        <p:cxnSp>
          <p:nvCxnSpPr>
            <p:cNvPr id="54" name="Straight Connector 53"/>
            <p:cNvCxnSpPr/>
            <p:nvPr/>
          </p:nvCxnSpPr>
          <p:spPr bwMode="auto">
            <a:xfrm>
              <a:off x="2176466" y="2419293"/>
              <a:ext cx="0" cy="495300"/>
            </a:xfrm>
            <a:prstGeom prst="line">
              <a:avLst/>
            </a:prstGeom>
            <a:solidFill>
              <a:schemeClr val="accent1"/>
            </a:solidFill>
            <a:ln w="28575" cap="flat" cmpd="sng" algn="ctr">
              <a:solidFill>
                <a:schemeClr val="accent1">
                  <a:lumMod val="20000"/>
                  <a:lumOff val="80000"/>
                </a:schemeClr>
              </a:solidFill>
              <a:prstDash val="dash"/>
              <a:round/>
              <a:headEnd type="none" w="med" len="med"/>
              <a:tailEnd type="none" w="med" len="med"/>
            </a:ln>
            <a:effectLst/>
          </p:spPr>
        </p:cxnSp>
        <p:cxnSp>
          <p:nvCxnSpPr>
            <p:cNvPr id="55" name="Straight Connector 54"/>
            <p:cNvCxnSpPr/>
            <p:nvPr/>
          </p:nvCxnSpPr>
          <p:spPr bwMode="auto">
            <a:xfrm>
              <a:off x="2576542" y="2424040"/>
              <a:ext cx="0" cy="495300"/>
            </a:xfrm>
            <a:prstGeom prst="line">
              <a:avLst/>
            </a:prstGeom>
            <a:solidFill>
              <a:schemeClr val="accent1"/>
            </a:solidFill>
            <a:ln w="28575" cap="flat" cmpd="sng" algn="ctr">
              <a:solidFill>
                <a:schemeClr val="accent1">
                  <a:lumMod val="20000"/>
                  <a:lumOff val="80000"/>
                </a:schemeClr>
              </a:solidFill>
              <a:prstDash val="dash"/>
              <a:round/>
              <a:headEnd type="none" w="med" len="med"/>
              <a:tailEnd type="none" w="med" len="med"/>
            </a:ln>
            <a:effectLst/>
          </p:spPr>
        </p:cxnSp>
      </p:grpSp>
      <p:grpSp>
        <p:nvGrpSpPr>
          <p:cNvPr id="56" name="Group 55"/>
          <p:cNvGrpSpPr/>
          <p:nvPr/>
        </p:nvGrpSpPr>
        <p:grpSpPr>
          <a:xfrm>
            <a:off x="5338937" y="3609979"/>
            <a:ext cx="781213" cy="500047"/>
            <a:chOff x="2176466" y="2419293"/>
            <a:chExt cx="400076" cy="500047"/>
          </a:xfrm>
        </p:grpSpPr>
        <p:cxnSp>
          <p:nvCxnSpPr>
            <p:cNvPr id="57" name="Straight Connector 56"/>
            <p:cNvCxnSpPr/>
            <p:nvPr/>
          </p:nvCxnSpPr>
          <p:spPr bwMode="auto">
            <a:xfrm>
              <a:off x="2176466" y="2419293"/>
              <a:ext cx="0" cy="495300"/>
            </a:xfrm>
            <a:prstGeom prst="line">
              <a:avLst/>
            </a:prstGeom>
            <a:solidFill>
              <a:schemeClr val="accent1"/>
            </a:solidFill>
            <a:ln w="28575" cap="flat" cmpd="sng" algn="ctr">
              <a:solidFill>
                <a:schemeClr val="accent1">
                  <a:lumMod val="20000"/>
                  <a:lumOff val="80000"/>
                </a:schemeClr>
              </a:solidFill>
              <a:prstDash val="dash"/>
              <a:round/>
              <a:headEnd type="none" w="med" len="med"/>
              <a:tailEnd type="none" w="med" len="med"/>
            </a:ln>
            <a:effectLst/>
          </p:spPr>
        </p:cxnSp>
        <p:cxnSp>
          <p:nvCxnSpPr>
            <p:cNvPr id="58" name="Straight Connector 57"/>
            <p:cNvCxnSpPr/>
            <p:nvPr/>
          </p:nvCxnSpPr>
          <p:spPr bwMode="auto">
            <a:xfrm>
              <a:off x="2576542" y="2424040"/>
              <a:ext cx="0" cy="495300"/>
            </a:xfrm>
            <a:prstGeom prst="line">
              <a:avLst/>
            </a:prstGeom>
            <a:solidFill>
              <a:schemeClr val="accent1"/>
            </a:solidFill>
            <a:ln w="28575" cap="flat" cmpd="sng" algn="ctr">
              <a:solidFill>
                <a:schemeClr val="accent1">
                  <a:lumMod val="20000"/>
                  <a:lumOff val="80000"/>
                </a:schemeClr>
              </a:solidFill>
              <a:prstDash val="dash"/>
              <a:round/>
              <a:headEnd type="none" w="med" len="med"/>
              <a:tailEnd type="none" w="med" len="med"/>
            </a:ln>
            <a:effectLst/>
          </p:spPr>
        </p:cxnSp>
      </p:grpSp>
    </p:spTree>
    <p:extLst>
      <p:ext uri="{BB962C8B-B14F-4D97-AF65-F5344CB8AC3E}">
        <p14:creationId xmlns:p14="http://schemas.microsoft.com/office/powerpoint/2010/main" val="3642265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childTnLst>
                          </p:cTn>
                        </p:par>
                        <p:par>
                          <p:cTn id="11" fill="hold">
                            <p:stCondLst>
                              <p:cond delay="500"/>
                            </p:stCondLst>
                            <p:childTnLst>
                              <p:par>
                                <p:cTn id="12" presetID="10" presetClass="entr" presetSubtype="0" fill="hold" grpId="0" nodeType="afterEffect">
                                  <p:stCondLst>
                                    <p:cond delay="500"/>
                                  </p:stCondLst>
                                  <p:childTnLst>
                                    <p:set>
                                      <p:cBhvr>
                                        <p:cTn id="13" dur="1" fill="hold">
                                          <p:stCondLst>
                                            <p:cond delay="0"/>
                                          </p:stCondLst>
                                        </p:cTn>
                                        <p:tgtEl>
                                          <p:spTgt spid="34"/>
                                        </p:tgtEl>
                                        <p:attrNameLst>
                                          <p:attrName>style.visibility</p:attrName>
                                        </p:attrNameLst>
                                      </p:cBhvr>
                                      <p:to>
                                        <p:strVal val="visible"/>
                                      </p:to>
                                    </p:set>
                                    <p:animEffect transition="in" filter="fade">
                                      <p:cBhvr>
                                        <p:cTn id="14" dur="500"/>
                                        <p:tgtEl>
                                          <p:spTgt spid="3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par>
                                <p:cTn id="20" presetID="10" presetClass="exit" presetSubtype="0" fill="hold" grpId="0" nodeType="with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par>
                                <p:cTn id="26" presetID="10" presetClass="entr" presetSubtype="0" fill="hold"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childTnLst>
                                </p:cTn>
                              </p:par>
                              <p:par>
                                <p:cTn id="34" presetID="10" presetClass="exit" presetSubtype="0" fill="hold" grpId="0" nodeType="withEffect">
                                  <p:stCondLst>
                                    <p:cond delay="0"/>
                                  </p:stCondLst>
                                  <p:childTnLst>
                                    <p:animEffect transition="out" filter="fade">
                                      <p:cBhvr>
                                        <p:cTn id="35" dur="500"/>
                                        <p:tgtEl>
                                          <p:spTgt spid="13"/>
                                        </p:tgtEl>
                                      </p:cBhvr>
                                    </p:animEffect>
                                    <p:set>
                                      <p:cBhvr>
                                        <p:cTn id="36" dur="1" fill="hold">
                                          <p:stCondLst>
                                            <p:cond delay="499"/>
                                          </p:stCondLst>
                                        </p:cTn>
                                        <p:tgtEl>
                                          <p:spTgt spid="13"/>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500"/>
                                        <p:tgtEl>
                                          <p:spTgt spid="37"/>
                                        </p:tgtEl>
                                      </p:cBhvr>
                                    </p:animEffect>
                                  </p:childTnLst>
                                </p:cTn>
                              </p:par>
                              <p:par>
                                <p:cTn id="40" presetID="10" presetClass="entr" presetSubtype="0" fill="hold" nodeType="with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500"/>
                                        <p:tgtEl>
                                          <p:spTgt spid="3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par>
                                <p:cTn id="48" presetID="10" presetClass="entr" presetSubtype="0" fill="hold" nodeType="with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500"/>
                                        <p:tgtEl>
                                          <p:spTgt spid="6"/>
                                        </p:tgtEl>
                                      </p:cBhvr>
                                    </p:animEffect>
                                  </p:childTnLst>
                                </p:cTn>
                              </p:par>
                              <p:par>
                                <p:cTn id="51" presetID="10" presetClass="exit" presetSubtype="0" fill="hold" grpId="0" nodeType="withEffect">
                                  <p:stCondLst>
                                    <p:cond delay="0"/>
                                  </p:stCondLst>
                                  <p:childTnLst>
                                    <p:animEffect transition="out" filter="fade">
                                      <p:cBhvr>
                                        <p:cTn id="52" dur="500"/>
                                        <p:tgtEl>
                                          <p:spTgt spid="14"/>
                                        </p:tgtEl>
                                      </p:cBhvr>
                                    </p:animEffect>
                                    <p:set>
                                      <p:cBhvr>
                                        <p:cTn id="53" dur="1" fill="hold">
                                          <p:stCondLst>
                                            <p:cond delay="499"/>
                                          </p:stCondLst>
                                        </p:cTn>
                                        <p:tgtEl>
                                          <p:spTgt spid="14"/>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10" presetClass="entr" presetSubtype="0" fill="hold"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fade">
                                      <p:cBhvr>
                                        <p:cTn id="61" dur="500"/>
                                        <p:tgtEl>
                                          <p:spTgt spid="44"/>
                                        </p:tgtEl>
                                      </p:cBhvr>
                                    </p:animEffect>
                                  </p:childTnLst>
                                </p:cTn>
                              </p:par>
                              <p:par>
                                <p:cTn id="62" presetID="10" presetClass="exit" presetSubtype="0" fill="hold" grpId="0" nodeType="withEffect">
                                  <p:stCondLst>
                                    <p:cond delay="0"/>
                                  </p:stCondLst>
                                  <p:childTnLst>
                                    <p:animEffect transition="out" filter="fade">
                                      <p:cBhvr>
                                        <p:cTn id="63" dur="500"/>
                                        <p:tgtEl>
                                          <p:spTgt spid="15"/>
                                        </p:tgtEl>
                                      </p:cBhvr>
                                    </p:animEffect>
                                    <p:set>
                                      <p:cBhvr>
                                        <p:cTn id="64" dur="1" fill="hold">
                                          <p:stCondLst>
                                            <p:cond delay="499"/>
                                          </p:stCondLst>
                                        </p:cTn>
                                        <p:tgtEl>
                                          <p:spTgt spid="15"/>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grpId="1" nodeType="clickEffect">
                                  <p:stCondLst>
                                    <p:cond delay="0"/>
                                  </p:stCondLst>
                                  <p:childTnLst>
                                    <p:animEffect transition="out" filter="fade">
                                      <p:cBhvr>
                                        <p:cTn id="68" dur="500"/>
                                        <p:tgtEl>
                                          <p:spTgt spid="24"/>
                                        </p:tgtEl>
                                      </p:cBhvr>
                                    </p:animEffect>
                                    <p:set>
                                      <p:cBhvr>
                                        <p:cTn id="69" dur="1" fill="hold">
                                          <p:stCondLst>
                                            <p:cond delay="499"/>
                                          </p:stCondLst>
                                        </p:cTn>
                                        <p:tgtEl>
                                          <p:spTgt spid="24"/>
                                        </p:tgtEl>
                                        <p:attrNameLst>
                                          <p:attrName>style.visibility</p:attrName>
                                        </p:attrNameLst>
                                      </p:cBhvr>
                                      <p:to>
                                        <p:strVal val="hidden"/>
                                      </p:to>
                                    </p:set>
                                  </p:childTnLst>
                                </p:cTn>
                              </p:par>
                              <p:par>
                                <p:cTn id="70" presetID="10" presetClass="exit" presetSubtype="0" fill="hold" grpId="0" nodeType="withEffect">
                                  <p:stCondLst>
                                    <p:cond delay="0"/>
                                  </p:stCondLst>
                                  <p:childTnLst>
                                    <p:animEffect transition="out" filter="fade">
                                      <p:cBhvr>
                                        <p:cTn id="71" dur="500"/>
                                        <p:tgtEl>
                                          <p:spTgt spid="16"/>
                                        </p:tgtEl>
                                      </p:cBhvr>
                                    </p:animEffect>
                                    <p:set>
                                      <p:cBhvr>
                                        <p:cTn id="72" dur="1" fill="hold">
                                          <p:stCondLst>
                                            <p:cond delay="499"/>
                                          </p:stCondLst>
                                        </p:cTn>
                                        <p:tgtEl>
                                          <p:spTgt spid="16"/>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28"/>
                                        </p:tgtEl>
                                      </p:cBhvr>
                                    </p:animEffect>
                                    <p:set>
                                      <p:cBhvr>
                                        <p:cTn id="75" dur="1" fill="hold">
                                          <p:stCondLst>
                                            <p:cond delay="499"/>
                                          </p:stCondLst>
                                        </p:cTn>
                                        <p:tgtEl>
                                          <p:spTgt spid="28"/>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33"/>
                                        </p:tgtEl>
                                      </p:cBhvr>
                                    </p:animEffect>
                                    <p:set>
                                      <p:cBhvr>
                                        <p:cTn id="78" dur="1" fill="hold">
                                          <p:stCondLst>
                                            <p:cond delay="499"/>
                                          </p:stCondLst>
                                        </p:cTn>
                                        <p:tgtEl>
                                          <p:spTgt spid="33"/>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500"/>
                                        <p:tgtEl>
                                          <p:spTgt spid="34"/>
                                        </p:tgtEl>
                                      </p:cBhvr>
                                    </p:animEffect>
                                    <p:set>
                                      <p:cBhvr>
                                        <p:cTn id="81" dur="1" fill="hold">
                                          <p:stCondLst>
                                            <p:cond delay="499"/>
                                          </p:stCondLst>
                                        </p:cTn>
                                        <p:tgtEl>
                                          <p:spTgt spid="34"/>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500"/>
                                        <p:tgtEl>
                                          <p:spTgt spid="31"/>
                                        </p:tgtEl>
                                      </p:cBhvr>
                                    </p:animEffect>
                                    <p:set>
                                      <p:cBhvr>
                                        <p:cTn id="84" dur="1" fill="hold">
                                          <p:stCondLst>
                                            <p:cond delay="499"/>
                                          </p:stCondLst>
                                        </p:cTn>
                                        <p:tgtEl>
                                          <p:spTgt spid="31"/>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500"/>
                                        <p:tgtEl>
                                          <p:spTgt spid="35"/>
                                        </p:tgtEl>
                                      </p:cBhvr>
                                    </p:animEffect>
                                    <p:set>
                                      <p:cBhvr>
                                        <p:cTn id="87" dur="1" fill="hold">
                                          <p:stCondLst>
                                            <p:cond delay="499"/>
                                          </p:stCondLst>
                                        </p:cTn>
                                        <p:tgtEl>
                                          <p:spTgt spid="35"/>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500"/>
                                        <p:tgtEl>
                                          <p:spTgt spid="36"/>
                                        </p:tgtEl>
                                      </p:cBhvr>
                                    </p:animEffect>
                                    <p:set>
                                      <p:cBhvr>
                                        <p:cTn id="90" dur="1" fill="hold">
                                          <p:stCondLst>
                                            <p:cond delay="499"/>
                                          </p:stCondLst>
                                        </p:cTn>
                                        <p:tgtEl>
                                          <p:spTgt spid="36"/>
                                        </p:tgtEl>
                                        <p:attrNameLst>
                                          <p:attrName>style.visibility</p:attrName>
                                        </p:attrNameLst>
                                      </p:cBhvr>
                                      <p:to>
                                        <p:strVal val="hidden"/>
                                      </p:to>
                                    </p:set>
                                  </p:childTnLst>
                                </p:cTn>
                              </p:par>
                              <p:par>
                                <p:cTn id="91" presetID="10" presetClass="exit" presetSubtype="0" fill="hold" grpId="1" nodeType="withEffect">
                                  <p:stCondLst>
                                    <p:cond delay="0"/>
                                  </p:stCondLst>
                                  <p:childTnLst>
                                    <p:animEffect transition="out" filter="fade">
                                      <p:cBhvr>
                                        <p:cTn id="92" dur="500"/>
                                        <p:tgtEl>
                                          <p:spTgt spid="32"/>
                                        </p:tgtEl>
                                      </p:cBhvr>
                                    </p:animEffect>
                                    <p:set>
                                      <p:cBhvr>
                                        <p:cTn id="93" dur="1" fill="hold">
                                          <p:stCondLst>
                                            <p:cond delay="499"/>
                                          </p:stCondLst>
                                        </p:cTn>
                                        <p:tgtEl>
                                          <p:spTgt spid="32"/>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500"/>
                                        <p:tgtEl>
                                          <p:spTgt spid="6"/>
                                        </p:tgtEl>
                                      </p:cBhvr>
                                    </p:animEffect>
                                    <p:set>
                                      <p:cBhvr>
                                        <p:cTn id="96" dur="1" fill="hold">
                                          <p:stCondLst>
                                            <p:cond delay="499"/>
                                          </p:stCondLst>
                                        </p:cTn>
                                        <p:tgtEl>
                                          <p:spTgt spid="6"/>
                                        </p:tgtEl>
                                        <p:attrNameLst>
                                          <p:attrName>style.visibility</p:attrName>
                                        </p:attrNameLst>
                                      </p:cBhvr>
                                      <p:to>
                                        <p:strVal val="hidden"/>
                                      </p:to>
                                    </p:set>
                                  </p:childTnLst>
                                </p:cTn>
                              </p:par>
                              <p:par>
                                <p:cTn id="97" presetID="10" presetClass="exit" presetSubtype="0" fill="hold" nodeType="withEffect">
                                  <p:stCondLst>
                                    <p:cond delay="0"/>
                                  </p:stCondLst>
                                  <p:childTnLst>
                                    <p:animEffect transition="out" filter="fade">
                                      <p:cBhvr>
                                        <p:cTn id="98" dur="500"/>
                                        <p:tgtEl>
                                          <p:spTgt spid="44"/>
                                        </p:tgtEl>
                                      </p:cBhvr>
                                    </p:animEffect>
                                    <p:set>
                                      <p:cBhvr>
                                        <p:cTn id="99" dur="1" fill="hold">
                                          <p:stCondLst>
                                            <p:cond delay="499"/>
                                          </p:stCondLst>
                                        </p:cTn>
                                        <p:tgtEl>
                                          <p:spTgt spid="44"/>
                                        </p:tgtEl>
                                        <p:attrNameLst>
                                          <p:attrName>style.visibility</p:attrName>
                                        </p:attrNameLst>
                                      </p:cBhvr>
                                      <p:to>
                                        <p:strVal val="hidden"/>
                                      </p:to>
                                    </p:set>
                                  </p:childTnLst>
                                </p:cTn>
                              </p:par>
                              <p:par>
                                <p:cTn id="100" presetID="10" presetClass="exit" presetSubtype="0" fill="hold" nodeType="withEffect">
                                  <p:stCondLst>
                                    <p:cond delay="0"/>
                                  </p:stCondLst>
                                  <p:childTnLst>
                                    <p:animEffect transition="out" filter="fade">
                                      <p:cBhvr>
                                        <p:cTn id="101" dur="500"/>
                                        <p:tgtEl>
                                          <p:spTgt spid="37"/>
                                        </p:tgtEl>
                                      </p:cBhvr>
                                    </p:animEffect>
                                    <p:set>
                                      <p:cBhvr>
                                        <p:cTn id="102" dur="1" fill="hold">
                                          <p:stCondLst>
                                            <p:cond delay="499"/>
                                          </p:stCondLst>
                                        </p:cTn>
                                        <p:tgtEl>
                                          <p:spTgt spid="37"/>
                                        </p:tgtEl>
                                        <p:attrNameLst>
                                          <p:attrName>style.visibility</p:attrName>
                                        </p:attrNameLst>
                                      </p:cBhvr>
                                      <p:to>
                                        <p:strVal val="hidden"/>
                                      </p:to>
                                    </p:set>
                                  </p:childTnLst>
                                </p:cTn>
                              </p:par>
                              <p:par>
                                <p:cTn id="103" presetID="10" presetClass="exit" presetSubtype="0" fill="hold" nodeType="withEffect">
                                  <p:stCondLst>
                                    <p:cond delay="0"/>
                                  </p:stCondLst>
                                  <p:childTnLst>
                                    <p:animEffect transition="out" filter="fade">
                                      <p:cBhvr>
                                        <p:cTn id="104" dur="500"/>
                                        <p:tgtEl>
                                          <p:spTgt spid="38"/>
                                        </p:tgtEl>
                                      </p:cBhvr>
                                    </p:animEffect>
                                    <p:set>
                                      <p:cBhvr>
                                        <p:cTn id="105" dur="1" fill="hold">
                                          <p:stCondLst>
                                            <p:cond delay="499"/>
                                          </p:stCondLst>
                                        </p:cTn>
                                        <p:tgtEl>
                                          <p:spTgt spid="38"/>
                                        </p:tgtEl>
                                        <p:attrNameLst>
                                          <p:attrName>style.visibility</p:attrName>
                                        </p:attrNameLst>
                                      </p:cBhvr>
                                      <p:to>
                                        <p:strVal val="hidden"/>
                                      </p:to>
                                    </p:set>
                                  </p:childTnLst>
                                </p:cTn>
                              </p:par>
                              <p:par>
                                <p:cTn id="106" presetID="22" presetClass="entr" presetSubtype="8" fill="hold" grpId="2" nodeType="withEffect">
                                  <p:stCondLst>
                                    <p:cond delay="500"/>
                                  </p:stCondLst>
                                  <p:childTnLst>
                                    <p:set>
                                      <p:cBhvr>
                                        <p:cTn id="107" dur="1" fill="hold">
                                          <p:stCondLst>
                                            <p:cond delay="0"/>
                                          </p:stCondLst>
                                        </p:cTn>
                                        <p:tgtEl>
                                          <p:spTgt spid="24"/>
                                        </p:tgtEl>
                                        <p:attrNameLst>
                                          <p:attrName>style.visibility</p:attrName>
                                        </p:attrNameLst>
                                      </p:cBhvr>
                                      <p:to>
                                        <p:strVal val="visible"/>
                                      </p:to>
                                    </p:set>
                                    <p:animEffect transition="in" filter="wipe(left)">
                                      <p:cBhvr>
                                        <p:cTn id="108" dur="250"/>
                                        <p:tgtEl>
                                          <p:spTgt spid="24"/>
                                        </p:tgtEl>
                                      </p:cBhvr>
                                    </p:animEffect>
                                  </p:childTnLst>
                                </p:cTn>
                              </p:par>
                              <p:par>
                                <p:cTn id="109" presetID="10" presetClass="entr" presetSubtype="0" fill="hold" nodeType="withEffect">
                                  <p:stCondLst>
                                    <p:cond delay="500"/>
                                  </p:stCondLst>
                                  <p:childTnLst>
                                    <p:set>
                                      <p:cBhvr>
                                        <p:cTn id="110" dur="1" fill="hold">
                                          <p:stCondLst>
                                            <p:cond delay="0"/>
                                          </p:stCondLst>
                                        </p:cTn>
                                        <p:tgtEl>
                                          <p:spTgt spid="6"/>
                                        </p:tgtEl>
                                        <p:attrNameLst>
                                          <p:attrName>style.visibility</p:attrName>
                                        </p:attrNameLst>
                                      </p:cBhvr>
                                      <p:to>
                                        <p:strVal val="visible"/>
                                      </p:to>
                                    </p:set>
                                    <p:animEffect transition="in" filter="fade">
                                      <p:cBhvr>
                                        <p:cTn id="111" dur="500"/>
                                        <p:tgtEl>
                                          <p:spTgt spid="6"/>
                                        </p:tgtEl>
                                      </p:cBhvr>
                                    </p:animEffect>
                                  </p:childTnLst>
                                </p:cTn>
                              </p:par>
                            </p:childTnLst>
                          </p:cTn>
                        </p:par>
                        <p:par>
                          <p:cTn id="112" fill="hold">
                            <p:stCondLst>
                              <p:cond delay="1000"/>
                            </p:stCondLst>
                            <p:childTnLst>
                              <p:par>
                                <p:cTn id="113" presetID="22" presetClass="entr" presetSubtype="8" fill="hold" grpId="0" nodeType="afterEffect">
                                  <p:stCondLst>
                                    <p:cond delay="0"/>
                                  </p:stCondLst>
                                  <p:childTnLst>
                                    <p:set>
                                      <p:cBhvr>
                                        <p:cTn id="114" dur="1" fill="hold">
                                          <p:stCondLst>
                                            <p:cond delay="0"/>
                                          </p:stCondLst>
                                        </p:cTn>
                                        <p:tgtEl>
                                          <p:spTgt spid="26"/>
                                        </p:tgtEl>
                                        <p:attrNameLst>
                                          <p:attrName>style.visibility</p:attrName>
                                        </p:attrNameLst>
                                      </p:cBhvr>
                                      <p:to>
                                        <p:strVal val="visible"/>
                                      </p:to>
                                    </p:set>
                                    <p:animEffect transition="in" filter="wipe(left)">
                                      <p:cBhvr>
                                        <p:cTn id="115" dur="250"/>
                                        <p:tgtEl>
                                          <p:spTgt spid="26"/>
                                        </p:tgtEl>
                                      </p:cBhvr>
                                    </p:animEffect>
                                  </p:childTnLst>
                                </p:cTn>
                              </p:par>
                              <p:par>
                                <p:cTn id="116" presetID="10" presetClass="entr" presetSubtype="0" fill="hold" nodeType="withEffect">
                                  <p:stCondLst>
                                    <p:cond delay="0"/>
                                  </p:stCondLst>
                                  <p:childTnLst>
                                    <p:set>
                                      <p:cBhvr>
                                        <p:cTn id="117" dur="1" fill="hold">
                                          <p:stCondLst>
                                            <p:cond delay="0"/>
                                          </p:stCondLst>
                                        </p:cTn>
                                        <p:tgtEl>
                                          <p:spTgt spid="41"/>
                                        </p:tgtEl>
                                        <p:attrNameLst>
                                          <p:attrName>style.visibility</p:attrName>
                                        </p:attrNameLst>
                                      </p:cBhvr>
                                      <p:to>
                                        <p:strVal val="visible"/>
                                      </p:to>
                                    </p:set>
                                    <p:animEffect transition="in" filter="fade">
                                      <p:cBhvr>
                                        <p:cTn id="118" dur="500"/>
                                        <p:tgtEl>
                                          <p:spTgt spid="41"/>
                                        </p:tgtEl>
                                      </p:cBhvr>
                                    </p:animEffect>
                                  </p:childTnLst>
                                </p:cTn>
                              </p:par>
                            </p:childTnLst>
                          </p:cTn>
                        </p:par>
                        <p:par>
                          <p:cTn id="119" fill="hold">
                            <p:stCondLst>
                              <p:cond delay="1500"/>
                            </p:stCondLst>
                            <p:childTnLst>
                              <p:par>
                                <p:cTn id="120" presetID="22" presetClass="entr" presetSubtype="8" fill="hold" grpId="0" nodeType="afterEffect">
                                  <p:stCondLst>
                                    <p:cond delay="0"/>
                                  </p:stCondLst>
                                  <p:childTnLst>
                                    <p:set>
                                      <p:cBhvr>
                                        <p:cTn id="121" dur="1" fill="hold">
                                          <p:stCondLst>
                                            <p:cond delay="0"/>
                                          </p:stCondLst>
                                        </p:cTn>
                                        <p:tgtEl>
                                          <p:spTgt spid="27"/>
                                        </p:tgtEl>
                                        <p:attrNameLst>
                                          <p:attrName>style.visibility</p:attrName>
                                        </p:attrNameLst>
                                      </p:cBhvr>
                                      <p:to>
                                        <p:strVal val="visible"/>
                                      </p:to>
                                    </p:set>
                                    <p:animEffect transition="in" filter="wipe(left)">
                                      <p:cBhvr>
                                        <p:cTn id="122" dur="250"/>
                                        <p:tgtEl>
                                          <p:spTgt spid="27"/>
                                        </p:tgtEl>
                                      </p:cBhvr>
                                    </p:animEffect>
                                  </p:childTnLst>
                                </p:cTn>
                              </p:par>
                              <p:par>
                                <p:cTn id="123" presetID="10" presetClass="entr" presetSubtype="0" fill="hold" nodeType="with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fade">
                                      <p:cBhvr>
                                        <p:cTn id="125" dur="500"/>
                                        <p:tgtEl>
                                          <p:spTgt spid="47"/>
                                        </p:tgtEl>
                                      </p:cBhvr>
                                    </p:animEffect>
                                  </p:childTnLst>
                                </p:cTn>
                              </p:par>
                            </p:childTnLst>
                          </p:cTn>
                        </p:par>
                        <p:par>
                          <p:cTn id="126" fill="hold">
                            <p:stCondLst>
                              <p:cond delay="2000"/>
                            </p:stCondLst>
                            <p:childTnLst>
                              <p:par>
                                <p:cTn id="127" presetID="22" presetClass="entr" presetSubtype="8" fill="hold" grpId="2" nodeType="afterEffect">
                                  <p:stCondLst>
                                    <p:cond delay="0"/>
                                  </p:stCondLst>
                                  <p:childTnLst>
                                    <p:set>
                                      <p:cBhvr>
                                        <p:cTn id="128" dur="1" fill="hold">
                                          <p:stCondLst>
                                            <p:cond delay="0"/>
                                          </p:stCondLst>
                                        </p:cTn>
                                        <p:tgtEl>
                                          <p:spTgt spid="28"/>
                                        </p:tgtEl>
                                        <p:attrNameLst>
                                          <p:attrName>style.visibility</p:attrName>
                                        </p:attrNameLst>
                                      </p:cBhvr>
                                      <p:to>
                                        <p:strVal val="visible"/>
                                      </p:to>
                                    </p:set>
                                    <p:animEffect transition="in" filter="wipe(left)">
                                      <p:cBhvr>
                                        <p:cTn id="129" dur="250"/>
                                        <p:tgtEl>
                                          <p:spTgt spid="28"/>
                                        </p:tgtEl>
                                      </p:cBhvr>
                                    </p:animEffect>
                                  </p:childTnLst>
                                </p:cTn>
                              </p:par>
                              <p:par>
                                <p:cTn id="130" presetID="10" presetClass="entr" presetSubtype="0" fill="hold" nodeType="with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fade">
                                      <p:cBhvr>
                                        <p:cTn id="132" dur="500"/>
                                        <p:tgtEl>
                                          <p:spTgt spid="44"/>
                                        </p:tgtEl>
                                      </p:cBhvr>
                                    </p:animEffect>
                                  </p:childTnLst>
                                </p:cTn>
                              </p:par>
                            </p:childTnLst>
                          </p:cTn>
                        </p:par>
                        <p:par>
                          <p:cTn id="133" fill="hold">
                            <p:stCondLst>
                              <p:cond delay="2500"/>
                            </p:stCondLst>
                            <p:childTnLst>
                              <p:par>
                                <p:cTn id="134" presetID="22" presetClass="entr" presetSubtype="8" fill="hold" grpId="0" nodeType="afterEffect">
                                  <p:stCondLst>
                                    <p:cond delay="0"/>
                                  </p:stCondLst>
                                  <p:childTnLst>
                                    <p:set>
                                      <p:cBhvr>
                                        <p:cTn id="135" dur="1" fill="hold">
                                          <p:stCondLst>
                                            <p:cond delay="0"/>
                                          </p:stCondLst>
                                        </p:cTn>
                                        <p:tgtEl>
                                          <p:spTgt spid="25"/>
                                        </p:tgtEl>
                                        <p:attrNameLst>
                                          <p:attrName>style.visibility</p:attrName>
                                        </p:attrNameLst>
                                      </p:cBhvr>
                                      <p:to>
                                        <p:strVal val="visible"/>
                                      </p:to>
                                    </p:set>
                                    <p:animEffect transition="in" filter="wipe(left)">
                                      <p:cBhvr>
                                        <p:cTn id="136" dur="250"/>
                                        <p:tgtEl>
                                          <p:spTgt spid="25"/>
                                        </p:tgtEl>
                                      </p:cBhvr>
                                    </p:animEffect>
                                  </p:childTnLst>
                                </p:cTn>
                              </p:par>
                              <p:par>
                                <p:cTn id="137" presetID="10" presetClass="entr" presetSubtype="0" fill="hold" nodeType="withEffect">
                                  <p:stCondLst>
                                    <p:cond delay="0"/>
                                  </p:stCondLst>
                                  <p:childTnLst>
                                    <p:set>
                                      <p:cBhvr>
                                        <p:cTn id="138" dur="1" fill="hold">
                                          <p:stCondLst>
                                            <p:cond delay="0"/>
                                          </p:stCondLst>
                                        </p:cTn>
                                        <p:tgtEl>
                                          <p:spTgt spid="50"/>
                                        </p:tgtEl>
                                        <p:attrNameLst>
                                          <p:attrName>style.visibility</p:attrName>
                                        </p:attrNameLst>
                                      </p:cBhvr>
                                      <p:to>
                                        <p:strVal val="visible"/>
                                      </p:to>
                                    </p:set>
                                    <p:animEffect transition="in" filter="fade">
                                      <p:cBhvr>
                                        <p:cTn id="139" dur="500"/>
                                        <p:tgtEl>
                                          <p:spTgt spid="50"/>
                                        </p:tgtEl>
                                      </p:cBhvr>
                                    </p:animEffect>
                                  </p:childTnLst>
                                </p:cTn>
                              </p:par>
                            </p:childTnLst>
                          </p:cTn>
                        </p:par>
                        <p:par>
                          <p:cTn id="140" fill="hold">
                            <p:stCondLst>
                              <p:cond delay="3000"/>
                            </p:stCondLst>
                            <p:childTnLst>
                              <p:par>
                                <p:cTn id="141" presetID="22" presetClass="entr" presetSubtype="8" fill="hold" grpId="0" nodeType="afterEffect">
                                  <p:stCondLst>
                                    <p:cond delay="0"/>
                                  </p:stCondLst>
                                  <p:childTnLst>
                                    <p:set>
                                      <p:cBhvr>
                                        <p:cTn id="142" dur="1" fill="hold">
                                          <p:stCondLst>
                                            <p:cond delay="0"/>
                                          </p:stCondLst>
                                        </p:cTn>
                                        <p:tgtEl>
                                          <p:spTgt spid="29"/>
                                        </p:tgtEl>
                                        <p:attrNameLst>
                                          <p:attrName>style.visibility</p:attrName>
                                        </p:attrNameLst>
                                      </p:cBhvr>
                                      <p:to>
                                        <p:strVal val="visible"/>
                                      </p:to>
                                    </p:set>
                                    <p:animEffect transition="in" filter="wipe(left)">
                                      <p:cBhvr>
                                        <p:cTn id="143" dur="250"/>
                                        <p:tgtEl>
                                          <p:spTgt spid="29"/>
                                        </p:tgtEl>
                                      </p:cBhvr>
                                    </p:animEffect>
                                  </p:childTnLst>
                                </p:cTn>
                              </p:par>
                              <p:par>
                                <p:cTn id="144" presetID="10" presetClass="entr" presetSubtype="0" fill="hold" nodeType="withEffect">
                                  <p:stCondLst>
                                    <p:cond delay="0"/>
                                  </p:stCondLst>
                                  <p:childTnLst>
                                    <p:set>
                                      <p:cBhvr>
                                        <p:cTn id="145" dur="1" fill="hold">
                                          <p:stCondLst>
                                            <p:cond delay="0"/>
                                          </p:stCondLst>
                                        </p:cTn>
                                        <p:tgtEl>
                                          <p:spTgt spid="53"/>
                                        </p:tgtEl>
                                        <p:attrNameLst>
                                          <p:attrName>style.visibility</p:attrName>
                                        </p:attrNameLst>
                                      </p:cBhvr>
                                      <p:to>
                                        <p:strVal val="visible"/>
                                      </p:to>
                                    </p:set>
                                    <p:animEffect transition="in" filter="fade">
                                      <p:cBhvr>
                                        <p:cTn id="146" dur="500"/>
                                        <p:tgtEl>
                                          <p:spTgt spid="53"/>
                                        </p:tgtEl>
                                      </p:cBhvr>
                                    </p:animEffect>
                                  </p:childTnLst>
                                </p:cTn>
                              </p:par>
                            </p:childTnLst>
                          </p:cTn>
                        </p:par>
                        <p:par>
                          <p:cTn id="147" fill="hold">
                            <p:stCondLst>
                              <p:cond delay="3500"/>
                            </p:stCondLst>
                            <p:childTnLst>
                              <p:par>
                                <p:cTn id="148" presetID="22" presetClass="entr" presetSubtype="8" fill="hold" grpId="0" nodeType="afterEffect">
                                  <p:stCondLst>
                                    <p:cond delay="0"/>
                                  </p:stCondLst>
                                  <p:childTnLst>
                                    <p:set>
                                      <p:cBhvr>
                                        <p:cTn id="149" dur="1" fill="hold">
                                          <p:stCondLst>
                                            <p:cond delay="0"/>
                                          </p:stCondLst>
                                        </p:cTn>
                                        <p:tgtEl>
                                          <p:spTgt spid="30"/>
                                        </p:tgtEl>
                                        <p:attrNameLst>
                                          <p:attrName>style.visibility</p:attrName>
                                        </p:attrNameLst>
                                      </p:cBhvr>
                                      <p:to>
                                        <p:strVal val="visible"/>
                                      </p:to>
                                    </p:set>
                                    <p:animEffect transition="in" filter="wipe(left)">
                                      <p:cBhvr>
                                        <p:cTn id="150" dur="250"/>
                                        <p:tgtEl>
                                          <p:spTgt spid="30"/>
                                        </p:tgtEl>
                                      </p:cBhvr>
                                    </p:animEffect>
                                  </p:childTnLst>
                                </p:cTn>
                              </p:par>
                              <p:par>
                                <p:cTn id="151" presetID="10" presetClass="entr" presetSubtype="0" fill="hold" nodeType="withEffect">
                                  <p:stCondLst>
                                    <p:cond delay="0"/>
                                  </p:stCondLst>
                                  <p:childTnLst>
                                    <p:set>
                                      <p:cBhvr>
                                        <p:cTn id="152" dur="1" fill="hold">
                                          <p:stCondLst>
                                            <p:cond delay="0"/>
                                          </p:stCondLst>
                                        </p:cTn>
                                        <p:tgtEl>
                                          <p:spTgt spid="56"/>
                                        </p:tgtEl>
                                        <p:attrNameLst>
                                          <p:attrName>style.visibility</p:attrName>
                                        </p:attrNameLst>
                                      </p:cBhvr>
                                      <p:to>
                                        <p:strVal val="visible"/>
                                      </p:to>
                                    </p:set>
                                    <p:animEffect transition="in" filter="fade">
                                      <p:cBhvr>
                                        <p:cTn id="153" dur="500"/>
                                        <p:tgtEl>
                                          <p:spTgt spid="56"/>
                                        </p:tgtEl>
                                      </p:cBhvr>
                                    </p:animEffect>
                                  </p:childTnLst>
                                </p:cTn>
                              </p:par>
                            </p:childTnLst>
                          </p:cTn>
                        </p:par>
                      </p:childTnLst>
                    </p:cTn>
                  </p:par>
                  <p:par>
                    <p:cTn id="154" fill="hold">
                      <p:stCondLst>
                        <p:cond delay="indefinite"/>
                      </p:stCondLst>
                      <p:childTnLst>
                        <p:par>
                          <p:cTn id="155" fill="hold">
                            <p:stCondLst>
                              <p:cond delay="0"/>
                            </p:stCondLst>
                            <p:childTnLst>
                              <p:par>
                                <p:cTn id="156" presetID="22" presetClass="entr" presetSubtype="8" fill="hold" grpId="0" nodeType="clickEffect">
                                  <p:stCondLst>
                                    <p:cond delay="0"/>
                                  </p:stCondLst>
                                  <p:childTnLst>
                                    <p:set>
                                      <p:cBhvr>
                                        <p:cTn id="157" dur="1" fill="hold">
                                          <p:stCondLst>
                                            <p:cond delay="0"/>
                                          </p:stCondLst>
                                        </p:cTn>
                                        <p:tgtEl>
                                          <p:spTgt spid="39"/>
                                        </p:tgtEl>
                                        <p:attrNameLst>
                                          <p:attrName>style.visibility</p:attrName>
                                        </p:attrNameLst>
                                      </p:cBhvr>
                                      <p:to>
                                        <p:strVal val="visible"/>
                                      </p:to>
                                    </p:set>
                                    <p:animEffect transition="in" filter="wipe(left)">
                                      <p:cBhvr>
                                        <p:cTn id="158" dur="1000"/>
                                        <p:tgtEl>
                                          <p:spTgt spid="39"/>
                                        </p:tgtEl>
                                      </p:cBhvr>
                                    </p:animEffect>
                                  </p:childTnLst>
                                </p:cTn>
                              </p:par>
                              <p:par>
                                <p:cTn id="159" presetID="10" presetClass="exit" presetSubtype="0" fill="hold" grpId="0" nodeType="withEffect">
                                  <p:stCondLst>
                                    <p:cond delay="0"/>
                                  </p:stCondLst>
                                  <p:childTnLst>
                                    <p:animEffect transition="out" filter="fade">
                                      <p:cBhvr>
                                        <p:cTn id="160" dur="500"/>
                                        <p:tgtEl>
                                          <p:spTgt spid="17"/>
                                        </p:tgtEl>
                                      </p:cBhvr>
                                    </p:animEffect>
                                    <p:set>
                                      <p:cBhvr>
                                        <p:cTn id="161"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15" grpId="0" animBg="1"/>
      <p:bldP spid="14" grpId="0" animBg="1"/>
      <p:bldP spid="13" grpId="0" animBg="1"/>
      <p:bldP spid="12" grpId="0" animBg="1"/>
      <p:bldP spid="11" grpId="0" animBg="1"/>
      <p:bldP spid="24" grpId="0"/>
      <p:bldP spid="24" grpId="1"/>
      <p:bldP spid="24" grpId="2"/>
      <p:bldP spid="25" grpId="0"/>
      <p:bldP spid="26" grpId="0"/>
      <p:bldP spid="27" grpId="0"/>
      <p:bldP spid="28" grpId="0"/>
      <p:bldP spid="28" grpId="1"/>
      <p:bldP spid="28" grpId="2"/>
      <p:bldP spid="29" grpId="0"/>
      <p:bldP spid="30" grpId="0"/>
      <p:bldP spid="31" grpId="0"/>
      <p:bldP spid="31" grpId="1"/>
      <p:bldP spid="32" grpId="0"/>
      <p:bldP spid="32" grpId="1"/>
      <p:bldP spid="33" grpId="0" animBg="1"/>
      <p:bldP spid="33" grpId="1" animBg="1"/>
      <p:bldP spid="34" grpId="0" animBg="1"/>
      <p:bldP spid="34" grpId="1" animBg="1"/>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0940" y="127327"/>
            <a:ext cx="4975860" cy="215444"/>
          </a:xfrm>
        </p:spPr>
        <p:txBody>
          <a:bodyPr/>
          <a:lstStyle/>
          <a:p>
            <a:r>
              <a:rPr lang="en-US" dirty="0"/>
              <a:t>Req. 5.c.: Digital Signals</a:t>
            </a:r>
          </a:p>
        </p:txBody>
      </p:sp>
      <p:sp>
        <p:nvSpPr>
          <p:cNvPr id="3" name="Slide Number Placeholder 2"/>
          <p:cNvSpPr>
            <a:spLocks noGrp="1"/>
          </p:cNvSpPr>
          <p:nvPr>
            <p:ph type="sldNum" sz="quarter" idx="12"/>
          </p:nvPr>
        </p:nvSpPr>
        <p:spPr/>
        <p:txBody>
          <a:bodyPr/>
          <a:lstStyle/>
          <a:p>
            <a:pPr>
              <a:defRPr/>
            </a:pPr>
            <a:r>
              <a:rPr lang="en-US" dirty="0">
                <a:solidFill>
                  <a:schemeClr val="bg1"/>
                </a:solidFill>
              </a:rPr>
              <a:t>SLIDE </a:t>
            </a:r>
            <a:fld id="{7DE08B2E-D59F-498D-8D62-ABBAFDFFC21C}" type="slidenum">
              <a:rPr lang="en-US" smtClean="0">
                <a:solidFill>
                  <a:schemeClr val="bg1"/>
                </a:solidFill>
              </a:rPr>
              <a:pPr>
                <a:defRPr/>
              </a:pPr>
              <a:t>21</a:t>
            </a:fld>
            <a:endParaRPr lang="en-US" dirty="0">
              <a:solidFill>
                <a:schemeClr val="bg1"/>
              </a:solidFill>
            </a:endParaRPr>
          </a:p>
        </p:txBody>
      </p:sp>
      <p:sp>
        <p:nvSpPr>
          <p:cNvPr id="18" name="TextBox 17"/>
          <p:cNvSpPr txBox="1"/>
          <p:nvPr/>
        </p:nvSpPr>
        <p:spPr bwMode="auto">
          <a:xfrm>
            <a:off x="8704418"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1</a:t>
            </a:r>
          </a:p>
        </p:txBody>
      </p:sp>
      <p:sp>
        <p:nvSpPr>
          <p:cNvPr id="17" name="TextBox 16"/>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2</a:t>
            </a:r>
          </a:p>
        </p:txBody>
      </p:sp>
      <p:sp>
        <p:nvSpPr>
          <p:cNvPr id="16" name="TextBox 15"/>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3</a:t>
            </a:r>
          </a:p>
        </p:txBody>
      </p:sp>
      <p:sp>
        <p:nvSpPr>
          <p:cNvPr id="15" name="TextBox 14"/>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4</a:t>
            </a:r>
          </a:p>
        </p:txBody>
      </p:sp>
      <p:sp>
        <p:nvSpPr>
          <p:cNvPr id="14" name="TextBox 13"/>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5</a:t>
            </a:r>
          </a:p>
        </p:txBody>
      </p:sp>
      <p:pic>
        <p:nvPicPr>
          <p:cNvPr id="23" name="Picture 2" descr="https://www.tutorialspoint.com/data_communication_computer_network/images/line_coding.jpg"/>
          <p:cNvPicPr>
            <a:picLocks noChangeAspect="1" noChangeArrowheads="1"/>
          </p:cNvPicPr>
          <p:nvPr/>
        </p:nvPicPr>
        <p:blipFill rotWithShape="1">
          <a:blip r:embed="rId3">
            <a:extLst>
              <a:ext uri="{28A0092B-C50C-407E-A947-70E740481C1C}">
                <a14:useLocalDpi xmlns:a14="http://schemas.microsoft.com/office/drawing/2010/main" val="0"/>
              </a:ext>
            </a:extLst>
          </a:blip>
          <a:srcRect r="63811" b="9079"/>
          <a:stretch/>
        </p:blipFill>
        <p:spPr bwMode="auto">
          <a:xfrm>
            <a:off x="1261200" y="1288775"/>
            <a:ext cx="2558665" cy="21463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ttps://www.tutorialspoint.com/data_communication_computer_network/images/line_coding.jpg"/>
          <p:cNvPicPr>
            <a:picLocks noChangeAspect="1" noChangeArrowheads="1"/>
          </p:cNvPicPr>
          <p:nvPr/>
        </p:nvPicPr>
        <p:blipFill rotWithShape="1">
          <a:blip r:embed="rId3">
            <a:extLst>
              <a:ext uri="{28A0092B-C50C-407E-A947-70E740481C1C}">
                <a14:useLocalDpi xmlns:a14="http://schemas.microsoft.com/office/drawing/2010/main" val="0"/>
              </a:ext>
            </a:extLst>
          </a:blip>
          <a:srcRect l="62008" b="8980"/>
          <a:stretch/>
        </p:blipFill>
        <p:spPr bwMode="auto">
          <a:xfrm>
            <a:off x="5625255" y="1290328"/>
            <a:ext cx="2686154" cy="2148612"/>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24"/>
          <p:cNvGrpSpPr/>
          <p:nvPr/>
        </p:nvGrpSpPr>
        <p:grpSpPr>
          <a:xfrm>
            <a:off x="5653858" y="1917451"/>
            <a:ext cx="318194" cy="1190080"/>
            <a:chOff x="5653858" y="1917451"/>
            <a:chExt cx="318194" cy="1190080"/>
          </a:xfrm>
        </p:grpSpPr>
        <p:sp>
          <p:nvSpPr>
            <p:cNvPr id="26" name="Freeform 25"/>
            <p:cNvSpPr/>
            <p:nvPr/>
          </p:nvSpPr>
          <p:spPr bwMode="auto">
            <a:xfrm flipH="1">
              <a:off x="5813068" y="1917451"/>
              <a:ext cx="74003" cy="1190080"/>
            </a:xfrm>
            <a:custGeom>
              <a:avLst/>
              <a:gdLst>
                <a:gd name="connsiteX0" fmla="*/ 0 w 1132115"/>
                <a:gd name="connsiteY0" fmla="*/ 2162628 h 2162628"/>
                <a:gd name="connsiteX1" fmla="*/ 1132115 w 1132115"/>
                <a:gd name="connsiteY1" fmla="*/ 2162628 h 2162628"/>
                <a:gd name="connsiteX2" fmla="*/ 1132115 w 1132115"/>
                <a:gd name="connsiteY2" fmla="*/ 0 h 2162628"/>
              </a:gdLst>
              <a:ahLst/>
              <a:cxnLst>
                <a:cxn ang="0">
                  <a:pos x="connsiteX0" y="connsiteY0"/>
                </a:cxn>
                <a:cxn ang="0">
                  <a:pos x="connsiteX1" y="connsiteY1"/>
                </a:cxn>
                <a:cxn ang="0">
                  <a:pos x="connsiteX2" y="connsiteY2"/>
                </a:cxn>
              </a:cxnLst>
              <a:rect l="l" t="t" r="r" b="b"/>
              <a:pathLst>
                <a:path w="1132115" h="2162628">
                  <a:moveTo>
                    <a:pt x="0" y="2162628"/>
                  </a:moveTo>
                  <a:lnTo>
                    <a:pt x="1132115" y="2162628"/>
                  </a:lnTo>
                  <a:lnTo>
                    <a:pt x="1132115" y="0"/>
                  </a:lnTo>
                </a:path>
              </a:pathLst>
            </a:cu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7" name="Isosceles Triangle 26"/>
            <p:cNvSpPr/>
            <p:nvPr/>
          </p:nvSpPr>
          <p:spPr bwMode="auto">
            <a:xfrm flipH="1" flipV="1">
              <a:off x="5653858" y="1921287"/>
              <a:ext cx="318194" cy="350520"/>
            </a:xfrm>
            <a:prstGeom prst="triangl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grpSp>
        <p:nvGrpSpPr>
          <p:cNvPr id="28" name="Group 27"/>
          <p:cNvGrpSpPr/>
          <p:nvPr/>
        </p:nvGrpSpPr>
        <p:grpSpPr>
          <a:xfrm>
            <a:off x="3462862" y="1917435"/>
            <a:ext cx="318194" cy="1190080"/>
            <a:chOff x="5653858" y="1917451"/>
            <a:chExt cx="318194" cy="1190080"/>
          </a:xfrm>
        </p:grpSpPr>
        <p:sp>
          <p:nvSpPr>
            <p:cNvPr id="29" name="Freeform 28"/>
            <p:cNvSpPr/>
            <p:nvPr/>
          </p:nvSpPr>
          <p:spPr bwMode="auto">
            <a:xfrm flipH="1">
              <a:off x="5813068" y="1917451"/>
              <a:ext cx="74003" cy="1190080"/>
            </a:xfrm>
            <a:custGeom>
              <a:avLst/>
              <a:gdLst>
                <a:gd name="connsiteX0" fmla="*/ 0 w 1132115"/>
                <a:gd name="connsiteY0" fmla="*/ 2162628 h 2162628"/>
                <a:gd name="connsiteX1" fmla="*/ 1132115 w 1132115"/>
                <a:gd name="connsiteY1" fmla="*/ 2162628 h 2162628"/>
                <a:gd name="connsiteX2" fmla="*/ 1132115 w 1132115"/>
                <a:gd name="connsiteY2" fmla="*/ 0 h 2162628"/>
              </a:gdLst>
              <a:ahLst/>
              <a:cxnLst>
                <a:cxn ang="0">
                  <a:pos x="connsiteX0" y="connsiteY0"/>
                </a:cxn>
                <a:cxn ang="0">
                  <a:pos x="connsiteX1" y="connsiteY1"/>
                </a:cxn>
                <a:cxn ang="0">
                  <a:pos x="connsiteX2" y="connsiteY2"/>
                </a:cxn>
              </a:cxnLst>
              <a:rect l="l" t="t" r="r" b="b"/>
              <a:pathLst>
                <a:path w="1132115" h="2162628">
                  <a:moveTo>
                    <a:pt x="0" y="2162628"/>
                  </a:moveTo>
                  <a:lnTo>
                    <a:pt x="1132115" y="2162628"/>
                  </a:lnTo>
                  <a:lnTo>
                    <a:pt x="1132115" y="0"/>
                  </a:lnTo>
                </a:path>
              </a:pathLst>
            </a:cu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0" name="Isosceles Triangle 29"/>
            <p:cNvSpPr/>
            <p:nvPr/>
          </p:nvSpPr>
          <p:spPr bwMode="auto">
            <a:xfrm flipH="1" flipV="1">
              <a:off x="5653858" y="1921287"/>
              <a:ext cx="318194" cy="350520"/>
            </a:xfrm>
            <a:prstGeom prst="triangl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pic>
        <p:nvPicPr>
          <p:cNvPr id="31" name="Picture 2" descr="https://www.tutorialspoint.com/data_communication_computer_network/images/line_coding.jpg"/>
          <p:cNvPicPr>
            <a:picLocks noChangeAspect="1" noChangeArrowheads="1"/>
          </p:cNvPicPr>
          <p:nvPr/>
        </p:nvPicPr>
        <p:blipFill rotWithShape="1">
          <a:blip r:embed="rId3">
            <a:extLst>
              <a:ext uri="{28A0092B-C50C-407E-A947-70E740481C1C}">
                <a14:useLocalDpi xmlns:a14="http://schemas.microsoft.com/office/drawing/2010/main" val="0"/>
              </a:ext>
            </a:extLst>
          </a:blip>
          <a:srcRect l="36141" t="45438" r="38090" b="9039"/>
          <a:stretch/>
        </p:blipFill>
        <p:spPr bwMode="auto">
          <a:xfrm>
            <a:off x="3808608" y="1300136"/>
            <a:ext cx="1822026" cy="1074636"/>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bwMode="auto">
          <a:xfrm>
            <a:off x="3800476" y="2339009"/>
            <a:ext cx="1838325" cy="110269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pic>
        <p:nvPicPr>
          <p:cNvPr id="33" name="Picture 2" descr="https://www.tutorialspoint.com/data_communication_computer_network/images/line_coding.jpg"/>
          <p:cNvPicPr>
            <a:picLocks noChangeAspect="1" noChangeArrowheads="1"/>
          </p:cNvPicPr>
          <p:nvPr/>
        </p:nvPicPr>
        <p:blipFill rotWithShape="1">
          <a:blip r:embed="rId3">
            <a:extLst>
              <a:ext uri="{28A0092B-C50C-407E-A947-70E740481C1C}">
                <a14:useLocalDpi xmlns:a14="http://schemas.microsoft.com/office/drawing/2010/main" val="0"/>
              </a:ext>
            </a:extLst>
          </a:blip>
          <a:srcRect l="36141" r="38090" b="9038"/>
          <a:stretch/>
        </p:blipFill>
        <p:spPr bwMode="auto">
          <a:xfrm>
            <a:off x="3806761" y="1294445"/>
            <a:ext cx="1822026" cy="2147256"/>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p:cNvSpPr txBox="1"/>
          <p:nvPr/>
        </p:nvSpPr>
        <p:spPr bwMode="auto">
          <a:xfrm>
            <a:off x="3040380" y="2255520"/>
            <a:ext cx="622286" cy="769441"/>
          </a:xfrm>
          <a:prstGeom prst="rect">
            <a:avLst/>
          </a:prstGeom>
          <a:noFill/>
          <a:ln w="9525">
            <a:noFill/>
            <a:miter lim="800000"/>
            <a:headEnd/>
            <a:tailEnd/>
          </a:ln>
        </p:spPr>
        <p:txBody>
          <a:bodyPr wrap="none" rtlCol="0">
            <a:spAutoFit/>
          </a:bodyPr>
          <a:lstStyle>
            <a:defPPr>
              <a:defRPr lang="en-US"/>
            </a:defPPr>
            <a:lvl1pPr>
              <a:defRPr sz="4400" b="1">
                <a:ln w="18000">
                  <a:solidFill>
                    <a:srgbClr val="000099"/>
                  </a:solidFill>
                  <a:prstDash val="solid"/>
                  <a:miter lim="800000"/>
                </a:ln>
                <a:solidFill>
                  <a:srgbClr val="FF0000"/>
                </a:solidFill>
                <a:effectLst>
                  <a:outerShdw blurRad="25500" dist="23000" dir="7020000" algn="tl">
                    <a:srgbClr val="000000">
                      <a:alpha val="50000"/>
                    </a:srgbClr>
                  </a:outerShdw>
                </a:effectLst>
                <a:latin typeface="Verdana" pitchFamily="34" charset="0"/>
              </a:defRPr>
            </a:lvl1pPr>
          </a:lstStyle>
          <a:p>
            <a:r>
              <a:rPr lang="en-US" dirty="0"/>
              <a:t>A</a:t>
            </a:r>
          </a:p>
        </p:txBody>
      </p:sp>
      <p:sp>
        <p:nvSpPr>
          <p:cNvPr id="37" name="TextBox 36"/>
          <p:cNvSpPr txBox="1"/>
          <p:nvPr/>
        </p:nvSpPr>
        <p:spPr bwMode="auto">
          <a:xfrm>
            <a:off x="5737860" y="2263140"/>
            <a:ext cx="622286" cy="769441"/>
          </a:xfrm>
          <a:prstGeom prst="rect">
            <a:avLst/>
          </a:prstGeom>
          <a:noFill/>
          <a:ln w="9525">
            <a:noFill/>
            <a:miter lim="800000"/>
            <a:headEnd/>
            <a:tailEnd/>
          </a:ln>
        </p:spPr>
        <p:txBody>
          <a:bodyPr wrap="none" rtlCol="0">
            <a:spAutoFit/>
          </a:bodyPr>
          <a:lstStyle/>
          <a:p>
            <a:r>
              <a:rPr lang="en-US" sz="4400" b="1" dirty="0">
                <a:ln w="18000">
                  <a:solidFill>
                    <a:srgbClr val="000099"/>
                  </a:solidFill>
                  <a:prstDash val="solid"/>
                  <a:miter lim="800000"/>
                </a:ln>
                <a:solidFill>
                  <a:srgbClr val="FF0000"/>
                </a:solidFill>
                <a:effectLst>
                  <a:outerShdw blurRad="25500" dist="23000" dir="7020000" algn="tl">
                    <a:srgbClr val="000000">
                      <a:alpha val="50000"/>
                    </a:srgbClr>
                  </a:outerShdw>
                </a:effectLst>
                <a:latin typeface="Verdana" pitchFamily="34" charset="0"/>
              </a:rPr>
              <a:t>B</a:t>
            </a:r>
          </a:p>
        </p:txBody>
      </p:sp>
      <p:cxnSp>
        <p:nvCxnSpPr>
          <p:cNvPr id="38" name="Straight Arrow Connector 37"/>
          <p:cNvCxnSpPr/>
          <p:nvPr/>
        </p:nvCxnSpPr>
        <p:spPr bwMode="auto">
          <a:xfrm>
            <a:off x="3147060" y="4023360"/>
            <a:ext cx="3192780" cy="0"/>
          </a:xfrm>
          <a:prstGeom prst="straightConnector1">
            <a:avLst/>
          </a:prstGeom>
          <a:solidFill>
            <a:schemeClr val="accent1"/>
          </a:solidFill>
          <a:ln w="168275" cap="flat" cmpd="sng" algn="ctr">
            <a:solidFill>
              <a:srgbClr val="FFFF00"/>
            </a:solidFill>
            <a:prstDash val="solid"/>
            <a:round/>
            <a:headEnd type="none" w="med" len="med"/>
            <a:tailEnd type="arrow"/>
          </a:ln>
          <a:effectLst/>
        </p:spPr>
      </p:cxnSp>
      <p:sp>
        <p:nvSpPr>
          <p:cNvPr id="39" name="TextBox 38"/>
          <p:cNvSpPr txBox="1"/>
          <p:nvPr/>
        </p:nvSpPr>
        <p:spPr bwMode="auto">
          <a:xfrm>
            <a:off x="3689690" y="3886200"/>
            <a:ext cx="1899879" cy="261610"/>
          </a:xfrm>
          <a:prstGeom prst="rect">
            <a:avLst/>
          </a:prstGeom>
          <a:noFill/>
          <a:ln w="9525">
            <a:noFill/>
            <a:miter lim="800000"/>
            <a:headEnd/>
            <a:tailEnd/>
          </a:ln>
        </p:spPr>
        <p:txBody>
          <a:bodyPr wrap="none" rtlCol="0">
            <a:spAutoFit/>
          </a:bodyPr>
          <a:lstStyle/>
          <a:p>
            <a:r>
              <a:rPr lang="en-US" sz="1100" b="1" dirty="0">
                <a:latin typeface="Verdana" pitchFamily="34" charset="0"/>
              </a:rPr>
              <a:t>MESSAGE DIRECTION</a:t>
            </a:r>
          </a:p>
        </p:txBody>
      </p:sp>
      <p:pic>
        <p:nvPicPr>
          <p:cNvPr id="42" name="Picture 2" descr="https://static.dxengineering.com/global/images/prod/xlarge/ico-ic-7300_it_x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98312" y="2907506"/>
            <a:ext cx="868944" cy="392111"/>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https://static.dxengineering.com/global/images/prod/xlarge/ico-ic-7300_it_x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93866" y="2907505"/>
            <a:ext cx="868944" cy="392111"/>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
          <p:cNvSpPr txBox="1"/>
          <p:nvPr/>
        </p:nvSpPr>
        <p:spPr bwMode="auto">
          <a:xfrm>
            <a:off x="1332766" y="1236866"/>
            <a:ext cx="6981398" cy="2123658"/>
          </a:xfrm>
          <a:prstGeom prst="rect">
            <a:avLst/>
          </a:prstGeom>
          <a:noFill/>
          <a:ln w="9525">
            <a:noFill/>
            <a:miter lim="800000"/>
            <a:headEnd/>
            <a:tailEnd/>
          </a:ln>
        </p:spPr>
        <p:txBody>
          <a:bodyPr wrap="none" rtlCol="0">
            <a:spAutoFit/>
          </a:bodyPr>
          <a:lstStyle>
            <a:defPPr>
              <a:defRPr lang="en-US"/>
            </a:defPPr>
            <a:lvl1pPr algn="l" rtl="0" eaLnBrk="0" fontAlgn="base" hangingPunct="0">
              <a:spcBef>
                <a:spcPct val="0"/>
              </a:spcBef>
              <a:spcAft>
                <a:spcPct val="0"/>
              </a:spcAft>
              <a:defRPr sz="1900" kern="1200">
                <a:solidFill>
                  <a:schemeClr val="tx1"/>
                </a:solidFill>
                <a:latin typeface="Times New Roman" pitchFamily="18" charset="0"/>
                <a:ea typeface="+mn-ea"/>
                <a:cs typeface="+mn-cs"/>
              </a:defRPr>
            </a:lvl1pPr>
            <a:lvl2pPr marL="366309" algn="l" rtl="0" eaLnBrk="0" fontAlgn="base" hangingPunct="0">
              <a:spcBef>
                <a:spcPct val="0"/>
              </a:spcBef>
              <a:spcAft>
                <a:spcPct val="0"/>
              </a:spcAft>
              <a:defRPr sz="1900" kern="1200">
                <a:solidFill>
                  <a:schemeClr val="tx1"/>
                </a:solidFill>
                <a:latin typeface="Times New Roman" pitchFamily="18" charset="0"/>
                <a:ea typeface="+mn-ea"/>
                <a:cs typeface="+mn-cs"/>
              </a:defRPr>
            </a:lvl2pPr>
            <a:lvl3pPr marL="732617" algn="l" rtl="0" eaLnBrk="0" fontAlgn="base" hangingPunct="0">
              <a:spcBef>
                <a:spcPct val="0"/>
              </a:spcBef>
              <a:spcAft>
                <a:spcPct val="0"/>
              </a:spcAft>
              <a:defRPr sz="1900" kern="1200">
                <a:solidFill>
                  <a:schemeClr val="tx1"/>
                </a:solidFill>
                <a:latin typeface="Times New Roman" pitchFamily="18" charset="0"/>
                <a:ea typeface="+mn-ea"/>
                <a:cs typeface="+mn-cs"/>
              </a:defRPr>
            </a:lvl3pPr>
            <a:lvl4pPr marL="1098926" algn="l" rtl="0" eaLnBrk="0" fontAlgn="base" hangingPunct="0">
              <a:spcBef>
                <a:spcPct val="0"/>
              </a:spcBef>
              <a:spcAft>
                <a:spcPct val="0"/>
              </a:spcAft>
              <a:defRPr sz="1900" kern="1200">
                <a:solidFill>
                  <a:schemeClr val="tx1"/>
                </a:solidFill>
                <a:latin typeface="Times New Roman" pitchFamily="18" charset="0"/>
                <a:ea typeface="+mn-ea"/>
                <a:cs typeface="+mn-cs"/>
              </a:defRPr>
            </a:lvl4pPr>
            <a:lvl5pPr marL="1465235" algn="l" rtl="0" eaLnBrk="0" fontAlgn="base" hangingPunct="0">
              <a:spcBef>
                <a:spcPct val="0"/>
              </a:spcBef>
              <a:spcAft>
                <a:spcPct val="0"/>
              </a:spcAft>
              <a:defRPr sz="1900" kern="1200">
                <a:solidFill>
                  <a:schemeClr val="tx1"/>
                </a:solidFill>
                <a:latin typeface="Times New Roman" pitchFamily="18" charset="0"/>
                <a:ea typeface="+mn-ea"/>
                <a:cs typeface="+mn-cs"/>
              </a:defRPr>
            </a:lvl5pPr>
            <a:lvl6pPr marL="1831543" algn="l" defTabSz="732617" rtl="0" eaLnBrk="1" latinLnBrk="0" hangingPunct="1">
              <a:defRPr sz="1900" kern="1200">
                <a:solidFill>
                  <a:schemeClr val="tx1"/>
                </a:solidFill>
                <a:latin typeface="Times New Roman" pitchFamily="18" charset="0"/>
                <a:ea typeface="+mn-ea"/>
                <a:cs typeface="+mn-cs"/>
              </a:defRPr>
            </a:lvl6pPr>
            <a:lvl7pPr marL="2197852" algn="l" defTabSz="732617" rtl="0" eaLnBrk="1" latinLnBrk="0" hangingPunct="1">
              <a:defRPr sz="1900" kern="1200">
                <a:solidFill>
                  <a:schemeClr val="tx1"/>
                </a:solidFill>
                <a:latin typeface="Times New Roman" pitchFamily="18" charset="0"/>
                <a:ea typeface="+mn-ea"/>
                <a:cs typeface="+mn-cs"/>
              </a:defRPr>
            </a:lvl7pPr>
            <a:lvl8pPr marL="2564160" algn="l" defTabSz="732617" rtl="0" eaLnBrk="1" latinLnBrk="0" hangingPunct="1">
              <a:defRPr sz="1900" kern="1200">
                <a:solidFill>
                  <a:schemeClr val="tx1"/>
                </a:solidFill>
                <a:latin typeface="Times New Roman" pitchFamily="18" charset="0"/>
                <a:ea typeface="+mn-ea"/>
                <a:cs typeface="+mn-cs"/>
              </a:defRPr>
            </a:lvl8pPr>
            <a:lvl9pPr marL="2930469" algn="l" defTabSz="732617" rtl="0" eaLnBrk="1" latinLnBrk="0" hangingPunct="1">
              <a:defRPr sz="1900" kern="1200">
                <a:solidFill>
                  <a:schemeClr val="tx1"/>
                </a:solidFill>
                <a:latin typeface="Times New Roman" pitchFamily="18" charset="0"/>
                <a:ea typeface="+mn-ea"/>
                <a:cs typeface="+mn-cs"/>
              </a:defRPr>
            </a:lvl9pPr>
          </a:lstStyle>
          <a:p>
            <a:pPr algn="ctr"/>
            <a:r>
              <a:rPr lang="en-US" sz="6600" b="1" dirty="0">
                <a:ln w="10541" cmpd="sng">
                  <a:solidFill>
                    <a:schemeClr val="accent1">
                      <a:shade val="88000"/>
                      <a:satMod val="110000"/>
                    </a:schemeClr>
                  </a:solidFill>
                  <a:prstDash val="solid"/>
                </a:ln>
                <a:solidFill>
                  <a:srgbClr val="66FF33"/>
                </a:solidFill>
                <a:latin typeface="Verdana" pitchFamily="34" charset="0"/>
              </a:rPr>
              <a:t>Let’s Transmit</a:t>
            </a:r>
          </a:p>
          <a:p>
            <a:pPr algn="ctr"/>
            <a:r>
              <a:rPr lang="en-US" sz="6600" b="1" dirty="0">
                <a:ln w="10541" cmpd="sng">
                  <a:solidFill>
                    <a:schemeClr val="accent1">
                      <a:shade val="88000"/>
                      <a:satMod val="110000"/>
                    </a:schemeClr>
                  </a:solidFill>
                  <a:prstDash val="solid"/>
                </a:ln>
                <a:solidFill>
                  <a:srgbClr val="66FF33"/>
                </a:solidFill>
                <a:latin typeface="Verdana" pitchFamily="34" charset="0"/>
              </a:rPr>
              <a:t>Digital!</a:t>
            </a:r>
          </a:p>
        </p:txBody>
      </p:sp>
    </p:spTree>
    <p:extLst>
      <p:ext uri="{BB962C8B-B14F-4D97-AF65-F5344CB8AC3E}">
        <p14:creationId xmlns:p14="http://schemas.microsoft.com/office/powerpoint/2010/main" val="988162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40"/>
                                        </p:tgtEl>
                                      </p:cBhvr>
                                    </p:animEffect>
                                    <p:set>
                                      <p:cBhvr>
                                        <p:cTn id="10" dur="1" fill="hold">
                                          <p:stCondLst>
                                            <p:cond delay="499"/>
                                          </p:stCondLst>
                                        </p:cTn>
                                        <p:tgtEl>
                                          <p:spTgt spid="40"/>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childTnLst>
                                </p:cTn>
                              </p:par>
                              <p:par>
                                <p:cTn id="26" presetID="10" presetClass="entr" presetSubtype="0" fill="hold" nodeType="with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500"/>
                                        <p:tgtEl>
                                          <p:spTgt spid="3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fade">
                                      <p:cBhvr>
                                        <p:cTn id="36" dur="500"/>
                                        <p:tgtEl>
                                          <p:spTgt spid="42"/>
                                        </p:tgtEl>
                                      </p:cBhvr>
                                    </p:animEffect>
                                  </p:childTnLst>
                                </p:cTn>
                              </p:par>
                              <p:par>
                                <p:cTn id="37" presetID="10" presetClass="exit" presetSubtype="0" fill="hold" grpId="0" nodeType="withEffect">
                                  <p:stCondLst>
                                    <p:cond delay="0"/>
                                  </p:stCondLst>
                                  <p:childTnLst>
                                    <p:animEffect transition="out" filter="fade">
                                      <p:cBhvr>
                                        <p:cTn id="38" dur="500"/>
                                        <p:tgtEl>
                                          <p:spTgt spid="15"/>
                                        </p:tgtEl>
                                      </p:cBhvr>
                                    </p:animEffect>
                                    <p:set>
                                      <p:cBhvr>
                                        <p:cTn id="39" dur="1" fill="hold">
                                          <p:stCondLst>
                                            <p:cond delay="499"/>
                                          </p:stCondLst>
                                        </p:cTn>
                                        <p:tgtEl>
                                          <p:spTgt spid="15"/>
                                        </p:tgtEl>
                                        <p:attrNameLst>
                                          <p:attrName>style.visibility</p:attrName>
                                        </p:attrNameLst>
                                      </p:cBhvr>
                                      <p:to>
                                        <p:strVal val="hidden"/>
                                      </p:to>
                                    </p:set>
                                  </p:childTnLst>
                                </p:cTn>
                              </p:par>
                              <p:par>
                                <p:cTn id="40" presetID="10" presetClass="entr" presetSubtype="0" fill="hold" nodeType="with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500"/>
                                        <p:tgtEl>
                                          <p:spTgt spid="4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par>
                                <p:cTn id="48" presetID="10" presetClass="exit" presetSubtype="0" fill="hold" grpId="0" nodeType="withEffect">
                                  <p:stCondLst>
                                    <p:cond delay="0"/>
                                  </p:stCondLst>
                                  <p:childTnLst>
                                    <p:animEffect transition="out" filter="fade">
                                      <p:cBhvr>
                                        <p:cTn id="49" dur="500"/>
                                        <p:tgtEl>
                                          <p:spTgt spid="16"/>
                                        </p:tgtEl>
                                      </p:cBhvr>
                                    </p:animEffect>
                                    <p:set>
                                      <p:cBhvr>
                                        <p:cTn id="50" dur="1" fill="hold">
                                          <p:stCondLst>
                                            <p:cond delay="499"/>
                                          </p:stCondLst>
                                        </p:cTn>
                                        <p:tgtEl>
                                          <p:spTgt spid="16"/>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500"/>
                                        <p:tgtEl>
                                          <p:spTgt spid="2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nodeType="clickEffect">
                                  <p:stCondLst>
                                    <p:cond delay="0"/>
                                  </p:stCondLst>
                                  <p:childTnLst>
                                    <p:animEffect transition="out" filter="fade">
                                      <p:cBhvr>
                                        <p:cTn id="57" dur="500"/>
                                        <p:tgtEl>
                                          <p:spTgt spid="33"/>
                                        </p:tgtEl>
                                      </p:cBhvr>
                                    </p:animEffect>
                                    <p:set>
                                      <p:cBhvr>
                                        <p:cTn id="58" dur="1" fill="hold">
                                          <p:stCondLst>
                                            <p:cond delay="499"/>
                                          </p:stCondLst>
                                        </p:cTn>
                                        <p:tgtEl>
                                          <p:spTgt spid="33"/>
                                        </p:tgtEl>
                                        <p:attrNameLst>
                                          <p:attrName>style.visibility</p:attrName>
                                        </p:attrNameLst>
                                      </p:cBhvr>
                                      <p:to>
                                        <p:strVal val="hidden"/>
                                      </p:to>
                                    </p:set>
                                  </p:childTnLst>
                                </p:cTn>
                              </p:par>
                              <p:par>
                                <p:cTn id="59" presetID="10" presetClass="exit" presetSubtype="0" fill="hold" grpId="0" nodeType="withEffect">
                                  <p:stCondLst>
                                    <p:cond delay="0"/>
                                  </p:stCondLst>
                                  <p:childTnLst>
                                    <p:animEffect transition="out" filter="fade">
                                      <p:cBhvr>
                                        <p:cTn id="60" dur="500"/>
                                        <p:tgtEl>
                                          <p:spTgt spid="17"/>
                                        </p:tgtEl>
                                      </p:cBhvr>
                                    </p:animEffect>
                                    <p:set>
                                      <p:cBhvr>
                                        <p:cTn id="61" dur="1" fill="hold">
                                          <p:stCondLst>
                                            <p:cond delay="499"/>
                                          </p:stCondLst>
                                        </p:cTn>
                                        <p:tgtEl>
                                          <p:spTgt spid="17"/>
                                        </p:tgtEl>
                                        <p:attrNameLst>
                                          <p:attrName>style.visibility</p:attrName>
                                        </p:attrNameLst>
                                      </p:cBhvr>
                                      <p:to>
                                        <p:strVal val="hidden"/>
                                      </p:to>
                                    </p:set>
                                  </p:childTnLst>
                                </p:cTn>
                              </p:par>
                              <p:par>
                                <p:cTn id="62" presetID="10" presetClass="entr" presetSubtype="0" fill="hold" grpId="0" nodeType="with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fade">
                                      <p:cBhvr>
                                        <p:cTn id="64" dur="500"/>
                                        <p:tgtEl>
                                          <p:spTgt spid="32"/>
                                        </p:tgtEl>
                                      </p:cBhvr>
                                    </p:animEffect>
                                  </p:childTnLst>
                                </p:cTn>
                              </p:par>
                              <p:par>
                                <p:cTn id="65" presetID="10" presetClass="entr" presetSubtype="0" fill="hold"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15" grpId="0" animBg="1"/>
      <p:bldP spid="14" grpId="0" animBg="1"/>
      <p:bldP spid="32" grpId="0" animBg="1"/>
      <p:bldP spid="36" grpId="0"/>
      <p:bldP spid="37" grpId="0"/>
      <p:bldP spid="39"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0940" y="127327"/>
            <a:ext cx="4975860" cy="215444"/>
          </a:xfrm>
        </p:spPr>
        <p:txBody>
          <a:bodyPr/>
          <a:lstStyle/>
          <a:p>
            <a:r>
              <a:rPr lang="en-US" dirty="0"/>
              <a:t>Req. 5.d.: NOAA Weather Radio (NWR) </a:t>
            </a:r>
          </a:p>
        </p:txBody>
      </p:sp>
      <p:sp>
        <p:nvSpPr>
          <p:cNvPr id="3" name="Slide Number Placeholder 2"/>
          <p:cNvSpPr>
            <a:spLocks noGrp="1"/>
          </p:cNvSpPr>
          <p:nvPr>
            <p:ph type="sldNum" sz="quarter" idx="12"/>
          </p:nvPr>
        </p:nvSpPr>
        <p:spPr/>
        <p:txBody>
          <a:bodyPr/>
          <a:lstStyle/>
          <a:p>
            <a:pPr>
              <a:defRPr/>
            </a:pPr>
            <a:r>
              <a:rPr lang="en-US" dirty="0">
                <a:solidFill>
                  <a:schemeClr val="bg1"/>
                </a:solidFill>
              </a:rPr>
              <a:t>SLIDE </a:t>
            </a:r>
            <a:fld id="{7DE08B2E-D59F-498D-8D62-ABBAFDFFC21C}" type="slidenum">
              <a:rPr lang="en-US" smtClean="0">
                <a:solidFill>
                  <a:schemeClr val="bg1"/>
                </a:solidFill>
              </a:rPr>
              <a:pPr>
                <a:defRPr/>
              </a:pPr>
              <a:t>22</a:t>
            </a:fld>
            <a:endParaRPr lang="en-US" dirty="0">
              <a:solidFill>
                <a:schemeClr val="bg1"/>
              </a:solidFill>
            </a:endParaRPr>
          </a:p>
        </p:txBody>
      </p:sp>
      <p:sp>
        <p:nvSpPr>
          <p:cNvPr id="18" name="TextBox 17"/>
          <p:cNvSpPr txBox="1"/>
          <p:nvPr/>
        </p:nvSpPr>
        <p:spPr bwMode="auto">
          <a:xfrm>
            <a:off x="8704418"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1</a:t>
            </a:r>
          </a:p>
        </p:txBody>
      </p:sp>
      <p:sp>
        <p:nvSpPr>
          <p:cNvPr id="17" name="TextBox 16"/>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2</a:t>
            </a:r>
          </a:p>
        </p:txBody>
      </p:sp>
      <p:pic>
        <p:nvPicPr>
          <p:cNvPr id="23" name="Picture 2" descr="https://images-na.ssl-images-amazon.com/images/I/515JYSMRSR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9375" y="419417"/>
            <a:ext cx="2380868" cy="198088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https://www.rei.com/media/19e18109-1f83-4962-b822-c3e2b5ec8fc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1215" y="2638424"/>
            <a:ext cx="2206625" cy="220662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0" descr="http://swling.com/blog/wp-content/uploads/2016/10/Icom-IC-R6-Angle-e147782446127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8838" y="1285875"/>
            <a:ext cx="3413125" cy="248855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https://prodcdn.acurite.com/media/images/header-NOA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7936" y="1509395"/>
            <a:ext cx="7642364" cy="296288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https://i.ytimg.com/vi/E8skl7_a1C4/maxresdefault.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24293" y="583172"/>
            <a:ext cx="2806286" cy="1578536"/>
          </a:xfrm>
          <a:prstGeom prst="rect">
            <a:avLst/>
          </a:prstGeom>
          <a:noFill/>
          <a:effectLst>
            <a:outerShdw blurRad="152400" dist="88900" dir="2700000" algn="tl" rotWithShape="0">
              <a:prstClr val="black"/>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16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7"/>
                                        </p:tgtEl>
                                      </p:cBhvr>
                                    </p:animEffect>
                                    <p:set>
                                      <p:cBhvr>
                                        <p:cTn id="7" dur="1" fill="hold">
                                          <p:stCondLst>
                                            <p:cond delay="499"/>
                                          </p:stCondLst>
                                        </p:cTn>
                                        <p:tgtEl>
                                          <p:spTgt spid="2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7"/>
                                        </p:tgtEl>
                                      </p:cBhvr>
                                    </p:animEffect>
                                    <p:set>
                                      <p:cBhvr>
                                        <p:cTn id="10" dur="1" fill="hold">
                                          <p:stCondLst>
                                            <p:cond delay="499"/>
                                          </p:stCondLst>
                                        </p:cTn>
                                        <p:tgtEl>
                                          <p:spTgt spid="17"/>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par>
                                <p:cTn id="20" presetID="10"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0940" y="127327"/>
            <a:ext cx="4975860" cy="215444"/>
          </a:xfrm>
        </p:spPr>
        <p:txBody>
          <a:bodyPr/>
          <a:lstStyle/>
          <a:p>
            <a:r>
              <a:rPr lang="en-US" dirty="0"/>
              <a:t>Req. 5.e.: Cell Phones</a:t>
            </a:r>
          </a:p>
        </p:txBody>
      </p:sp>
      <p:sp>
        <p:nvSpPr>
          <p:cNvPr id="3" name="Slide Number Placeholder 2"/>
          <p:cNvSpPr>
            <a:spLocks noGrp="1"/>
          </p:cNvSpPr>
          <p:nvPr>
            <p:ph type="sldNum" sz="quarter" idx="12"/>
          </p:nvPr>
        </p:nvSpPr>
        <p:spPr/>
        <p:txBody>
          <a:bodyPr/>
          <a:lstStyle/>
          <a:p>
            <a:pPr>
              <a:defRPr/>
            </a:pPr>
            <a:r>
              <a:rPr lang="en-US" dirty="0">
                <a:solidFill>
                  <a:schemeClr val="bg1"/>
                </a:solidFill>
              </a:rPr>
              <a:t>SLIDE </a:t>
            </a:r>
            <a:fld id="{7DE08B2E-D59F-498D-8D62-ABBAFDFFC21C}" type="slidenum">
              <a:rPr lang="en-US" smtClean="0">
                <a:solidFill>
                  <a:schemeClr val="bg1"/>
                </a:solidFill>
              </a:rPr>
              <a:pPr>
                <a:defRPr/>
              </a:pPr>
              <a:t>23</a:t>
            </a:fld>
            <a:endParaRPr lang="en-US" dirty="0">
              <a:solidFill>
                <a:schemeClr val="bg1"/>
              </a:solidFill>
            </a:endParaRPr>
          </a:p>
        </p:txBody>
      </p:sp>
      <p:sp>
        <p:nvSpPr>
          <p:cNvPr id="18" name="TextBox 17"/>
          <p:cNvSpPr txBox="1"/>
          <p:nvPr/>
        </p:nvSpPr>
        <p:spPr bwMode="auto">
          <a:xfrm>
            <a:off x="8704418"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1</a:t>
            </a:r>
          </a:p>
        </p:txBody>
      </p:sp>
      <p:sp>
        <p:nvSpPr>
          <p:cNvPr id="17" name="TextBox 16"/>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2</a:t>
            </a:r>
          </a:p>
        </p:txBody>
      </p:sp>
      <p:sp>
        <p:nvSpPr>
          <p:cNvPr id="16" name="TextBox 15"/>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3</a:t>
            </a:r>
          </a:p>
        </p:txBody>
      </p:sp>
      <p:sp>
        <p:nvSpPr>
          <p:cNvPr id="15" name="TextBox 14"/>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4</a:t>
            </a:r>
          </a:p>
        </p:txBody>
      </p:sp>
      <p:sp>
        <p:nvSpPr>
          <p:cNvPr id="14" name="TextBox 13"/>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5</a:t>
            </a:r>
          </a:p>
        </p:txBody>
      </p:sp>
      <p:sp>
        <p:nvSpPr>
          <p:cNvPr id="13" name="TextBox 12"/>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6</a:t>
            </a:r>
          </a:p>
        </p:txBody>
      </p:sp>
      <p:sp>
        <p:nvSpPr>
          <p:cNvPr id="12" name="TextBox 11"/>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7</a:t>
            </a:r>
          </a:p>
        </p:txBody>
      </p:sp>
      <p:sp>
        <p:nvSpPr>
          <p:cNvPr id="11" name="TextBox 10"/>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8</a:t>
            </a:r>
          </a:p>
        </p:txBody>
      </p:sp>
      <p:sp>
        <p:nvSpPr>
          <p:cNvPr id="4" name="TextBox 3"/>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ctr">
              <a:defRPr sz="1200" b="1">
                <a:solidFill>
                  <a:srgbClr val="FFFF00"/>
                </a:solidFill>
                <a:latin typeface="Calibri" panose="020F0502020204030204" pitchFamily="34" charset="0"/>
              </a:defRPr>
            </a:lvl1pPr>
          </a:lstStyle>
          <a:p>
            <a:r>
              <a:rPr lang="en-US" dirty="0"/>
              <a:t>9</a:t>
            </a:r>
          </a:p>
        </p:txBody>
      </p:sp>
      <p:pic>
        <p:nvPicPr>
          <p:cNvPr id="23" name="Picture 2" descr="https://qph.ec.quoracdn.net/main-qimg-5df12fc70bde1ac2471160937d1669c7-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2700" y="312528"/>
            <a:ext cx="3006725" cy="45047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4" name="Picture 2" descr="http://www.wrock.org/wp-content/uploads/2015/12/Samsung-Galaxy-Star-Pro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49838" y="1405860"/>
            <a:ext cx="3340991" cy="2218418"/>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24"/>
          <p:cNvGrpSpPr/>
          <p:nvPr/>
        </p:nvGrpSpPr>
        <p:grpSpPr>
          <a:xfrm>
            <a:off x="7112794" y="1445419"/>
            <a:ext cx="1240631" cy="745331"/>
            <a:chOff x="7112794" y="1445419"/>
            <a:chExt cx="1240631" cy="745331"/>
          </a:xfrm>
        </p:grpSpPr>
        <p:sp>
          <p:nvSpPr>
            <p:cNvPr id="26" name="Freeform 25"/>
            <p:cNvSpPr/>
            <p:nvPr/>
          </p:nvSpPr>
          <p:spPr bwMode="auto">
            <a:xfrm>
              <a:off x="7112794" y="1445419"/>
              <a:ext cx="1240631" cy="745331"/>
            </a:xfrm>
            <a:custGeom>
              <a:avLst/>
              <a:gdLst>
                <a:gd name="connsiteX0" fmla="*/ 0 w 1240631"/>
                <a:gd name="connsiteY0" fmla="*/ 133350 h 745331"/>
                <a:gd name="connsiteX1" fmla="*/ 133350 w 1240631"/>
                <a:gd name="connsiteY1" fmla="*/ 64293 h 745331"/>
                <a:gd name="connsiteX2" fmla="*/ 209550 w 1240631"/>
                <a:gd name="connsiteY2" fmla="*/ 26193 h 745331"/>
                <a:gd name="connsiteX3" fmla="*/ 276225 w 1240631"/>
                <a:gd name="connsiteY3" fmla="*/ 2381 h 745331"/>
                <a:gd name="connsiteX4" fmla="*/ 319087 w 1240631"/>
                <a:gd name="connsiteY4" fmla="*/ 2381 h 745331"/>
                <a:gd name="connsiteX5" fmla="*/ 364331 w 1240631"/>
                <a:gd name="connsiteY5" fmla="*/ 0 h 745331"/>
                <a:gd name="connsiteX6" fmla="*/ 400050 w 1240631"/>
                <a:gd name="connsiteY6" fmla="*/ 2381 h 745331"/>
                <a:gd name="connsiteX7" fmla="*/ 481012 w 1240631"/>
                <a:gd name="connsiteY7" fmla="*/ 28575 h 745331"/>
                <a:gd name="connsiteX8" fmla="*/ 540544 w 1240631"/>
                <a:gd name="connsiteY8" fmla="*/ 54768 h 745331"/>
                <a:gd name="connsiteX9" fmla="*/ 797719 w 1240631"/>
                <a:gd name="connsiteY9" fmla="*/ 192881 h 745331"/>
                <a:gd name="connsiteX10" fmla="*/ 1066800 w 1240631"/>
                <a:gd name="connsiteY10" fmla="*/ 354806 h 745331"/>
                <a:gd name="connsiteX11" fmla="*/ 1197769 w 1240631"/>
                <a:gd name="connsiteY11" fmla="*/ 445293 h 745331"/>
                <a:gd name="connsiteX12" fmla="*/ 1238250 w 1240631"/>
                <a:gd name="connsiteY12" fmla="*/ 497681 h 745331"/>
                <a:gd name="connsiteX13" fmla="*/ 1240631 w 1240631"/>
                <a:gd name="connsiteY13" fmla="*/ 514350 h 745331"/>
                <a:gd name="connsiteX14" fmla="*/ 1240631 w 1240631"/>
                <a:gd name="connsiteY14" fmla="*/ 538162 h 745331"/>
                <a:gd name="connsiteX15" fmla="*/ 1221581 w 1240631"/>
                <a:gd name="connsiteY15" fmla="*/ 576262 h 745331"/>
                <a:gd name="connsiteX16" fmla="*/ 1188244 w 1240631"/>
                <a:gd name="connsiteY16" fmla="*/ 609600 h 745331"/>
                <a:gd name="connsiteX17" fmla="*/ 1114425 w 1240631"/>
                <a:gd name="connsiteY17" fmla="*/ 661987 h 745331"/>
                <a:gd name="connsiteX18" fmla="*/ 1023937 w 1240631"/>
                <a:gd name="connsiteY18" fmla="*/ 714375 h 745331"/>
                <a:gd name="connsiteX19" fmla="*/ 966787 w 1240631"/>
                <a:gd name="connsiteY19" fmla="*/ 745331 h 745331"/>
                <a:gd name="connsiteX20" fmla="*/ 0 w 1240631"/>
                <a:gd name="connsiteY20" fmla="*/ 133350 h 74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40631" h="745331">
                  <a:moveTo>
                    <a:pt x="0" y="133350"/>
                  </a:moveTo>
                  <a:lnTo>
                    <a:pt x="133350" y="64293"/>
                  </a:lnTo>
                  <a:lnTo>
                    <a:pt x="209550" y="26193"/>
                  </a:lnTo>
                  <a:lnTo>
                    <a:pt x="276225" y="2381"/>
                  </a:lnTo>
                  <a:lnTo>
                    <a:pt x="319087" y="2381"/>
                  </a:lnTo>
                  <a:lnTo>
                    <a:pt x="364331" y="0"/>
                  </a:lnTo>
                  <a:lnTo>
                    <a:pt x="400050" y="2381"/>
                  </a:lnTo>
                  <a:lnTo>
                    <a:pt x="481012" y="28575"/>
                  </a:lnTo>
                  <a:lnTo>
                    <a:pt x="540544" y="54768"/>
                  </a:lnTo>
                  <a:lnTo>
                    <a:pt x="797719" y="192881"/>
                  </a:lnTo>
                  <a:lnTo>
                    <a:pt x="1066800" y="354806"/>
                  </a:lnTo>
                  <a:lnTo>
                    <a:pt x="1197769" y="445293"/>
                  </a:lnTo>
                  <a:lnTo>
                    <a:pt x="1238250" y="497681"/>
                  </a:lnTo>
                  <a:lnTo>
                    <a:pt x="1240631" y="514350"/>
                  </a:lnTo>
                  <a:lnTo>
                    <a:pt x="1240631" y="538162"/>
                  </a:lnTo>
                  <a:lnTo>
                    <a:pt x="1221581" y="576262"/>
                  </a:lnTo>
                  <a:lnTo>
                    <a:pt x="1188244" y="609600"/>
                  </a:lnTo>
                  <a:lnTo>
                    <a:pt x="1114425" y="661987"/>
                  </a:lnTo>
                  <a:lnTo>
                    <a:pt x="1023937" y="714375"/>
                  </a:lnTo>
                  <a:lnTo>
                    <a:pt x="966787" y="745331"/>
                  </a:lnTo>
                  <a:lnTo>
                    <a:pt x="0" y="133350"/>
                  </a:lnTo>
                  <a:close/>
                </a:path>
              </a:pathLst>
            </a:custGeom>
            <a:solidFill>
              <a:srgbClr val="008000">
                <a:alpha val="69804"/>
              </a:srgbClr>
            </a:solidFill>
            <a:ln w="9525" cap="flat" cmpd="sng" algn="ctr">
              <a:solidFill>
                <a:srgbClr val="FF0000"/>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7" name="TextBox 26"/>
            <p:cNvSpPr txBox="1"/>
            <p:nvPr/>
          </p:nvSpPr>
          <p:spPr bwMode="auto">
            <a:xfrm rot="1920000">
              <a:off x="7237501" y="1642024"/>
              <a:ext cx="1109598" cy="261610"/>
            </a:xfrm>
            <a:prstGeom prst="rect">
              <a:avLst/>
            </a:prstGeom>
            <a:noFill/>
            <a:ln w="9525">
              <a:noFill/>
              <a:miter lim="800000"/>
              <a:headEnd/>
              <a:tailEnd/>
            </a:ln>
          </p:spPr>
          <p:txBody>
            <a:bodyPr wrap="none" rtlCol="0">
              <a:spAutoFit/>
            </a:bodyPr>
            <a:lstStyle/>
            <a:p>
              <a:pPr algn="ctr"/>
              <a:r>
                <a:rPr lang="en-US" sz="1100" b="1" dirty="0">
                  <a:solidFill>
                    <a:schemeClr val="bg1"/>
                  </a:solidFill>
                  <a:latin typeface="Verdana" pitchFamily="34" charset="0"/>
                </a:rPr>
                <a:t>Transceiver</a:t>
              </a:r>
            </a:p>
          </p:txBody>
        </p:sp>
      </p:grpSp>
      <p:grpSp>
        <p:nvGrpSpPr>
          <p:cNvPr id="28" name="Group 27"/>
          <p:cNvGrpSpPr/>
          <p:nvPr/>
        </p:nvGrpSpPr>
        <p:grpSpPr>
          <a:xfrm>
            <a:off x="6662738" y="1578769"/>
            <a:ext cx="1412081" cy="888206"/>
            <a:chOff x="6662738" y="1578769"/>
            <a:chExt cx="1412081" cy="888206"/>
          </a:xfrm>
        </p:grpSpPr>
        <p:sp>
          <p:nvSpPr>
            <p:cNvPr id="29" name="Freeform 28"/>
            <p:cNvSpPr/>
            <p:nvPr/>
          </p:nvSpPr>
          <p:spPr bwMode="auto">
            <a:xfrm>
              <a:off x="6662738" y="1578769"/>
              <a:ext cx="1412081" cy="888206"/>
            </a:xfrm>
            <a:custGeom>
              <a:avLst/>
              <a:gdLst>
                <a:gd name="connsiteX0" fmla="*/ 435768 w 1412081"/>
                <a:gd name="connsiteY0" fmla="*/ 0 h 888206"/>
                <a:gd name="connsiteX1" fmla="*/ 1412081 w 1412081"/>
                <a:gd name="connsiteY1" fmla="*/ 619125 h 888206"/>
                <a:gd name="connsiteX2" fmla="*/ 942975 w 1412081"/>
                <a:gd name="connsiteY2" fmla="*/ 888206 h 888206"/>
                <a:gd name="connsiteX3" fmla="*/ 0 w 1412081"/>
                <a:gd name="connsiteY3" fmla="*/ 230981 h 888206"/>
                <a:gd name="connsiteX4" fmla="*/ 435768 w 1412081"/>
                <a:gd name="connsiteY4" fmla="*/ 0 h 888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2081" h="888206">
                  <a:moveTo>
                    <a:pt x="435768" y="0"/>
                  </a:moveTo>
                  <a:lnTo>
                    <a:pt x="1412081" y="619125"/>
                  </a:lnTo>
                  <a:lnTo>
                    <a:pt x="942975" y="888206"/>
                  </a:lnTo>
                  <a:lnTo>
                    <a:pt x="0" y="230981"/>
                  </a:lnTo>
                  <a:lnTo>
                    <a:pt x="435768" y="0"/>
                  </a:lnTo>
                  <a:close/>
                </a:path>
              </a:pathLst>
            </a:custGeom>
            <a:solidFill>
              <a:srgbClr val="FF0000">
                <a:alpha val="60000"/>
              </a:srgbClr>
            </a:solidFill>
            <a:ln w="9525" cap="flat" cmpd="sng" algn="ctr">
              <a:solidFill>
                <a:srgbClr val="FF0000"/>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sp>
          <p:nvSpPr>
            <p:cNvPr id="30" name="TextBox 29"/>
            <p:cNvSpPr txBox="1"/>
            <p:nvPr/>
          </p:nvSpPr>
          <p:spPr bwMode="auto">
            <a:xfrm rot="1980000">
              <a:off x="6785052" y="1825375"/>
              <a:ext cx="960520" cy="261610"/>
            </a:xfrm>
            <a:prstGeom prst="rect">
              <a:avLst/>
            </a:prstGeom>
            <a:noFill/>
            <a:ln w="9525">
              <a:noFill/>
              <a:miter lim="800000"/>
              <a:headEnd/>
              <a:tailEnd/>
            </a:ln>
          </p:spPr>
          <p:txBody>
            <a:bodyPr wrap="none" rtlCol="0">
              <a:spAutoFit/>
            </a:bodyPr>
            <a:lstStyle/>
            <a:p>
              <a:pPr algn="ctr"/>
              <a:r>
                <a:rPr lang="en-US" sz="1100" b="1" dirty="0">
                  <a:solidFill>
                    <a:schemeClr val="bg1"/>
                  </a:solidFill>
                  <a:latin typeface="Verdana" pitchFamily="34" charset="0"/>
                </a:rPr>
                <a:t>Computer</a:t>
              </a:r>
            </a:p>
          </p:txBody>
        </p:sp>
      </p:grpSp>
      <p:grpSp>
        <p:nvGrpSpPr>
          <p:cNvPr id="31" name="Group 30"/>
          <p:cNvGrpSpPr/>
          <p:nvPr/>
        </p:nvGrpSpPr>
        <p:grpSpPr>
          <a:xfrm>
            <a:off x="5334000" y="1814512"/>
            <a:ext cx="2269331" cy="1497807"/>
            <a:chOff x="5334000" y="1814512"/>
            <a:chExt cx="2269331" cy="1497807"/>
          </a:xfrm>
        </p:grpSpPr>
        <p:sp>
          <p:nvSpPr>
            <p:cNvPr id="32" name="Freeform 31"/>
            <p:cNvSpPr/>
            <p:nvPr/>
          </p:nvSpPr>
          <p:spPr bwMode="auto">
            <a:xfrm>
              <a:off x="5334000" y="1814512"/>
              <a:ext cx="2269331" cy="1497807"/>
            </a:xfrm>
            <a:custGeom>
              <a:avLst/>
              <a:gdLst>
                <a:gd name="connsiteX0" fmla="*/ 1323975 w 2269331"/>
                <a:gd name="connsiteY0" fmla="*/ 0 h 1497807"/>
                <a:gd name="connsiteX1" fmla="*/ 2269331 w 2269331"/>
                <a:gd name="connsiteY1" fmla="*/ 654844 h 1497807"/>
                <a:gd name="connsiteX2" fmla="*/ 838200 w 2269331"/>
                <a:gd name="connsiteY2" fmla="*/ 1497807 h 1497807"/>
                <a:gd name="connsiteX3" fmla="*/ 0 w 2269331"/>
                <a:gd name="connsiteY3" fmla="*/ 702469 h 1497807"/>
                <a:gd name="connsiteX4" fmla="*/ 1323975 w 2269331"/>
                <a:gd name="connsiteY4" fmla="*/ 0 h 1497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9331" h="1497807">
                  <a:moveTo>
                    <a:pt x="1323975" y="0"/>
                  </a:moveTo>
                  <a:lnTo>
                    <a:pt x="2269331" y="654844"/>
                  </a:lnTo>
                  <a:lnTo>
                    <a:pt x="838200" y="1497807"/>
                  </a:lnTo>
                  <a:lnTo>
                    <a:pt x="0" y="702469"/>
                  </a:lnTo>
                  <a:lnTo>
                    <a:pt x="1323975" y="0"/>
                  </a:lnTo>
                  <a:close/>
                </a:path>
              </a:pathLst>
            </a:custGeom>
            <a:solidFill>
              <a:srgbClr val="606060">
                <a:alpha val="69804"/>
              </a:srgbClr>
            </a:solidFill>
            <a:ln w="9525" cap="flat" cmpd="sng" algn="ctr">
              <a:solidFill>
                <a:srgbClr val="FF0000"/>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sp>
          <p:nvSpPr>
            <p:cNvPr id="33" name="TextBox 32"/>
            <p:cNvSpPr txBox="1"/>
            <p:nvPr/>
          </p:nvSpPr>
          <p:spPr bwMode="auto">
            <a:xfrm rot="2340000">
              <a:off x="6010589" y="2324611"/>
              <a:ext cx="769763" cy="261610"/>
            </a:xfrm>
            <a:prstGeom prst="rect">
              <a:avLst/>
            </a:prstGeom>
            <a:noFill/>
            <a:ln w="9525">
              <a:noFill/>
              <a:miter lim="800000"/>
              <a:headEnd/>
              <a:tailEnd/>
            </a:ln>
          </p:spPr>
          <p:txBody>
            <a:bodyPr wrap="none" rtlCol="0">
              <a:spAutoFit/>
            </a:bodyPr>
            <a:lstStyle/>
            <a:p>
              <a:pPr algn="ctr"/>
              <a:r>
                <a:rPr lang="en-US" sz="1100" b="1" dirty="0">
                  <a:solidFill>
                    <a:schemeClr val="bg1"/>
                  </a:solidFill>
                  <a:latin typeface="Verdana" pitchFamily="34" charset="0"/>
                </a:rPr>
                <a:t>Battery</a:t>
              </a:r>
            </a:p>
          </p:txBody>
        </p:sp>
      </p:grpSp>
      <p:grpSp>
        <p:nvGrpSpPr>
          <p:cNvPr id="34" name="Group 33"/>
          <p:cNvGrpSpPr/>
          <p:nvPr/>
        </p:nvGrpSpPr>
        <p:grpSpPr>
          <a:xfrm>
            <a:off x="6028787" y="2118279"/>
            <a:ext cx="2082621" cy="1184275"/>
            <a:chOff x="6061918" y="2849562"/>
            <a:chExt cx="2082621" cy="1184275"/>
          </a:xfrm>
        </p:grpSpPr>
        <p:sp>
          <p:nvSpPr>
            <p:cNvPr id="35" name="Freeform 34"/>
            <p:cNvSpPr/>
            <p:nvPr/>
          </p:nvSpPr>
          <p:spPr bwMode="auto">
            <a:xfrm>
              <a:off x="6082061" y="2849562"/>
              <a:ext cx="2028825" cy="1184275"/>
            </a:xfrm>
            <a:custGeom>
              <a:avLst/>
              <a:gdLst>
                <a:gd name="connsiteX0" fmla="*/ 0 w 2028825"/>
                <a:gd name="connsiteY0" fmla="*/ 1050925 h 1184275"/>
                <a:gd name="connsiteX1" fmla="*/ 1895475 w 2028825"/>
                <a:gd name="connsiteY1" fmla="*/ 0 h 1184275"/>
                <a:gd name="connsiteX2" fmla="*/ 2028825 w 2028825"/>
                <a:gd name="connsiteY2" fmla="*/ 76200 h 1184275"/>
                <a:gd name="connsiteX3" fmla="*/ 984250 w 2028825"/>
                <a:gd name="connsiteY3" fmla="*/ 688975 h 1184275"/>
                <a:gd name="connsiteX4" fmla="*/ 574675 w 2028825"/>
                <a:gd name="connsiteY4" fmla="*/ 920750 h 1184275"/>
                <a:gd name="connsiteX5" fmla="*/ 130175 w 2028825"/>
                <a:gd name="connsiteY5" fmla="*/ 1184275 h 1184275"/>
                <a:gd name="connsiteX6" fmla="*/ 0 w 2028825"/>
                <a:gd name="connsiteY6" fmla="*/ 1050925 h 118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8825" h="1184275">
                  <a:moveTo>
                    <a:pt x="0" y="1050925"/>
                  </a:moveTo>
                  <a:lnTo>
                    <a:pt x="1895475" y="0"/>
                  </a:lnTo>
                  <a:lnTo>
                    <a:pt x="2028825" y="76200"/>
                  </a:lnTo>
                  <a:lnTo>
                    <a:pt x="984250" y="688975"/>
                  </a:lnTo>
                  <a:lnTo>
                    <a:pt x="574675" y="920750"/>
                  </a:lnTo>
                  <a:lnTo>
                    <a:pt x="130175" y="1184275"/>
                  </a:lnTo>
                  <a:lnTo>
                    <a:pt x="0" y="1050925"/>
                  </a:lnTo>
                  <a:close/>
                </a:path>
              </a:pathLst>
            </a:custGeom>
            <a:solidFill>
              <a:srgbClr val="CC00CC">
                <a:alpha val="69804"/>
              </a:srgbClr>
            </a:solid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6" name="TextBox 35"/>
            <p:cNvSpPr txBox="1"/>
            <p:nvPr/>
          </p:nvSpPr>
          <p:spPr bwMode="auto">
            <a:xfrm rot="19800000">
              <a:off x="6061918" y="3322487"/>
              <a:ext cx="2082621" cy="215444"/>
            </a:xfrm>
            <a:prstGeom prst="rect">
              <a:avLst/>
            </a:prstGeom>
            <a:noFill/>
            <a:ln w="9525">
              <a:noFill/>
              <a:miter lim="800000"/>
              <a:headEnd/>
              <a:tailEnd/>
            </a:ln>
          </p:spPr>
          <p:txBody>
            <a:bodyPr wrap="none" rtlCol="0">
              <a:spAutoFit/>
            </a:bodyPr>
            <a:lstStyle/>
            <a:p>
              <a:pPr algn="ctr"/>
              <a:r>
                <a:rPr lang="en-US" sz="800" b="1" dirty="0">
                  <a:solidFill>
                    <a:schemeClr val="bg1"/>
                  </a:solidFill>
                  <a:latin typeface="Verdana" pitchFamily="34" charset="0"/>
                </a:rPr>
                <a:t>Transmitting/Receiving Antenna</a:t>
              </a:r>
            </a:p>
          </p:txBody>
        </p:sp>
      </p:grpSp>
      <p:grpSp>
        <p:nvGrpSpPr>
          <p:cNvPr id="37" name="Group 36"/>
          <p:cNvGrpSpPr/>
          <p:nvPr/>
        </p:nvGrpSpPr>
        <p:grpSpPr>
          <a:xfrm>
            <a:off x="5081588" y="2524125"/>
            <a:ext cx="1081087" cy="933450"/>
            <a:chOff x="5081588" y="2524125"/>
            <a:chExt cx="1081087" cy="933450"/>
          </a:xfrm>
        </p:grpSpPr>
        <p:sp>
          <p:nvSpPr>
            <p:cNvPr id="38" name="Freeform 37"/>
            <p:cNvSpPr/>
            <p:nvPr/>
          </p:nvSpPr>
          <p:spPr bwMode="auto">
            <a:xfrm>
              <a:off x="5081588" y="2524125"/>
              <a:ext cx="1081087" cy="933450"/>
            </a:xfrm>
            <a:custGeom>
              <a:avLst/>
              <a:gdLst>
                <a:gd name="connsiteX0" fmla="*/ 242887 w 1081087"/>
                <a:gd name="connsiteY0" fmla="*/ 0 h 933450"/>
                <a:gd name="connsiteX1" fmla="*/ 1081087 w 1081087"/>
                <a:gd name="connsiteY1" fmla="*/ 785813 h 933450"/>
                <a:gd name="connsiteX2" fmla="*/ 952500 w 1081087"/>
                <a:gd name="connsiteY2" fmla="*/ 871538 h 933450"/>
                <a:gd name="connsiteX3" fmla="*/ 862012 w 1081087"/>
                <a:gd name="connsiteY3" fmla="*/ 909638 h 933450"/>
                <a:gd name="connsiteX4" fmla="*/ 790575 w 1081087"/>
                <a:gd name="connsiteY4" fmla="*/ 923925 h 933450"/>
                <a:gd name="connsiteX5" fmla="*/ 723900 w 1081087"/>
                <a:gd name="connsiteY5" fmla="*/ 933450 h 933450"/>
                <a:gd name="connsiteX6" fmla="*/ 647700 w 1081087"/>
                <a:gd name="connsiteY6" fmla="*/ 914400 h 933450"/>
                <a:gd name="connsiteX7" fmla="*/ 590550 w 1081087"/>
                <a:gd name="connsiteY7" fmla="*/ 876300 h 933450"/>
                <a:gd name="connsiteX8" fmla="*/ 495300 w 1081087"/>
                <a:gd name="connsiteY8" fmla="*/ 804863 h 933450"/>
                <a:gd name="connsiteX9" fmla="*/ 333375 w 1081087"/>
                <a:gd name="connsiteY9" fmla="*/ 657225 h 933450"/>
                <a:gd name="connsiteX10" fmla="*/ 214312 w 1081087"/>
                <a:gd name="connsiteY10" fmla="*/ 547688 h 933450"/>
                <a:gd name="connsiteX11" fmla="*/ 90487 w 1081087"/>
                <a:gd name="connsiteY11" fmla="*/ 395288 h 933450"/>
                <a:gd name="connsiteX12" fmla="*/ 14287 w 1081087"/>
                <a:gd name="connsiteY12" fmla="*/ 271463 h 933450"/>
                <a:gd name="connsiteX13" fmla="*/ 0 w 1081087"/>
                <a:gd name="connsiteY13" fmla="*/ 195263 h 933450"/>
                <a:gd name="connsiteX14" fmla="*/ 23812 w 1081087"/>
                <a:gd name="connsiteY14" fmla="*/ 161925 h 933450"/>
                <a:gd name="connsiteX15" fmla="*/ 57150 w 1081087"/>
                <a:gd name="connsiteY15" fmla="*/ 109538 h 933450"/>
                <a:gd name="connsiteX16" fmla="*/ 133350 w 1081087"/>
                <a:gd name="connsiteY16" fmla="*/ 61913 h 933450"/>
                <a:gd name="connsiteX17" fmla="*/ 242887 w 1081087"/>
                <a:gd name="connsiteY17" fmla="*/ 0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81087" h="933450">
                  <a:moveTo>
                    <a:pt x="242887" y="0"/>
                  </a:moveTo>
                  <a:lnTo>
                    <a:pt x="1081087" y="785813"/>
                  </a:lnTo>
                  <a:lnTo>
                    <a:pt x="952500" y="871538"/>
                  </a:lnTo>
                  <a:lnTo>
                    <a:pt x="862012" y="909638"/>
                  </a:lnTo>
                  <a:lnTo>
                    <a:pt x="790575" y="923925"/>
                  </a:lnTo>
                  <a:lnTo>
                    <a:pt x="723900" y="933450"/>
                  </a:lnTo>
                  <a:lnTo>
                    <a:pt x="647700" y="914400"/>
                  </a:lnTo>
                  <a:lnTo>
                    <a:pt x="590550" y="876300"/>
                  </a:lnTo>
                  <a:lnTo>
                    <a:pt x="495300" y="804863"/>
                  </a:lnTo>
                  <a:lnTo>
                    <a:pt x="333375" y="657225"/>
                  </a:lnTo>
                  <a:lnTo>
                    <a:pt x="214312" y="547688"/>
                  </a:lnTo>
                  <a:lnTo>
                    <a:pt x="90487" y="395288"/>
                  </a:lnTo>
                  <a:lnTo>
                    <a:pt x="14287" y="271463"/>
                  </a:lnTo>
                  <a:lnTo>
                    <a:pt x="0" y="195263"/>
                  </a:lnTo>
                  <a:lnTo>
                    <a:pt x="23812" y="161925"/>
                  </a:lnTo>
                  <a:lnTo>
                    <a:pt x="57150" y="109538"/>
                  </a:lnTo>
                  <a:lnTo>
                    <a:pt x="133350" y="61913"/>
                  </a:lnTo>
                  <a:lnTo>
                    <a:pt x="242887" y="0"/>
                  </a:lnTo>
                  <a:close/>
                </a:path>
              </a:pathLst>
            </a:custGeom>
            <a:solidFill>
              <a:srgbClr val="0000FF">
                <a:alpha val="6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9" name="TextBox 38"/>
            <p:cNvSpPr txBox="1"/>
            <p:nvPr/>
          </p:nvSpPr>
          <p:spPr bwMode="auto">
            <a:xfrm rot="2700000">
              <a:off x="5127401" y="2843394"/>
              <a:ext cx="859531" cy="338554"/>
            </a:xfrm>
            <a:prstGeom prst="rect">
              <a:avLst/>
            </a:prstGeom>
            <a:noFill/>
            <a:ln w="9525">
              <a:noFill/>
              <a:miter lim="800000"/>
              <a:headEnd/>
              <a:tailEnd/>
            </a:ln>
          </p:spPr>
          <p:txBody>
            <a:bodyPr wrap="none" rtlCol="0">
              <a:spAutoFit/>
            </a:bodyPr>
            <a:lstStyle/>
            <a:p>
              <a:pPr algn="ctr"/>
              <a:r>
                <a:rPr lang="en-US" sz="800" b="1" dirty="0">
                  <a:solidFill>
                    <a:schemeClr val="bg1"/>
                  </a:solidFill>
                  <a:latin typeface="Verdana" pitchFamily="34" charset="0"/>
                </a:rPr>
                <a:t>Microphone</a:t>
              </a:r>
            </a:p>
            <a:p>
              <a:pPr algn="ctr"/>
              <a:r>
                <a:rPr lang="en-US" sz="800" b="1" dirty="0">
                  <a:solidFill>
                    <a:schemeClr val="bg1"/>
                  </a:solidFill>
                  <a:latin typeface="Verdana" pitchFamily="34" charset="0"/>
                </a:rPr>
                <a:t>Speaker</a:t>
              </a:r>
            </a:p>
          </p:txBody>
        </p:sp>
      </p:grpSp>
      <p:sp>
        <p:nvSpPr>
          <p:cNvPr id="40" name="TextBox 3"/>
          <p:cNvSpPr txBox="1"/>
          <p:nvPr/>
        </p:nvSpPr>
        <p:spPr bwMode="auto">
          <a:xfrm>
            <a:off x="1821594" y="1138327"/>
            <a:ext cx="5759911" cy="2585323"/>
          </a:xfrm>
          <a:prstGeom prst="rect">
            <a:avLst/>
          </a:prstGeom>
          <a:noFill/>
          <a:ln w="9525">
            <a:noFill/>
            <a:miter lim="800000"/>
            <a:headEnd/>
            <a:tailEnd/>
          </a:ln>
        </p:spPr>
        <p:txBody>
          <a:bodyPr wrap="none" rtlCol="0">
            <a:spAutoFit/>
          </a:bodyPr>
          <a:lstStyle>
            <a:defPPr>
              <a:defRPr lang="en-US"/>
            </a:defPPr>
            <a:lvl1pPr algn="l" rtl="0" eaLnBrk="0" fontAlgn="base" hangingPunct="0">
              <a:spcBef>
                <a:spcPct val="0"/>
              </a:spcBef>
              <a:spcAft>
                <a:spcPct val="0"/>
              </a:spcAft>
              <a:defRPr sz="1900" kern="1200">
                <a:solidFill>
                  <a:schemeClr val="tx1"/>
                </a:solidFill>
                <a:latin typeface="Times New Roman" pitchFamily="18" charset="0"/>
                <a:ea typeface="+mn-ea"/>
                <a:cs typeface="+mn-cs"/>
              </a:defRPr>
            </a:lvl1pPr>
            <a:lvl2pPr marL="366309" algn="l" rtl="0" eaLnBrk="0" fontAlgn="base" hangingPunct="0">
              <a:spcBef>
                <a:spcPct val="0"/>
              </a:spcBef>
              <a:spcAft>
                <a:spcPct val="0"/>
              </a:spcAft>
              <a:defRPr sz="1900" kern="1200">
                <a:solidFill>
                  <a:schemeClr val="tx1"/>
                </a:solidFill>
                <a:latin typeface="Times New Roman" pitchFamily="18" charset="0"/>
                <a:ea typeface="+mn-ea"/>
                <a:cs typeface="+mn-cs"/>
              </a:defRPr>
            </a:lvl2pPr>
            <a:lvl3pPr marL="732617" algn="l" rtl="0" eaLnBrk="0" fontAlgn="base" hangingPunct="0">
              <a:spcBef>
                <a:spcPct val="0"/>
              </a:spcBef>
              <a:spcAft>
                <a:spcPct val="0"/>
              </a:spcAft>
              <a:defRPr sz="1900" kern="1200">
                <a:solidFill>
                  <a:schemeClr val="tx1"/>
                </a:solidFill>
                <a:latin typeface="Times New Roman" pitchFamily="18" charset="0"/>
                <a:ea typeface="+mn-ea"/>
                <a:cs typeface="+mn-cs"/>
              </a:defRPr>
            </a:lvl3pPr>
            <a:lvl4pPr marL="1098926" algn="l" rtl="0" eaLnBrk="0" fontAlgn="base" hangingPunct="0">
              <a:spcBef>
                <a:spcPct val="0"/>
              </a:spcBef>
              <a:spcAft>
                <a:spcPct val="0"/>
              </a:spcAft>
              <a:defRPr sz="1900" kern="1200">
                <a:solidFill>
                  <a:schemeClr val="tx1"/>
                </a:solidFill>
                <a:latin typeface="Times New Roman" pitchFamily="18" charset="0"/>
                <a:ea typeface="+mn-ea"/>
                <a:cs typeface="+mn-cs"/>
              </a:defRPr>
            </a:lvl4pPr>
            <a:lvl5pPr marL="1465235" algn="l" rtl="0" eaLnBrk="0" fontAlgn="base" hangingPunct="0">
              <a:spcBef>
                <a:spcPct val="0"/>
              </a:spcBef>
              <a:spcAft>
                <a:spcPct val="0"/>
              </a:spcAft>
              <a:defRPr sz="1900" kern="1200">
                <a:solidFill>
                  <a:schemeClr val="tx1"/>
                </a:solidFill>
                <a:latin typeface="Times New Roman" pitchFamily="18" charset="0"/>
                <a:ea typeface="+mn-ea"/>
                <a:cs typeface="+mn-cs"/>
              </a:defRPr>
            </a:lvl5pPr>
            <a:lvl6pPr marL="1831543" algn="l" defTabSz="732617" rtl="0" eaLnBrk="1" latinLnBrk="0" hangingPunct="1">
              <a:defRPr sz="1900" kern="1200">
                <a:solidFill>
                  <a:schemeClr val="tx1"/>
                </a:solidFill>
                <a:latin typeface="Times New Roman" pitchFamily="18" charset="0"/>
                <a:ea typeface="+mn-ea"/>
                <a:cs typeface="+mn-cs"/>
              </a:defRPr>
            </a:lvl6pPr>
            <a:lvl7pPr marL="2197852" algn="l" defTabSz="732617" rtl="0" eaLnBrk="1" latinLnBrk="0" hangingPunct="1">
              <a:defRPr sz="1900" kern="1200">
                <a:solidFill>
                  <a:schemeClr val="tx1"/>
                </a:solidFill>
                <a:latin typeface="Times New Roman" pitchFamily="18" charset="0"/>
                <a:ea typeface="+mn-ea"/>
                <a:cs typeface="+mn-cs"/>
              </a:defRPr>
            </a:lvl7pPr>
            <a:lvl8pPr marL="2564160" algn="l" defTabSz="732617" rtl="0" eaLnBrk="1" latinLnBrk="0" hangingPunct="1">
              <a:defRPr sz="1900" kern="1200">
                <a:solidFill>
                  <a:schemeClr val="tx1"/>
                </a:solidFill>
                <a:latin typeface="Times New Roman" pitchFamily="18" charset="0"/>
                <a:ea typeface="+mn-ea"/>
                <a:cs typeface="+mn-cs"/>
              </a:defRPr>
            </a:lvl8pPr>
            <a:lvl9pPr marL="2930469" algn="l" defTabSz="732617" rtl="0" eaLnBrk="1" latinLnBrk="0" hangingPunct="1">
              <a:defRPr sz="1900" kern="1200">
                <a:solidFill>
                  <a:schemeClr val="tx1"/>
                </a:solidFill>
                <a:latin typeface="Times New Roman" pitchFamily="18" charset="0"/>
                <a:ea typeface="+mn-ea"/>
                <a:cs typeface="+mn-cs"/>
              </a:defRPr>
            </a:lvl9pPr>
          </a:lstStyle>
          <a:p>
            <a:pPr algn="ctr"/>
            <a:r>
              <a:rPr lang="en-US" sz="5400" b="1" dirty="0">
                <a:ln w="10541" cmpd="sng">
                  <a:solidFill>
                    <a:schemeClr val="accent1">
                      <a:shade val="88000"/>
                      <a:satMod val="110000"/>
                    </a:schemeClr>
                  </a:solidFill>
                  <a:prstDash val="solid"/>
                </a:ln>
                <a:solidFill>
                  <a:srgbClr val="FFFF00"/>
                </a:solidFill>
                <a:latin typeface="Verdana" pitchFamily="34" charset="0"/>
              </a:rPr>
              <a:t>How </a:t>
            </a:r>
          </a:p>
          <a:p>
            <a:pPr algn="ctr"/>
            <a:r>
              <a:rPr lang="en-US" sz="5400" b="1" dirty="0">
                <a:ln w="10541" cmpd="sng">
                  <a:solidFill>
                    <a:schemeClr val="accent1">
                      <a:shade val="88000"/>
                      <a:satMod val="110000"/>
                    </a:schemeClr>
                  </a:solidFill>
                  <a:prstDash val="solid"/>
                </a:ln>
                <a:solidFill>
                  <a:srgbClr val="FFFF00"/>
                </a:solidFill>
                <a:latin typeface="Verdana" pitchFamily="34" charset="0"/>
              </a:rPr>
              <a:t>Cell Phone</a:t>
            </a:r>
          </a:p>
          <a:p>
            <a:pPr algn="ctr"/>
            <a:r>
              <a:rPr lang="en-US" sz="5400" b="1" dirty="0">
                <a:ln w="10541" cmpd="sng">
                  <a:solidFill>
                    <a:schemeClr val="accent1">
                      <a:shade val="88000"/>
                      <a:satMod val="110000"/>
                    </a:schemeClr>
                  </a:solidFill>
                  <a:prstDash val="solid"/>
                </a:ln>
                <a:solidFill>
                  <a:srgbClr val="FFFF00"/>
                </a:solidFill>
                <a:latin typeface="Verdana" pitchFamily="34" charset="0"/>
              </a:rPr>
              <a:t>Systems Work</a:t>
            </a:r>
          </a:p>
        </p:txBody>
      </p:sp>
    </p:spTree>
    <p:extLst>
      <p:ext uri="{BB962C8B-B14F-4D97-AF65-F5344CB8AC3E}">
        <p14:creationId xmlns:p14="http://schemas.microsoft.com/office/powerpoint/2010/main" val="379376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40"/>
                                        </p:tgtEl>
                                      </p:cBhvr>
                                    </p:animEffect>
                                    <p:set>
                                      <p:cBhvr>
                                        <p:cTn id="10" dur="1" fill="hold">
                                          <p:stCondLst>
                                            <p:cond delay="499"/>
                                          </p:stCondLst>
                                        </p:cTn>
                                        <p:tgtEl>
                                          <p:spTgt spid="40"/>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10" presetClass="exit" presetSubtype="0" fill="hold" grpId="0" nodeType="withEffect">
                                  <p:stCondLst>
                                    <p:cond delay="0"/>
                                  </p:stCondLst>
                                  <p:childTnLst>
                                    <p:animEffect transition="out" filter="fade">
                                      <p:cBhvr>
                                        <p:cTn id="20" dur="500"/>
                                        <p:tgtEl>
                                          <p:spTgt spid="11"/>
                                        </p:tgtEl>
                                      </p:cBhvr>
                                    </p:animEffect>
                                    <p:set>
                                      <p:cBhvr>
                                        <p:cTn id="21" dur="1" fill="hold">
                                          <p:stCondLst>
                                            <p:cond delay="499"/>
                                          </p:stCondLst>
                                        </p:cTn>
                                        <p:tgtEl>
                                          <p:spTgt spid="11"/>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par>
                                <p:cTn id="27" presetID="10" presetClass="exit" presetSubtype="0" fill="hold" grpId="0" nodeType="withEffect">
                                  <p:stCondLst>
                                    <p:cond delay="0"/>
                                  </p:stCondLst>
                                  <p:childTnLst>
                                    <p:animEffect transition="out" filter="fade">
                                      <p:cBhvr>
                                        <p:cTn id="28" dur="500"/>
                                        <p:tgtEl>
                                          <p:spTgt spid="12"/>
                                        </p:tgtEl>
                                      </p:cBhvr>
                                    </p:animEffect>
                                    <p:set>
                                      <p:cBhvr>
                                        <p:cTn id="29" dur="1" fill="hold">
                                          <p:stCondLst>
                                            <p:cond delay="499"/>
                                          </p:stCondLst>
                                        </p:cTn>
                                        <p:tgtEl>
                                          <p:spTgt spid="12"/>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500"/>
                                        <p:tgtEl>
                                          <p:spTgt spid="37"/>
                                        </p:tgtEl>
                                      </p:cBhvr>
                                    </p:animEffect>
                                  </p:childTnLst>
                                </p:cTn>
                              </p:par>
                              <p:par>
                                <p:cTn id="35" presetID="10" presetClass="exit" presetSubtype="0" fill="hold" grpId="0" nodeType="withEffect">
                                  <p:stCondLst>
                                    <p:cond delay="0"/>
                                  </p:stCondLst>
                                  <p:childTnLst>
                                    <p:animEffect transition="out" filter="fade">
                                      <p:cBhvr>
                                        <p:cTn id="36" dur="500"/>
                                        <p:tgtEl>
                                          <p:spTgt spid="13"/>
                                        </p:tgtEl>
                                      </p:cBhvr>
                                    </p:animEffect>
                                    <p:set>
                                      <p:cBhvr>
                                        <p:cTn id="37" dur="1" fill="hold">
                                          <p:stCondLst>
                                            <p:cond delay="499"/>
                                          </p:stCondLst>
                                        </p:cTn>
                                        <p:tgtEl>
                                          <p:spTgt spid="1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par>
                                <p:cTn id="43" presetID="10" presetClass="exit" presetSubtype="0" fill="hold" grpId="0" nodeType="withEffect">
                                  <p:stCondLst>
                                    <p:cond delay="0"/>
                                  </p:stCondLst>
                                  <p:childTnLst>
                                    <p:animEffect transition="out" filter="fade">
                                      <p:cBhvr>
                                        <p:cTn id="44" dur="500"/>
                                        <p:tgtEl>
                                          <p:spTgt spid="14"/>
                                        </p:tgtEl>
                                      </p:cBhvr>
                                    </p:animEffect>
                                    <p:set>
                                      <p:cBhvr>
                                        <p:cTn id="45" dur="1" fill="hold">
                                          <p:stCondLst>
                                            <p:cond delay="499"/>
                                          </p:stCondLst>
                                        </p:cTn>
                                        <p:tgtEl>
                                          <p:spTgt spid="14"/>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500"/>
                                        <p:tgtEl>
                                          <p:spTgt spid="25"/>
                                        </p:tgtEl>
                                      </p:cBhvr>
                                    </p:animEffect>
                                  </p:childTnLst>
                                </p:cTn>
                              </p:par>
                              <p:par>
                                <p:cTn id="51" presetID="10" presetClass="exit" presetSubtype="0" fill="hold" grpId="0" nodeType="withEffect">
                                  <p:stCondLst>
                                    <p:cond delay="0"/>
                                  </p:stCondLst>
                                  <p:childTnLst>
                                    <p:animEffect transition="out" filter="fade">
                                      <p:cBhvr>
                                        <p:cTn id="52" dur="500"/>
                                        <p:tgtEl>
                                          <p:spTgt spid="15"/>
                                        </p:tgtEl>
                                      </p:cBhvr>
                                    </p:animEffect>
                                    <p:set>
                                      <p:cBhvr>
                                        <p:cTn id="53" dur="1" fill="hold">
                                          <p:stCondLst>
                                            <p:cond delay="499"/>
                                          </p:stCondLst>
                                        </p:cTn>
                                        <p:tgtEl>
                                          <p:spTgt spid="15"/>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fade">
                                      <p:cBhvr>
                                        <p:cTn id="58" dur="500"/>
                                        <p:tgtEl>
                                          <p:spTgt spid="34"/>
                                        </p:tgtEl>
                                      </p:cBhvr>
                                    </p:animEffect>
                                  </p:childTnLst>
                                </p:cTn>
                              </p:par>
                              <p:par>
                                <p:cTn id="59" presetID="10" presetClass="exit" presetSubtype="0" fill="hold" grpId="0" nodeType="withEffect">
                                  <p:stCondLst>
                                    <p:cond delay="0"/>
                                  </p:stCondLst>
                                  <p:childTnLst>
                                    <p:animEffect transition="out" filter="fade">
                                      <p:cBhvr>
                                        <p:cTn id="60" dur="500"/>
                                        <p:tgtEl>
                                          <p:spTgt spid="16"/>
                                        </p:tgtEl>
                                      </p:cBhvr>
                                    </p:animEffect>
                                    <p:set>
                                      <p:cBhvr>
                                        <p:cTn id="61" dur="1" fill="hold">
                                          <p:stCondLst>
                                            <p:cond delay="499"/>
                                          </p:stCondLst>
                                        </p:cTn>
                                        <p:tgtEl>
                                          <p:spTgt spid="16"/>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31"/>
                                        </p:tgtEl>
                                      </p:cBhvr>
                                    </p:animEffect>
                                    <p:set>
                                      <p:cBhvr>
                                        <p:cTn id="66" dur="1" fill="hold">
                                          <p:stCondLst>
                                            <p:cond delay="499"/>
                                          </p:stCondLst>
                                        </p:cTn>
                                        <p:tgtEl>
                                          <p:spTgt spid="31"/>
                                        </p:tgtEl>
                                        <p:attrNameLst>
                                          <p:attrName>style.visibility</p:attrName>
                                        </p:attrNameLst>
                                      </p:cBhvr>
                                      <p:to>
                                        <p:strVal val="hidden"/>
                                      </p:to>
                                    </p:set>
                                  </p:childTnLst>
                                </p:cTn>
                              </p:par>
                              <p:par>
                                <p:cTn id="67" presetID="10" presetClass="exit" presetSubtype="0" fill="hold" grpId="0" nodeType="withEffect">
                                  <p:stCondLst>
                                    <p:cond delay="0"/>
                                  </p:stCondLst>
                                  <p:childTnLst>
                                    <p:animEffect transition="out" filter="fade">
                                      <p:cBhvr>
                                        <p:cTn id="68" dur="500"/>
                                        <p:tgtEl>
                                          <p:spTgt spid="17"/>
                                        </p:tgtEl>
                                      </p:cBhvr>
                                    </p:animEffect>
                                    <p:set>
                                      <p:cBhvr>
                                        <p:cTn id="69" dur="1" fill="hold">
                                          <p:stCondLst>
                                            <p:cond delay="499"/>
                                          </p:stCondLst>
                                        </p:cTn>
                                        <p:tgtEl>
                                          <p:spTgt spid="17"/>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37"/>
                                        </p:tgtEl>
                                      </p:cBhvr>
                                    </p:animEffect>
                                    <p:set>
                                      <p:cBhvr>
                                        <p:cTn id="72" dur="1" fill="hold">
                                          <p:stCondLst>
                                            <p:cond delay="499"/>
                                          </p:stCondLst>
                                        </p:cTn>
                                        <p:tgtEl>
                                          <p:spTgt spid="37"/>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28"/>
                                        </p:tgtEl>
                                      </p:cBhvr>
                                    </p:animEffect>
                                    <p:set>
                                      <p:cBhvr>
                                        <p:cTn id="75" dur="1" fill="hold">
                                          <p:stCondLst>
                                            <p:cond delay="499"/>
                                          </p:stCondLst>
                                        </p:cTn>
                                        <p:tgtEl>
                                          <p:spTgt spid="28"/>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25"/>
                                        </p:tgtEl>
                                      </p:cBhvr>
                                    </p:animEffect>
                                    <p:set>
                                      <p:cBhvr>
                                        <p:cTn id="78" dur="1" fill="hold">
                                          <p:stCondLst>
                                            <p:cond delay="499"/>
                                          </p:stCondLst>
                                        </p:cTn>
                                        <p:tgtEl>
                                          <p:spTgt spid="25"/>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34"/>
                                        </p:tgtEl>
                                      </p:cBhvr>
                                    </p:animEffect>
                                    <p:set>
                                      <p:cBhvr>
                                        <p:cTn id="81" dur="1" fill="hold">
                                          <p:stCondLst>
                                            <p:cond delay="499"/>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15" grpId="0" animBg="1"/>
      <p:bldP spid="14" grpId="0" animBg="1"/>
      <p:bldP spid="13" grpId="0" animBg="1"/>
      <p:bldP spid="12" grpId="0" animBg="1"/>
      <p:bldP spid="11" grpId="0" animBg="1"/>
      <p:bldP spid="4" grpId="0" animBg="1"/>
      <p:bldP spid="4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 5.e.: Cell Phones</a:t>
            </a:r>
          </a:p>
        </p:txBody>
      </p:sp>
      <p:sp>
        <p:nvSpPr>
          <p:cNvPr id="3" name="Slide Number Placeholder 2"/>
          <p:cNvSpPr>
            <a:spLocks noGrp="1"/>
          </p:cNvSpPr>
          <p:nvPr>
            <p:ph type="sldNum" sz="quarter" idx="12"/>
          </p:nvPr>
        </p:nvSpPr>
        <p:spPr/>
        <p:txBody>
          <a:bodyPr/>
          <a:lstStyle/>
          <a:p>
            <a:pPr>
              <a:defRPr/>
            </a:pPr>
            <a:r>
              <a:rPr lang="en-US" dirty="0">
                <a:solidFill>
                  <a:schemeClr val="bg1"/>
                </a:solidFill>
              </a:rPr>
              <a:t>SLIDE </a:t>
            </a:r>
            <a:fld id="{7DE08B2E-D59F-498D-8D62-ABBAFDFFC21C}" type="slidenum">
              <a:rPr lang="en-US" smtClean="0">
                <a:solidFill>
                  <a:schemeClr val="bg1"/>
                </a:solidFill>
              </a:rPr>
              <a:pPr>
                <a:defRPr/>
              </a:pPr>
              <a:t>24</a:t>
            </a:fld>
            <a:endParaRPr lang="en-US" dirty="0">
              <a:solidFill>
                <a:schemeClr val="bg1"/>
              </a:solidFill>
            </a:endParaRPr>
          </a:p>
        </p:txBody>
      </p:sp>
      <p:sp>
        <p:nvSpPr>
          <p:cNvPr id="18" name="TextBox 17"/>
          <p:cNvSpPr txBox="1"/>
          <p:nvPr/>
        </p:nvSpPr>
        <p:spPr bwMode="auto">
          <a:xfrm>
            <a:off x="8704418"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1</a:t>
            </a:r>
          </a:p>
        </p:txBody>
      </p:sp>
      <p:sp>
        <p:nvSpPr>
          <p:cNvPr id="17" name="TextBox 16"/>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2</a:t>
            </a:r>
          </a:p>
        </p:txBody>
      </p:sp>
      <p:sp>
        <p:nvSpPr>
          <p:cNvPr id="16" name="TextBox 15"/>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3</a:t>
            </a:r>
          </a:p>
        </p:txBody>
      </p:sp>
      <p:sp>
        <p:nvSpPr>
          <p:cNvPr id="15" name="TextBox 14"/>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4</a:t>
            </a:r>
          </a:p>
        </p:txBody>
      </p:sp>
      <p:sp>
        <p:nvSpPr>
          <p:cNvPr id="14" name="TextBox 13"/>
          <p:cNvSpPr txBox="1"/>
          <p:nvPr/>
        </p:nvSpPr>
        <p:spPr bwMode="auto">
          <a:xfrm>
            <a:off x="8707593" y="4674604"/>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5</a:t>
            </a:r>
          </a:p>
        </p:txBody>
      </p:sp>
      <p:sp>
        <p:nvSpPr>
          <p:cNvPr id="13" name="TextBox 12"/>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6</a:t>
            </a:r>
          </a:p>
        </p:txBody>
      </p:sp>
      <p:sp>
        <p:nvSpPr>
          <p:cNvPr id="12" name="TextBox 11"/>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7</a:t>
            </a:r>
          </a:p>
        </p:txBody>
      </p:sp>
      <p:sp>
        <p:nvSpPr>
          <p:cNvPr id="11" name="TextBox 10"/>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8</a:t>
            </a:r>
          </a:p>
        </p:txBody>
      </p:sp>
      <p:sp>
        <p:nvSpPr>
          <p:cNvPr id="4" name="TextBox 3"/>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ctr">
              <a:defRPr sz="1200" b="1">
                <a:solidFill>
                  <a:srgbClr val="FFFF00"/>
                </a:solidFill>
                <a:latin typeface="Calibri" panose="020F0502020204030204" pitchFamily="34" charset="0"/>
              </a:defRPr>
            </a:lvl1pPr>
          </a:lstStyle>
          <a:p>
            <a:r>
              <a:rPr lang="en-US" dirty="0"/>
              <a:t>9</a:t>
            </a:r>
          </a:p>
        </p:txBody>
      </p:sp>
      <p:pic>
        <p:nvPicPr>
          <p:cNvPr id="23" name="Picture 2" descr="https://image.shutterstock.com/z/stock-vector-abstract-city-map-illustration-94399852.jpg"/>
          <p:cNvPicPr>
            <a:picLocks noChangeAspect="1" noChangeArrowheads="1"/>
          </p:cNvPicPr>
          <p:nvPr/>
        </p:nvPicPr>
        <p:blipFill rotWithShape="1">
          <a:blip r:embed="rId3">
            <a:extLst>
              <a:ext uri="{28A0092B-C50C-407E-A947-70E740481C1C}">
                <a14:useLocalDpi xmlns:a14="http://schemas.microsoft.com/office/drawing/2010/main" val="0"/>
              </a:ext>
            </a:extLst>
          </a:blip>
          <a:srcRect l="6004" t="22649" b="9392"/>
          <a:stretch/>
        </p:blipFill>
        <p:spPr bwMode="auto">
          <a:xfrm>
            <a:off x="1361439" y="391990"/>
            <a:ext cx="7098453" cy="4334933"/>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bwMode="auto">
          <a:xfrm>
            <a:off x="1368190" y="392006"/>
            <a:ext cx="7080485" cy="4330489"/>
          </a:xfrm>
          <a:prstGeom prst="rect">
            <a:avLst/>
          </a:prstGeom>
          <a:solidFill>
            <a:srgbClr val="FFFFFF">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5" name="Oval 24"/>
          <p:cNvSpPr/>
          <p:nvPr/>
        </p:nvSpPr>
        <p:spPr bwMode="auto">
          <a:xfrm>
            <a:off x="1949450" y="464820"/>
            <a:ext cx="2343150" cy="2343150"/>
          </a:xfrm>
          <a:prstGeom prst="ellipse">
            <a:avLst/>
          </a:prstGeom>
          <a:solidFill>
            <a:srgbClr val="FF0000">
              <a:alpha val="10196"/>
            </a:srgbClr>
          </a:solidFill>
          <a:ln w="28575" cap="flat" cmpd="sng" algn="ctr">
            <a:solidFill>
              <a:srgbClr val="FF0000">
                <a:alpha val="50196"/>
              </a:srgbClr>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pic>
        <p:nvPicPr>
          <p:cNvPr id="26" name="Picture 2" descr="C:\Users\WA7URV\AppData\Local\Microsoft\Windows\Temporary Internet Files\Content.IE5\LQ1IKX5D\cell-site[1].png"/>
          <p:cNvPicPr>
            <a:picLocks noChangeAspect="1" noChangeArrowheads="1"/>
          </p:cNvPicPr>
          <p:nvPr/>
        </p:nvPicPr>
        <p:blipFill>
          <a:blip r:embed="rId4"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2648110" y="1327817"/>
            <a:ext cx="874056" cy="84237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WA7URV\AppData\Local\Microsoft\Windows\Temporary Internet Files\Content.IE5\LQ1IKX5D\cell-site[1].png"/>
          <p:cNvPicPr>
            <a:picLocks noChangeAspect="1" noChangeArrowheads="1"/>
          </p:cNvPicPr>
          <p:nvPr/>
        </p:nvPicPr>
        <p:blipFill>
          <a:blip r:embed="rId4"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4655979" y="1375709"/>
            <a:ext cx="874056" cy="84237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C:\Users\WA7URV\AppData\Local\Microsoft\Windows\Temporary Internet Files\Content.IE5\LQ1IKX5D\cell-site[1].png"/>
          <p:cNvPicPr>
            <a:picLocks noChangeAspect="1" noChangeArrowheads="1"/>
          </p:cNvPicPr>
          <p:nvPr/>
        </p:nvPicPr>
        <p:blipFill>
          <a:blip r:embed="rId4"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3189129" y="3149411"/>
            <a:ext cx="874056" cy="842371"/>
          </a:xfrm>
          <a:prstGeom prst="rect">
            <a:avLst/>
          </a:prstGeom>
          <a:noFill/>
          <a:extLst>
            <a:ext uri="{909E8E84-426E-40DD-AFC4-6F175D3DCCD1}">
              <a14:hiddenFill xmlns:a14="http://schemas.microsoft.com/office/drawing/2010/main">
                <a:solidFill>
                  <a:srgbClr val="FFFFFF"/>
                </a:solidFill>
              </a14:hiddenFill>
            </a:ext>
          </a:extLst>
        </p:spPr>
      </p:pic>
      <p:sp>
        <p:nvSpPr>
          <p:cNvPr id="29" name="Oval 28"/>
          <p:cNvSpPr/>
          <p:nvPr/>
        </p:nvSpPr>
        <p:spPr bwMode="auto">
          <a:xfrm>
            <a:off x="3949700" y="523667"/>
            <a:ext cx="2343150" cy="2343150"/>
          </a:xfrm>
          <a:prstGeom prst="ellipse">
            <a:avLst/>
          </a:prstGeom>
          <a:solidFill>
            <a:srgbClr val="FF0000">
              <a:alpha val="10196"/>
            </a:srgbClr>
          </a:solidFill>
          <a:ln w="28575" cap="flat" cmpd="sng" algn="ctr">
            <a:solidFill>
              <a:srgbClr val="FF0000">
                <a:alpha val="50196"/>
              </a:srgbClr>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0" name="Oval 29"/>
          <p:cNvSpPr/>
          <p:nvPr/>
        </p:nvSpPr>
        <p:spPr bwMode="auto">
          <a:xfrm>
            <a:off x="5142226" y="2141220"/>
            <a:ext cx="2343150" cy="2343150"/>
          </a:xfrm>
          <a:prstGeom prst="ellipse">
            <a:avLst/>
          </a:prstGeom>
          <a:solidFill>
            <a:srgbClr val="FF0000">
              <a:alpha val="10196"/>
            </a:srgbClr>
          </a:solidFill>
          <a:ln w="28575" cap="flat" cmpd="sng" algn="ctr">
            <a:solidFill>
              <a:srgbClr val="FF0000">
                <a:alpha val="50196"/>
              </a:srgbClr>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sp>
        <p:nvSpPr>
          <p:cNvPr id="31" name="Oval 30"/>
          <p:cNvSpPr/>
          <p:nvPr/>
        </p:nvSpPr>
        <p:spPr bwMode="auto">
          <a:xfrm>
            <a:off x="2457450" y="2136557"/>
            <a:ext cx="2343150" cy="2343150"/>
          </a:xfrm>
          <a:prstGeom prst="ellipse">
            <a:avLst/>
          </a:prstGeom>
          <a:solidFill>
            <a:srgbClr val="FF0000">
              <a:alpha val="10196"/>
            </a:srgbClr>
          </a:solidFill>
          <a:ln w="28575" cap="flat" cmpd="sng" algn="ctr">
            <a:solidFill>
              <a:srgbClr val="FF0000">
                <a:alpha val="50196"/>
              </a:srgbClr>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pic>
        <p:nvPicPr>
          <p:cNvPr id="32" name="Picture 8" descr="http://i-cdn.phonearena.com/images/phones/63258-specs/Apple-iPhone-7.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7830" t="5120" r="28198" b="4099"/>
          <a:stretch/>
        </p:blipFill>
        <p:spPr bwMode="auto">
          <a:xfrm>
            <a:off x="4834251" y="4059969"/>
            <a:ext cx="299724" cy="61878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2" descr="Lightning bolt electric bolt clip art 3 clipartcow 4"/>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3020000" flipH="1">
            <a:off x="4619173" y="1337864"/>
            <a:ext cx="173887" cy="113940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2" descr="Lightning bolt electric bolt clip art 3 clipartcow 4"/>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3080000" flipH="1">
            <a:off x="3095173" y="3120284"/>
            <a:ext cx="173887" cy="113940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0" descr="http://brain-images.cdn.dixons.com/2/4/10149142/u_10149142.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8967" t="319" r="28834"/>
          <a:stretch/>
        </p:blipFill>
        <p:spPr bwMode="auto">
          <a:xfrm>
            <a:off x="2655999" y="3716861"/>
            <a:ext cx="303834" cy="63658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2" descr="Lightning bolt electric bolt clip art 3 clipartcow 4"/>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1" t="40952" r="-1"/>
          <a:stretch/>
        </p:blipFill>
        <p:spPr bwMode="auto">
          <a:xfrm rot="17880000" flipH="1">
            <a:off x="2666330" y="1006690"/>
            <a:ext cx="173887" cy="67279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6" descr="http://i0.wp.com/www.pdevice.com/wp-content/uploads/2015/07/New-Samsung-Galaxy-V-Plus-With-Dual-SIM-Support.jpg?fit=580%2C58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4356" t="2955" r="25988" b="962"/>
          <a:stretch/>
        </p:blipFill>
        <p:spPr bwMode="auto">
          <a:xfrm>
            <a:off x="2196256" y="1139192"/>
            <a:ext cx="337503" cy="65532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2" descr="Lightning bolt electric bolt clip art 3 clipartcow 4"/>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04733" flipH="1">
            <a:off x="3954012" y="2281681"/>
            <a:ext cx="173887" cy="113940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2" descr="Lightning bolt electric bolt clip art 3 clipartcow 4"/>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7387384" flipH="1">
            <a:off x="3535654" y="1390465"/>
            <a:ext cx="173887" cy="1139405"/>
          </a:xfrm>
          <a:prstGeom prst="rect">
            <a:avLst/>
          </a:prstGeom>
          <a:noFill/>
          <a:extLst>
            <a:ext uri="{909E8E84-426E-40DD-AFC4-6F175D3DCCD1}">
              <a14:hiddenFill xmlns:a14="http://schemas.microsoft.com/office/drawing/2010/main">
                <a:solidFill>
                  <a:srgbClr val="FFFFFF"/>
                </a:solidFill>
              </a14:hiddenFill>
            </a:ext>
          </a:extLst>
        </p:spPr>
      </p:pic>
      <p:cxnSp>
        <p:nvCxnSpPr>
          <p:cNvPr id="40" name="Straight Connector 39"/>
          <p:cNvCxnSpPr>
            <a:endCxn id="28" idx="2"/>
          </p:cNvCxnSpPr>
          <p:nvPr/>
        </p:nvCxnSpPr>
        <p:spPr bwMode="auto">
          <a:xfrm flipH="1">
            <a:off x="3626157" y="2725420"/>
            <a:ext cx="3784758" cy="1266362"/>
          </a:xfrm>
          <a:prstGeom prst="line">
            <a:avLst/>
          </a:prstGeom>
          <a:solidFill>
            <a:schemeClr val="accent1"/>
          </a:solidFill>
          <a:ln w="9525" cap="flat" cmpd="sng" algn="ctr">
            <a:solidFill>
              <a:schemeClr val="accent1">
                <a:lumMod val="40000"/>
                <a:lumOff val="60000"/>
              </a:schemeClr>
            </a:solidFill>
            <a:prstDash val="solid"/>
            <a:round/>
            <a:headEnd type="none" w="med" len="med"/>
            <a:tailEnd type="none" w="med" len="med"/>
          </a:ln>
          <a:effectLst/>
        </p:spPr>
      </p:cxnSp>
      <p:sp>
        <p:nvSpPr>
          <p:cNvPr id="41" name="phone3"/>
          <p:cNvSpPr>
            <a:spLocks noEditPoints="1" noChangeArrowheads="1"/>
          </p:cNvSpPr>
          <p:nvPr/>
        </p:nvSpPr>
        <p:spPr bwMode="auto">
          <a:xfrm>
            <a:off x="7343987" y="696383"/>
            <a:ext cx="457200" cy="457200"/>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200 w 21600"/>
              <a:gd name="T17" fmla="*/ 23516 h 21600"/>
              <a:gd name="T18" fmla="*/ 21400 w 21600"/>
              <a:gd name="T19" fmla="*/ 40485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0692" y="21600"/>
                </a:moveTo>
                <a:lnTo>
                  <a:pt x="21600" y="21600"/>
                </a:lnTo>
                <a:lnTo>
                  <a:pt x="21600" y="10684"/>
                </a:lnTo>
                <a:lnTo>
                  <a:pt x="21600" y="0"/>
                </a:lnTo>
                <a:lnTo>
                  <a:pt x="10190" y="0"/>
                </a:lnTo>
                <a:lnTo>
                  <a:pt x="0" y="0"/>
                </a:lnTo>
                <a:lnTo>
                  <a:pt x="0" y="10916"/>
                </a:lnTo>
                <a:lnTo>
                  <a:pt x="0" y="21600"/>
                </a:lnTo>
                <a:lnTo>
                  <a:pt x="10692" y="21600"/>
                </a:lnTo>
                <a:close/>
              </a:path>
              <a:path w="21600" h="21600" extrusionOk="0">
                <a:moveTo>
                  <a:pt x="3552" y="13565"/>
                </a:moveTo>
                <a:lnTo>
                  <a:pt x="3552" y="14206"/>
                </a:lnTo>
                <a:lnTo>
                  <a:pt x="3409" y="14584"/>
                </a:lnTo>
                <a:lnTo>
                  <a:pt x="3050" y="15021"/>
                </a:lnTo>
                <a:lnTo>
                  <a:pt x="2619" y="15429"/>
                </a:lnTo>
                <a:lnTo>
                  <a:pt x="2296" y="15836"/>
                </a:lnTo>
                <a:lnTo>
                  <a:pt x="2045" y="16244"/>
                </a:lnTo>
                <a:lnTo>
                  <a:pt x="1902" y="16564"/>
                </a:lnTo>
                <a:lnTo>
                  <a:pt x="1794" y="17001"/>
                </a:lnTo>
                <a:lnTo>
                  <a:pt x="1830" y="17466"/>
                </a:lnTo>
                <a:lnTo>
                  <a:pt x="2009" y="17932"/>
                </a:lnTo>
                <a:lnTo>
                  <a:pt x="2260" y="18311"/>
                </a:lnTo>
                <a:lnTo>
                  <a:pt x="2548" y="18718"/>
                </a:lnTo>
                <a:lnTo>
                  <a:pt x="3050" y="19126"/>
                </a:lnTo>
                <a:lnTo>
                  <a:pt x="3552" y="19533"/>
                </a:lnTo>
                <a:lnTo>
                  <a:pt x="4342" y="19737"/>
                </a:lnTo>
                <a:lnTo>
                  <a:pt x="5095" y="19737"/>
                </a:lnTo>
                <a:lnTo>
                  <a:pt x="5849" y="19737"/>
                </a:lnTo>
                <a:lnTo>
                  <a:pt x="6351" y="19533"/>
                </a:lnTo>
                <a:lnTo>
                  <a:pt x="7140" y="19126"/>
                </a:lnTo>
                <a:lnTo>
                  <a:pt x="7535" y="18747"/>
                </a:lnTo>
                <a:lnTo>
                  <a:pt x="7894" y="18311"/>
                </a:lnTo>
                <a:lnTo>
                  <a:pt x="8145" y="17903"/>
                </a:lnTo>
                <a:lnTo>
                  <a:pt x="8324" y="17408"/>
                </a:lnTo>
                <a:lnTo>
                  <a:pt x="8324" y="16942"/>
                </a:lnTo>
                <a:lnTo>
                  <a:pt x="8252" y="16593"/>
                </a:lnTo>
                <a:lnTo>
                  <a:pt x="8145" y="16244"/>
                </a:lnTo>
                <a:lnTo>
                  <a:pt x="7894" y="15836"/>
                </a:lnTo>
                <a:lnTo>
                  <a:pt x="7571" y="15429"/>
                </a:lnTo>
                <a:lnTo>
                  <a:pt x="7140" y="15021"/>
                </a:lnTo>
                <a:lnTo>
                  <a:pt x="6853" y="14613"/>
                </a:lnTo>
                <a:lnTo>
                  <a:pt x="6602" y="14206"/>
                </a:lnTo>
                <a:lnTo>
                  <a:pt x="6602" y="13565"/>
                </a:lnTo>
                <a:lnTo>
                  <a:pt x="6602" y="8035"/>
                </a:lnTo>
                <a:lnTo>
                  <a:pt x="6602" y="7598"/>
                </a:lnTo>
                <a:lnTo>
                  <a:pt x="6853" y="6987"/>
                </a:lnTo>
                <a:lnTo>
                  <a:pt x="7212" y="6579"/>
                </a:lnTo>
                <a:lnTo>
                  <a:pt x="7643" y="6171"/>
                </a:lnTo>
                <a:lnTo>
                  <a:pt x="7894" y="5764"/>
                </a:lnTo>
                <a:lnTo>
                  <a:pt x="8037" y="5531"/>
                </a:lnTo>
                <a:lnTo>
                  <a:pt x="8252" y="5153"/>
                </a:lnTo>
                <a:lnTo>
                  <a:pt x="8360" y="4599"/>
                </a:lnTo>
                <a:lnTo>
                  <a:pt x="8288" y="4134"/>
                </a:lnTo>
                <a:lnTo>
                  <a:pt x="8145" y="3697"/>
                </a:lnTo>
                <a:lnTo>
                  <a:pt x="7894" y="3289"/>
                </a:lnTo>
                <a:lnTo>
                  <a:pt x="7499" y="2853"/>
                </a:lnTo>
                <a:lnTo>
                  <a:pt x="7033" y="2533"/>
                </a:lnTo>
                <a:lnTo>
                  <a:pt x="6387" y="2242"/>
                </a:lnTo>
                <a:lnTo>
                  <a:pt x="5849" y="2067"/>
                </a:lnTo>
                <a:lnTo>
                  <a:pt x="5095" y="1950"/>
                </a:lnTo>
                <a:lnTo>
                  <a:pt x="4234" y="2038"/>
                </a:lnTo>
                <a:lnTo>
                  <a:pt x="3552" y="2271"/>
                </a:lnTo>
                <a:lnTo>
                  <a:pt x="3050" y="2504"/>
                </a:lnTo>
                <a:lnTo>
                  <a:pt x="2548" y="2882"/>
                </a:lnTo>
                <a:lnTo>
                  <a:pt x="2225" y="3231"/>
                </a:lnTo>
                <a:lnTo>
                  <a:pt x="1973" y="3697"/>
                </a:lnTo>
                <a:lnTo>
                  <a:pt x="1794" y="4308"/>
                </a:lnTo>
                <a:lnTo>
                  <a:pt x="1794" y="4745"/>
                </a:lnTo>
                <a:lnTo>
                  <a:pt x="1866" y="5123"/>
                </a:lnTo>
                <a:lnTo>
                  <a:pt x="2045" y="5560"/>
                </a:lnTo>
                <a:lnTo>
                  <a:pt x="2296" y="5851"/>
                </a:lnTo>
                <a:lnTo>
                  <a:pt x="2548" y="6171"/>
                </a:lnTo>
                <a:lnTo>
                  <a:pt x="3014" y="6608"/>
                </a:lnTo>
                <a:lnTo>
                  <a:pt x="3301" y="6987"/>
                </a:lnTo>
                <a:lnTo>
                  <a:pt x="3552" y="7598"/>
                </a:lnTo>
                <a:lnTo>
                  <a:pt x="3552" y="8035"/>
                </a:lnTo>
                <a:lnTo>
                  <a:pt x="3552" y="13565"/>
                </a:lnTo>
                <a:close/>
              </a:path>
              <a:path w="21600" h="21600" extrusionOk="0">
                <a:moveTo>
                  <a:pt x="10154" y="1863"/>
                </a:moveTo>
                <a:lnTo>
                  <a:pt x="19088" y="1863"/>
                </a:lnTo>
                <a:lnTo>
                  <a:pt x="19088" y="8238"/>
                </a:lnTo>
                <a:lnTo>
                  <a:pt x="10154" y="8238"/>
                </a:lnTo>
                <a:lnTo>
                  <a:pt x="10154" y="1863"/>
                </a:lnTo>
                <a:moveTo>
                  <a:pt x="10441" y="10101"/>
                </a:moveTo>
                <a:lnTo>
                  <a:pt x="10441" y="9461"/>
                </a:lnTo>
                <a:lnTo>
                  <a:pt x="18837" y="9461"/>
                </a:lnTo>
                <a:lnTo>
                  <a:pt x="18837" y="10101"/>
                </a:lnTo>
                <a:lnTo>
                  <a:pt x="10441" y="10101"/>
                </a:lnTo>
                <a:moveTo>
                  <a:pt x="11374" y="11004"/>
                </a:moveTo>
                <a:lnTo>
                  <a:pt x="12630" y="11004"/>
                </a:lnTo>
                <a:lnTo>
                  <a:pt x="12630" y="12226"/>
                </a:lnTo>
                <a:lnTo>
                  <a:pt x="11374" y="12226"/>
                </a:lnTo>
                <a:lnTo>
                  <a:pt x="11374" y="11004"/>
                </a:lnTo>
                <a:moveTo>
                  <a:pt x="13993" y="11004"/>
                </a:moveTo>
                <a:lnTo>
                  <a:pt x="15249" y="11004"/>
                </a:lnTo>
                <a:lnTo>
                  <a:pt x="15249" y="12226"/>
                </a:lnTo>
                <a:lnTo>
                  <a:pt x="13993" y="12226"/>
                </a:lnTo>
                <a:lnTo>
                  <a:pt x="13993" y="11004"/>
                </a:lnTo>
                <a:moveTo>
                  <a:pt x="16649" y="11004"/>
                </a:moveTo>
                <a:lnTo>
                  <a:pt x="17904" y="11004"/>
                </a:lnTo>
                <a:lnTo>
                  <a:pt x="17904" y="12226"/>
                </a:lnTo>
                <a:lnTo>
                  <a:pt x="16649" y="12226"/>
                </a:lnTo>
                <a:lnTo>
                  <a:pt x="16649" y="11004"/>
                </a:lnTo>
                <a:moveTo>
                  <a:pt x="11374" y="12954"/>
                </a:moveTo>
                <a:lnTo>
                  <a:pt x="12630" y="12954"/>
                </a:lnTo>
                <a:lnTo>
                  <a:pt x="12630" y="14177"/>
                </a:lnTo>
                <a:lnTo>
                  <a:pt x="11374" y="14177"/>
                </a:lnTo>
                <a:lnTo>
                  <a:pt x="11374" y="12954"/>
                </a:lnTo>
                <a:moveTo>
                  <a:pt x="13993" y="12954"/>
                </a:moveTo>
                <a:lnTo>
                  <a:pt x="15249" y="12954"/>
                </a:lnTo>
                <a:lnTo>
                  <a:pt x="15249" y="14177"/>
                </a:lnTo>
                <a:lnTo>
                  <a:pt x="13993" y="14177"/>
                </a:lnTo>
                <a:lnTo>
                  <a:pt x="13993" y="12954"/>
                </a:lnTo>
                <a:moveTo>
                  <a:pt x="16649" y="12954"/>
                </a:moveTo>
                <a:lnTo>
                  <a:pt x="17904" y="12954"/>
                </a:lnTo>
                <a:lnTo>
                  <a:pt x="17904" y="14177"/>
                </a:lnTo>
                <a:lnTo>
                  <a:pt x="16649" y="14177"/>
                </a:lnTo>
                <a:lnTo>
                  <a:pt x="16649" y="12954"/>
                </a:lnTo>
                <a:moveTo>
                  <a:pt x="11374" y="14905"/>
                </a:moveTo>
                <a:lnTo>
                  <a:pt x="12630" y="14905"/>
                </a:lnTo>
                <a:lnTo>
                  <a:pt x="12630" y="16127"/>
                </a:lnTo>
                <a:lnTo>
                  <a:pt x="11374" y="16127"/>
                </a:lnTo>
                <a:lnTo>
                  <a:pt x="11374" y="14905"/>
                </a:lnTo>
                <a:moveTo>
                  <a:pt x="13993" y="14905"/>
                </a:moveTo>
                <a:lnTo>
                  <a:pt x="15249" y="14905"/>
                </a:lnTo>
                <a:lnTo>
                  <a:pt x="15249" y="16127"/>
                </a:lnTo>
                <a:lnTo>
                  <a:pt x="13993" y="16127"/>
                </a:lnTo>
                <a:lnTo>
                  <a:pt x="13993" y="14905"/>
                </a:lnTo>
                <a:moveTo>
                  <a:pt x="16649" y="14905"/>
                </a:moveTo>
                <a:lnTo>
                  <a:pt x="17904" y="14905"/>
                </a:lnTo>
                <a:lnTo>
                  <a:pt x="17904" y="16127"/>
                </a:lnTo>
                <a:lnTo>
                  <a:pt x="16649" y="16127"/>
                </a:lnTo>
                <a:lnTo>
                  <a:pt x="16649" y="14905"/>
                </a:lnTo>
                <a:moveTo>
                  <a:pt x="11374" y="16855"/>
                </a:moveTo>
                <a:lnTo>
                  <a:pt x="12630" y="16855"/>
                </a:lnTo>
                <a:lnTo>
                  <a:pt x="12630" y="18078"/>
                </a:lnTo>
                <a:lnTo>
                  <a:pt x="11374" y="18078"/>
                </a:lnTo>
                <a:lnTo>
                  <a:pt x="11374" y="16855"/>
                </a:lnTo>
                <a:moveTo>
                  <a:pt x="13993" y="16855"/>
                </a:moveTo>
                <a:lnTo>
                  <a:pt x="15249" y="16855"/>
                </a:lnTo>
                <a:lnTo>
                  <a:pt x="15249" y="18078"/>
                </a:lnTo>
                <a:lnTo>
                  <a:pt x="13993" y="18078"/>
                </a:lnTo>
                <a:lnTo>
                  <a:pt x="13993" y="16855"/>
                </a:lnTo>
                <a:moveTo>
                  <a:pt x="16649" y="16855"/>
                </a:moveTo>
                <a:lnTo>
                  <a:pt x="17904" y="16855"/>
                </a:lnTo>
                <a:lnTo>
                  <a:pt x="17904" y="18078"/>
                </a:lnTo>
                <a:lnTo>
                  <a:pt x="16649" y="18078"/>
                </a:lnTo>
                <a:lnTo>
                  <a:pt x="16649" y="16855"/>
                </a:lnTo>
              </a:path>
            </a:pathLst>
          </a:custGeom>
          <a:solidFill>
            <a:srgbClr val="FFFF00"/>
          </a:solidFill>
          <a:ln w="19050">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41"/>
          <p:cNvSpPr/>
          <p:nvPr/>
        </p:nvSpPr>
        <p:spPr bwMode="auto">
          <a:xfrm>
            <a:off x="3075093" y="2180167"/>
            <a:ext cx="4497494" cy="711200"/>
          </a:xfrm>
          <a:custGeom>
            <a:avLst/>
            <a:gdLst>
              <a:gd name="connsiteX0" fmla="*/ 0 w 4497494"/>
              <a:gd name="connsiteY0" fmla="*/ 0 h 792480"/>
              <a:gd name="connsiteX1" fmla="*/ 4104640 w 4497494"/>
              <a:gd name="connsiteY1" fmla="*/ 792480 h 792480"/>
              <a:gd name="connsiteX2" fmla="*/ 4497494 w 4497494"/>
              <a:gd name="connsiteY2" fmla="*/ 6773 h 792480"/>
            </a:gdLst>
            <a:ahLst/>
            <a:cxnLst>
              <a:cxn ang="0">
                <a:pos x="connsiteX0" y="connsiteY0"/>
              </a:cxn>
              <a:cxn ang="0">
                <a:pos x="connsiteX1" y="connsiteY1"/>
              </a:cxn>
              <a:cxn ang="0">
                <a:pos x="connsiteX2" y="connsiteY2"/>
              </a:cxn>
            </a:cxnLst>
            <a:rect l="l" t="t" r="r" b="b"/>
            <a:pathLst>
              <a:path w="4497494" h="792480">
                <a:moveTo>
                  <a:pt x="0" y="0"/>
                </a:moveTo>
                <a:lnTo>
                  <a:pt x="4104640" y="792480"/>
                </a:lnTo>
                <a:lnTo>
                  <a:pt x="4497494" y="6773"/>
                </a:lnTo>
              </a:path>
            </a:pathLst>
          </a:custGeom>
          <a:noFill/>
          <a:ln w="28575" cap="flat" cmpd="sng" algn="ctr">
            <a:solidFill>
              <a:srgbClr val="3333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cxnSp>
        <p:nvCxnSpPr>
          <p:cNvPr id="43" name="Straight Connector 42"/>
          <p:cNvCxnSpPr>
            <a:stCxn id="28" idx="2"/>
            <a:endCxn id="42" idx="1"/>
          </p:cNvCxnSpPr>
          <p:nvPr/>
        </p:nvCxnSpPr>
        <p:spPr bwMode="auto">
          <a:xfrm flipV="1">
            <a:off x="3626157" y="2891367"/>
            <a:ext cx="3553576" cy="1100415"/>
          </a:xfrm>
          <a:prstGeom prst="line">
            <a:avLst/>
          </a:prstGeom>
          <a:noFill/>
          <a:ln w="28575" cap="flat" cmpd="sng" algn="ctr">
            <a:solidFill>
              <a:srgbClr val="3333FF"/>
            </a:solidFill>
            <a:prstDash val="solid"/>
            <a:round/>
            <a:headEnd type="none" w="med" len="med"/>
            <a:tailEnd type="none" w="med" len="med"/>
          </a:ln>
          <a:effectLst/>
        </p:spPr>
      </p:cxnSp>
      <p:cxnSp>
        <p:nvCxnSpPr>
          <p:cNvPr id="44" name="Straight Connector 43"/>
          <p:cNvCxnSpPr>
            <a:stCxn id="50" idx="2"/>
            <a:endCxn id="42" idx="1"/>
          </p:cNvCxnSpPr>
          <p:nvPr/>
        </p:nvCxnSpPr>
        <p:spPr bwMode="auto">
          <a:xfrm flipV="1">
            <a:off x="6290191" y="2891367"/>
            <a:ext cx="889542" cy="946756"/>
          </a:xfrm>
          <a:prstGeom prst="line">
            <a:avLst/>
          </a:prstGeom>
          <a:noFill/>
          <a:ln w="28575" cap="flat" cmpd="sng" algn="ctr">
            <a:solidFill>
              <a:srgbClr val="3333FF"/>
            </a:solidFill>
            <a:prstDash val="solid"/>
            <a:round/>
            <a:headEnd type="none" w="med" len="med"/>
            <a:tailEnd type="none" w="med" len="med"/>
          </a:ln>
          <a:effectLst/>
        </p:spPr>
      </p:cxnSp>
      <p:cxnSp>
        <p:nvCxnSpPr>
          <p:cNvPr id="45" name="Straight Connector 44"/>
          <p:cNvCxnSpPr>
            <a:stCxn id="27" idx="2"/>
            <a:endCxn id="42" idx="1"/>
          </p:cNvCxnSpPr>
          <p:nvPr/>
        </p:nvCxnSpPr>
        <p:spPr bwMode="auto">
          <a:xfrm>
            <a:off x="5093007" y="2218080"/>
            <a:ext cx="2086726" cy="673287"/>
          </a:xfrm>
          <a:prstGeom prst="line">
            <a:avLst/>
          </a:prstGeom>
          <a:noFill/>
          <a:ln w="28575" cap="flat" cmpd="sng" algn="ctr">
            <a:solidFill>
              <a:srgbClr val="3333FF"/>
            </a:solidFill>
            <a:prstDash val="solid"/>
            <a:round/>
            <a:headEnd type="none" w="med" len="med"/>
            <a:tailEnd type="none" w="med" len="med"/>
          </a:ln>
          <a:effectLst/>
        </p:spPr>
      </p:cxnSp>
      <p:cxnSp>
        <p:nvCxnSpPr>
          <p:cNvPr id="46" name="Straight Arrow Connector 45"/>
          <p:cNvCxnSpPr/>
          <p:nvPr/>
        </p:nvCxnSpPr>
        <p:spPr bwMode="auto">
          <a:xfrm flipV="1">
            <a:off x="7349066" y="1557020"/>
            <a:ext cx="880534" cy="298027"/>
          </a:xfrm>
          <a:prstGeom prst="straightConnector1">
            <a:avLst/>
          </a:prstGeom>
          <a:noFill/>
          <a:ln w="28575" cap="flat" cmpd="sng" algn="ctr">
            <a:solidFill>
              <a:srgbClr val="3333FF"/>
            </a:solidFill>
            <a:prstDash val="solid"/>
            <a:round/>
            <a:headEnd type="none" w="med" len="med"/>
            <a:tailEnd type="arrow" w="med" len="med"/>
          </a:ln>
          <a:effectLst/>
        </p:spPr>
      </p:cxnSp>
      <p:cxnSp>
        <p:nvCxnSpPr>
          <p:cNvPr id="47" name="Straight Connector 46"/>
          <p:cNvCxnSpPr/>
          <p:nvPr/>
        </p:nvCxnSpPr>
        <p:spPr bwMode="auto">
          <a:xfrm>
            <a:off x="7355839" y="1861820"/>
            <a:ext cx="921174" cy="257386"/>
          </a:xfrm>
          <a:prstGeom prst="line">
            <a:avLst/>
          </a:prstGeom>
          <a:noFill/>
          <a:ln w="28575" cap="flat" cmpd="sng" algn="ctr">
            <a:solidFill>
              <a:srgbClr val="3333FF"/>
            </a:solidFill>
            <a:prstDash val="solid"/>
            <a:round/>
            <a:headEnd type="none" w="med" len="med"/>
            <a:tailEnd type="arrow" w="med" len="med"/>
          </a:ln>
          <a:effectLst/>
        </p:spPr>
      </p:cxnSp>
      <p:cxnSp>
        <p:nvCxnSpPr>
          <p:cNvPr id="48" name="Straight Connector 47"/>
          <p:cNvCxnSpPr/>
          <p:nvPr/>
        </p:nvCxnSpPr>
        <p:spPr bwMode="auto">
          <a:xfrm flipV="1">
            <a:off x="7355840" y="1821176"/>
            <a:ext cx="934720" cy="40640"/>
          </a:xfrm>
          <a:prstGeom prst="line">
            <a:avLst/>
          </a:prstGeom>
          <a:noFill/>
          <a:ln w="28575" cap="flat" cmpd="sng" algn="ctr">
            <a:solidFill>
              <a:srgbClr val="3333FF"/>
            </a:solidFill>
            <a:prstDash val="solid"/>
            <a:round/>
            <a:headEnd type="none" w="med" len="med"/>
            <a:tailEnd type="arrow" w="med" len="med"/>
          </a:ln>
          <a:effectLst/>
        </p:spPr>
      </p:cxnSp>
      <p:pic>
        <p:nvPicPr>
          <p:cNvPr id="49" name="Picture 3" descr="C:\Users\WA7URV\AppData\Local\Microsoft\Windows\Temporary Internet Files\Content.IE5\HIKTTUSS\1024px-Building_icon.svg[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68305" y="1463675"/>
            <a:ext cx="776816" cy="776816"/>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C:\Users\WA7URV\AppData\Local\Microsoft\Windows\Temporary Internet Files\Content.IE5\LQ1IKX5D\cell-site[1].png"/>
          <p:cNvPicPr>
            <a:picLocks noChangeAspect="1" noChangeArrowheads="1"/>
          </p:cNvPicPr>
          <p:nvPr/>
        </p:nvPicPr>
        <p:blipFill>
          <a:blip r:embed="rId4"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5853163" y="2995752"/>
            <a:ext cx="874056" cy="842371"/>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4" descr="http://s3-ap-southeast-2.amazonaws.com/wc-prod-pim/JPEG_1000x1000/BRHWGR5GLD_huawei_gr5_unlocked_mobile.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6710" t="2896" r="26661" b="3695"/>
          <a:stretch/>
        </p:blipFill>
        <p:spPr bwMode="auto">
          <a:xfrm>
            <a:off x="3947433" y="1816463"/>
            <a:ext cx="468002" cy="937532"/>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cxnSp>
        <p:nvCxnSpPr>
          <p:cNvPr id="52" name="Straight Connector 51"/>
          <p:cNvCxnSpPr>
            <a:stCxn id="49" idx="0"/>
            <a:endCxn id="41" idx="5"/>
          </p:cNvCxnSpPr>
          <p:nvPr/>
        </p:nvCxnSpPr>
        <p:spPr bwMode="auto">
          <a:xfrm flipV="1">
            <a:off x="7556713" y="1153583"/>
            <a:ext cx="15874" cy="310092"/>
          </a:xfrm>
          <a:prstGeom prst="line">
            <a:avLst/>
          </a:prstGeom>
          <a:noFill/>
          <a:ln w="28575" cap="flat" cmpd="sng" algn="ctr">
            <a:solidFill>
              <a:srgbClr val="3333FF"/>
            </a:solidFill>
            <a:prstDash val="solid"/>
            <a:round/>
            <a:headEnd type="none" w="med" len="med"/>
            <a:tailEnd type="none" w="med" len="med"/>
          </a:ln>
          <a:effectLst/>
        </p:spPr>
      </p:cxnSp>
    </p:spTree>
    <p:extLst>
      <p:ext uri="{BB962C8B-B14F-4D97-AF65-F5344CB8AC3E}">
        <p14:creationId xmlns:p14="http://schemas.microsoft.com/office/powerpoint/2010/main" val="73584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1000"/>
                                        <p:tgtEl>
                                          <p:spTgt spid="26"/>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1000"/>
                                        <p:tgtEl>
                                          <p:spTgt spid="27"/>
                                        </p:tgtEl>
                                      </p:cBhvr>
                                    </p:animEffect>
                                  </p:childTnLst>
                                </p:cTn>
                              </p:par>
                            </p:childTnLst>
                          </p:cTn>
                        </p:par>
                        <p:par>
                          <p:cTn id="19" fill="hold">
                            <p:stCondLst>
                              <p:cond delay="2500"/>
                            </p:stCondLst>
                            <p:childTnLst>
                              <p:par>
                                <p:cTn id="20" presetID="10" presetClass="entr" presetSubtype="0" fill="hold"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1000"/>
                                        <p:tgtEl>
                                          <p:spTgt spid="50"/>
                                        </p:tgtEl>
                                      </p:cBhvr>
                                    </p:animEffect>
                                  </p:childTnLst>
                                </p:cTn>
                              </p:par>
                            </p:childTnLst>
                          </p:cTn>
                        </p:par>
                        <p:par>
                          <p:cTn id="23" fill="hold">
                            <p:stCondLst>
                              <p:cond delay="3500"/>
                            </p:stCondLst>
                            <p:childTnLst>
                              <p:par>
                                <p:cTn id="24" presetID="10" presetClass="entr" presetSubtype="0" fill="hold"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750"/>
                                        <p:tgtEl>
                                          <p:spTgt spid="25"/>
                                        </p:tgtEl>
                                      </p:cBhvr>
                                    </p:animEffect>
                                  </p:childTnLst>
                                </p:cTn>
                              </p:par>
                              <p:par>
                                <p:cTn id="32" presetID="10" presetClass="exit" presetSubtype="0" fill="hold" grpId="0" nodeType="withEffect">
                                  <p:stCondLst>
                                    <p:cond delay="0"/>
                                  </p:stCondLst>
                                  <p:childTnLst>
                                    <p:animEffect transition="out" filter="fade">
                                      <p:cBhvr>
                                        <p:cTn id="33" dur="500"/>
                                        <p:tgtEl>
                                          <p:spTgt spid="11"/>
                                        </p:tgtEl>
                                      </p:cBhvr>
                                    </p:animEffect>
                                    <p:set>
                                      <p:cBhvr>
                                        <p:cTn id="34" dur="1" fill="hold">
                                          <p:stCondLst>
                                            <p:cond delay="499"/>
                                          </p:stCondLst>
                                        </p:cTn>
                                        <p:tgtEl>
                                          <p:spTgt spid="11"/>
                                        </p:tgtEl>
                                        <p:attrNameLst>
                                          <p:attrName>style.visibility</p:attrName>
                                        </p:attrNameLst>
                                      </p:cBhvr>
                                      <p:to>
                                        <p:strVal val="hidden"/>
                                      </p:to>
                                    </p:set>
                                  </p:childTnLst>
                                </p:cTn>
                              </p:par>
                            </p:childTnLst>
                          </p:cTn>
                        </p:par>
                        <p:par>
                          <p:cTn id="35" fill="hold">
                            <p:stCondLst>
                              <p:cond delay="750"/>
                            </p:stCondLst>
                            <p:childTnLst>
                              <p:par>
                                <p:cTn id="36" presetID="10" presetClass="entr" presetSubtype="0" fill="hold" grpId="0"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750"/>
                                        <p:tgtEl>
                                          <p:spTgt spid="29"/>
                                        </p:tgtEl>
                                      </p:cBhvr>
                                    </p:animEffect>
                                  </p:childTnLst>
                                </p:cTn>
                              </p:par>
                            </p:childTnLst>
                          </p:cTn>
                        </p:par>
                        <p:par>
                          <p:cTn id="39" fill="hold">
                            <p:stCondLst>
                              <p:cond delay="1500"/>
                            </p:stCondLst>
                            <p:childTnLst>
                              <p:par>
                                <p:cTn id="40" presetID="10" presetClass="entr" presetSubtype="0"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750"/>
                                        <p:tgtEl>
                                          <p:spTgt spid="30"/>
                                        </p:tgtEl>
                                      </p:cBhvr>
                                    </p:animEffect>
                                  </p:childTnLst>
                                </p:cTn>
                              </p:par>
                            </p:childTnLst>
                          </p:cTn>
                        </p:par>
                        <p:par>
                          <p:cTn id="43" fill="hold">
                            <p:stCondLst>
                              <p:cond delay="2250"/>
                            </p:stCondLst>
                            <p:childTnLst>
                              <p:par>
                                <p:cTn id="44" presetID="10" presetClass="entr" presetSubtype="0"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750"/>
                                        <p:tgtEl>
                                          <p:spTgt spid="3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fade">
                                      <p:cBhvr>
                                        <p:cTn id="51" dur="1000"/>
                                        <p:tgtEl>
                                          <p:spTgt spid="49"/>
                                        </p:tgtEl>
                                      </p:cBhvr>
                                    </p:animEffect>
                                  </p:childTnLst>
                                </p:cTn>
                              </p:par>
                              <p:par>
                                <p:cTn id="52" presetID="10" presetClass="exit" presetSubtype="0" fill="hold" grpId="0" nodeType="withEffect">
                                  <p:stCondLst>
                                    <p:cond delay="0"/>
                                  </p:stCondLst>
                                  <p:childTnLst>
                                    <p:animEffect transition="out" filter="fade">
                                      <p:cBhvr>
                                        <p:cTn id="53" dur="500"/>
                                        <p:tgtEl>
                                          <p:spTgt spid="12"/>
                                        </p:tgtEl>
                                      </p:cBhvr>
                                    </p:animEffect>
                                    <p:set>
                                      <p:cBhvr>
                                        <p:cTn id="54" dur="1" fill="hold">
                                          <p:stCondLst>
                                            <p:cond delay="499"/>
                                          </p:stCondLst>
                                        </p:cTn>
                                        <p:tgtEl>
                                          <p:spTgt spid="12"/>
                                        </p:tgtEl>
                                        <p:attrNameLst>
                                          <p:attrName>style.visibility</p:attrName>
                                        </p:attrNameLst>
                                      </p:cBhvr>
                                      <p:to>
                                        <p:strVal val="hidden"/>
                                      </p:to>
                                    </p:se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1500"/>
                                        <p:tgtEl>
                                          <p:spTgt spid="42"/>
                                        </p:tgtEl>
                                      </p:cBhvr>
                                    </p:animEffect>
                                  </p:childTnLst>
                                </p:cTn>
                              </p:par>
                              <p:par>
                                <p:cTn id="59" presetID="22" presetClass="entr" presetSubtype="8"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left)">
                                      <p:cBhvr>
                                        <p:cTn id="61" dur="1500"/>
                                        <p:tgtEl>
                                          <p:spTgt spid="43"/>
                                        </p:tgtEl>
                                      </p:cBhvr>
                                    </p:animEffect>
                                  </p:childTnLst>
                                </p:cTn>
                              </p:par>
                              <p:par>
                                <p:cTn id="62" presetID="22" presetClass="entr" presetSubtype="8" fill="hold" nodeType="with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wipe(left)">
                                      <p:cBhvr>
                                        <p:cTn id="64" dur="1500"/>
                                        <p:tgtEl>
                                          <p:spTgt spid="45"/>
                                        </p:tgtEl>
                                      </p:cBhvr>
                                    </p:animEffect>
                                  </p:childTnLst>
                                </p:cTn>
                              </p:par>
                              <p:par>
                                <p:cTn id="65" presetID="22" presetClass="entr" presetSubtype="8" fill="hold" nodeType="with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left)">
                                      <p:cBhvr>
                                        <p:cTn id="67" dur="1500"/>
                                        <p:tgtEl>
                                          <p:spTgt spid="4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wipe(left)">
                                      <p:cBhvr>
                                        <p:cTn id="72" dur="500"/>
                                        <p:tgtEl>
                                          <p:spTgt spid="46"/>
                                        </p:tgtEl>
                                      </p:cBhvr>
                                    </p:animEffect>
                                  </p:childTnLst>
                                </p:cTn>
                              </p:par>
                              <p:par>
                                <p:cTn id="73" presetID="10" presetClass="exit" presetSubtype="0" fill="hold" grpId="0" nodeType="withEffect">
                                  <p:stCondLst>
                                    <p:cond delay="0"/>
                                  </p:stCondLst>
                                  <p:childTnLst>
                                    <p:animEffect transition="out" filter="fade">
                                      <p:cBhvr>
                                        <p:cTn id="74" dur="500"/>
                                        <p:tgtEl>
                                          <p:spTgt spid="13"/>
                                        </p:tgtEl>
                                      </p:cBhvr>
                                    </p:animEffect>
                                    <p:set>
                                      <p:cBhvr>
                                        <p:cTn id="75" dur="1" fill="hold">
                                          <p:stCondLst>
                                            <p:cond delay="499"/>
                                          </p:stCondLst>
                                        </p:cTn>
                                        <p:tgtEl>
                                          <p:spTgt spid="13"/>
                                        </p:tgtEl>
                                        <p:attrNameLst>
                                          <p:attrName>style.visibility</p:attrName>
                                        </p:attrNameLst>
                                      </p:cBhvr>
                                      <p:to>
                                        <p:strVal val="hidden"/>
                                      </p:to>
                                    </p:set>
                                  </p:childTnLst>
                                </p:cTn>
                              </p:par>
                              <p:par>
                                <p:cTn id="76" presetID="22" presetClass="entr" presetSubtype="8" fill="hold"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left)">
                                      <p:cBhvr>
                                        <p:cTn id="78" dur="500"/>
                                        <p:tgtEl>
                                          <p:spTgt spid="48"/>
                                        </p:tgtEl>
                                      </p:cBhvr>
                                    </p:animEffect>
                                  </p:childTnLst>
                                </p:cTn>
                              </p:par>
                              <p:par>
                                <p:cTn id="79" presetID="22" presetClass="entr" presetSubtype="8" fill="hold" nodeType="with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wipe(left)">
                                      <p:cBhvr>
                                        <p:cTn id="81" dur="500"/>
                                        <p:tgtEl>
                                          <p:spTgt spid="47"/>
                                        </p:tgtEl>
                                      </p:cBhvr>
                                    </p:animEffect>
                                  </p:childTnLst>
                                </p:cTn>
                              </p:par>
                            </p:childTnLst>
                          </p:cTn>
                        </p:par>
                        <p:par>
                          <p:cTn id="82" fill="hold">
                            <p:stCondLst>
                              <p:cond delay="500"/>
                            </p:stCondLst>
                            <p:childTnLst>
                              <p:par>
                                <p:cTn id="83" presetID="22" presetClass="entr" presetSubtype="4" fill="hold"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down)">
                                      <p:cBhvr>
                                        <p:cTn id="85" dur="500"/>
                                        <p:tgtEl>
                                          <p:spTgt spid="52"/>
                                        </p:tgtEl>
                                      </p:cBhvr>
                                    </p:animEffect>
                                  </p:childTnLst>
                                </p:cTn>
                              </p:par>
                            </p:childTnLst>
                          </p:cTn>
                        </p:par>
                        <p:par>
                          <p:cTn id="86" fill="hold">
                            <p:stCondLst>
                              <p:cond delay="1000"/>
                            </p:stCondLst>
                            <p:childTnLst>
                              <p:par>
                                <p:cTn id="87" presetID="10" presetClass="entr" presetSubtype="0" fill="hold" grpId="0" nodeType="afterEffect">
                                  <p:stCondLst>
                                    <p:cond delay="0"/>
                                  </p:stCondLst>
                                  <p:childTnLst>
                                    <p:set>
                                      <p:cBhvr>
                                        <p:cTn id="88" dur="1" fill="hold">
                                          <p:stCondLst>
                                            <p:cond delay="0"/>
                                          </p:stCondLst>
                                        </p:cTn>
                                        <p:tgtEl>
                                          <p:spTgt spid="41"/>
                                        </p:tgtEl>
                                        <p:attrNameLst>
                                          <p:attrName>style.visibility</p:attrName>
                                        </p:attrNameLst>
                                      </p:cBhvr>
                                      <p:to>
                                        <p:strVal val="visible"/>
                                      </p:to>
                                    </p:set>
                                    <p:animEffect transition="in" filter="fade">
                                      <p:cBhvr>
                                        <p:cTn id="89" dur="1000"/>
                                        <p:tgtEl>
                                          <p:spTgt spid="41"/>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fade">
                                      <p:cBhvr>
                                        <p:cTn id="94" dur="500"/>
                                        <p:tgtEl>
                                          <p:spTgt spid="51"/>
                                        </p:tgtEl>
                                      </p:cBhvr>
                                    </p:animEffect>
                                  </p:childTnLst>
                                </p:cTn>
                              </p:par>
                              <p:par>
                                <p:cTn id="95" presetID="10" presetClass="exit" presetSubtype="0" fill="hold" grpId="0" nodeType="withEffect">
                                  <p:stCondLst>
                                    <p:cond delay="0"/>
                                  </p:stCondLst>
                                  <p:childTnLst>
                                    <p:animEffect transition="out" filter="fade">
                                      <p:cBhvr>
                                        <p:cTn id="96" dur="500"/>
                                        <p:tgtEl>
                                          <p:spTgt spid="14"/>
                                        </p:tgtEl>
                                      </p:cBhvr>
                                    </p:animEffect>
                                    <p:set>
                                      <p:cBhvr>
                                        <p:cTn id="97" dur="1" fill="hold">
                                          <p:stCondLst>
                                            <p:cond delay="499"/>
                                          </p:stCondLst>
                                        </p:cTn>
                                        <p:tgtEl>
                                          <p:spTgt spid="14"/>
                                        </p:tgtEl>
                                        <p:attrNameLst>
                                          <p:attrName>style.visibility</p:attrName>
                                        </p:attrNameLst>
                                      </p:cBhvr>
                                      <p:to>
                                        <p:strVal val="hidden"/>
                                      </p:to>
                                    </p:set>
                                  </p:childTnLst>
                                </p:cTn>
                              </p:par>
                            </p:childTnLst>
                          </p:cTn>
                        </p:par>
                        <p:par>
                          <p:cTn id="98" fill="hold">
                            <p:stCondLst>
                              <p:cond delay="500"/>
                            </p:stCondLst>
                            <p:childTnLst>
                              <p:par>
                                <p:cTn id="99" presetID="22" presetClass="entr" presetSubtype="4" fill="hold"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wipe(down)">
                                      <p:cBhvr>
                                        <p:cTn id="101" dur="500"/>
                                        <p:tgtEl>
                                          <p:spTgt spid="39"/>
                                        </p:tgtEl>
                                      </p:cBhvr>
                                    </p:animEffect>
                                  </p:childTnLst>
                                </p:cTn>
                              </p:par>
                            </p:childTnLst>
                          </p:cTn>
                        </p:par>
                        <p:par>
                          <p:cTn id="102" fill="hold">
                            <p:stCondLst>
                              <p:cond delay="1000"/>
                            </p:stCondLst>
                            <p:childTnLst>
                              <p:par>
                                <p:cTn id="103" presetID="22" presetClass="entr" presetSubtype="4" fill="hold" nodeType="after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500"/>
                                        <p:tgtEl>
                                          <p:spTgt spid="33"/>
                                        </p:tgtEl>
                                      </p:cBhvr>
                                    </p:animEffect>
                                  </p:childTnLst>
                                </p:cTn>
                              </p:par>
                            </p:childTnLst>
                          </p:cTn>
                        </p:par>
                        <p:par>
                          <p:cTn id="106" fill="hold">
                            <p:stCondLst>
                              <p:cond delay="1500"/>
                            </p:stCondLst>
                            <p:childTnLst>
                              <p:par>
                                <p:cTn id="107" presetID="22" presetClass="entr" presetSubtype="1" fill="hold"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wipe(up)">
                                      <p:cBhvr>
                                        <p:cTn id="109" dur="500"/>
                                        <p:tgtEl>
                                          <p:spTgt spid="38"/>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nodeType="clickEffect">
                                  <p:stCondLst>
                                    <p:cond delay="0"/>
                                  </p:stCondLst>
                                  <p:childTnLst>
                                    <p:set>
                                      <p:cBhvr>
                                        <p:cTn id="113" dur="1" fill="hold">
                                          <p:stCondLst>
                                            <p:cond delay="0"/>
                                          </p:stCondLst>
                                        </p:cTn>
                                        <p:tgtEl>
                                          <p:spTgt spid="37"/>
                                        </p:tgtEl>
                                        <p:attrNameLst>
                                          <p:attrName>style.visibility</p:attrName>
                                        </p:attrNameLst>
                                      </p:cBhvr>
                                      <p:to>
                                        <p:strVal val="visible"/>
                                      </p:to>
                                    </p:set>
                                    <p:animEffect transition="in" filter="fade">
                                      <p:cBhvr>
                                        <p:cTn id="114" dur="500"/>
                                        <p:tgtEl>
                                          <p:spTgt spid="37"/>
                                        </p:tgtEl>
                                      </p:cBhvr>
                                    </p:animEffect>
                                  </p:childTnLst>
                                </p:cTn>
                              </p:par>
                              <p:par>
                                <p:cTn id="115" presetID="10" presetClass="exit" presetSubtype="0" fill="hold" grpId="0" nodeType="withEffect">
                                  <p:stCondLst>
                                    <p:cond delay="0"/>
                                  </p:stCondLst>
                                  <p:childTnLst>
                                    <p:animEffect transition="out" filter="fade">
                                      <p:cBhvr>
                                        <p:cTn id="116" dur="500"/>
                                        <p:tgtEl>
                                          <p:spTgt spid="15"/>
                                        </p:tgtEl>
                                      </p:cBhvr>
                                    </p:animEffect>
                                    <p:set>
                                      <p:cBhvr>
                                        <p:cTn id="117" dur="1" fill="hold">
                                          <p:stCondLst>
                                            <p:cond delay="499"/>
                                          </p:stCondLst>
                                        </p:cTn>
                                        <p:tgtEl>
                                          <p:spTgt spid="15"/>
                                        </p:tgtEl>
                                        <p:attrNameLst>
                                          <p:attrName>style.visibility</p:attrName>
                                        </p:attrNameLst>
                                      </p:cBhvr>
                                      <p:to>
                                        <p:strVal val="hidden"/>
                                      </p:to>
                                    </p:set>
                                  </p:childTnLst>
                                </p:cTn>
                              </p:par>
                            </p:childTnLst>
                          </p:cTn>
                        </p:par>
                        <p:par>
                          <p:cTn id="118" fill="hold">
                            <p:stCondLst>
                              <p:cond delay="500"/>
                            </p:stCondLst>
                            <p:childTnLst>
                              <p:par>
                                <p:cTn id="119" presetID="22" presetClass="entr" presetSubtype="8" fill="hold" nodeType="afterEffect">
                                  <p:stCondLst>
                                    <p:cond delay="0"/>
                                  </p:stCondLst>
                                  <p:childTnLst>
                                    <p:set>
                                      <p:cBhvr>
                                        <p:cTn id="120" dur="1" fill="hold">
                                          <p:stCondLst>
                                            <p:cond delay="0"/>
                                          </p:stCondLst>
                                        </p:cTn>
                                        <p:tgtEl>
                                          <p:spTgt spid="36"/>
                                        </p:tgtEl>
                                        <p:attrNameLst>
                                          <p:attrName>style.visibility</p:attrName>
                                        </p:attrNameLst>
                                      </p:cBhvr>
                                      <p:to>
                                        <p:strVal val="visible"/>
                                      </p:to>
                                    </p:set>
                                    <p:animEffect transition="in" filter="wipe(left)">
                                      <p:cBhvr>
                                        <p:cTn id="121" dur="500"/>
                                        <p:tgtEl>
                                          <p:spTgt spid="36"/>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xit" presetSubtype="0" fill="hold" nodeType="clickEffect">
                                  <p:stCondLst>
                                    <p:cond delay="0"/>
                                  </p:stCondLst>
                                  <p:childTnLst>
                                    <p:animEffect transition="out" filter="fade">
                                      <p:cBhvr>
                                        <p:cTn id="125" dur="500"/>
                                        <p:tgtEl>
                                          <p:spTgt spid="37"/>
                                        </p:tgtEl>
                                      </p:cBhvr>
                                    </p:animEffect>
                                    <p:set>
                                      <p:cBhvr>
                                        <p:cTn id="126" dur="1" fill="hold">
                                          <p:stCondLst>
                                            <p:cond delay="499"/>
                                          </p:stCondLst>
                                        </p:cTn>
                                        <p:tgtEl>
                                          <p:spTgt spid="37"/>
                                        </p:tgtEl>
                                        <p:attrNameLst>
                                          <p:attrName>style.visibility</p:attrName>
                                        </p:attrNameLst>
                                      </p:cBhvr>
                                      <p:to>
                                        <p:strVal val="hidden"/>
                                      </p:to>
                                    </p:set>
                                  </p:childTnLst>
                                </p:cTn>
                              </p:par>
                              <p:par>
                                <p:cTn id="127" presetID="10" presetClass="exit" presetSubtype="0" fill="hold" grpId="0" nodeType="withEffect">
                                  <p:stCondLst>
                                    <p:cond delay="0"/>
                                  </p:stCondLst>
                                  <p:childTnLst>
                                    <p:animEffect transition="out" filter="fade">
                                      <p:cBhvr>
                                        <p:cTn id="128" dur="500"/>
                                        <p:tgtEl>
                                          <p:spTgt spid="16"/>
                                        </p:tgtEl>
                                      </p:cBhvr>
                                    </p:animEffect>
                                    <p:set>
                                      <p:cBhvr>
                                        <p:cTn id="129" dur="1" fill="hold">
                                          <p:stCondLst>
                                            <p:cond delay="499"/>
                                          </p:stCondLst>
                                        </p:cTn>
                                        <p:tgtEl>
                                          <p:spTgt spid="16"/>
                                        </p:tgtEl>
                                        <p:attrNameLst>
                                          <p:attrName>style.visibility</p:attrName>
                                        </p:attrNameLst>
                                      </p:cBhvr>
                                      <p:to>
                                        <p:strVal val="hidden"/>
                                      </p:to>
                                    </p:set>
                                  </p:childTnLst>
                                </p:cTn>
                              </p:par>
                              <p:par>
                                <p:cTn id="130" presetID="10" presetClass="exit" presetSubtype="0" fill="hold" nodeType="withEffect">
                                  <p:stCondLst>
                                    <p:cond delay="0"/>
                                  </p:stCondLst>
                                  <p:childTnLst>
                                    <p:animEffect transition="out" filter="fade">
                                      <p:cBhvr>
                                        <p:cTn id="131" dur="500"/>
                                        <p:tgtEl>
                                          <p:spTgt spid="36"/>
                                        </p:tgtEl>
                                      </p:cBhvr>
                                    </p:animEffect>
                                    <p:set>
                                      <p:cBhvr>
                                        <p:cTn id="132" dur="1" fill="hold">
                                          <p:stCondLst>
                                            <p:cond delay="499"/>
                                          </p:stCondLst>
                                        </p:cTn>
                                        <p:tgtEl>
                                          <p:spTgt spid="36"/>
                                        </p:tgtEl>
                                        <p:attrNameLst>
                                          <p:attrName>style.visibility</p:attrName>
                                        </p:attrNameLst>
                                      </p:cBhvr>
                                      <p:to>
                                        <p:strVal val="hidden"/>
                                      </p:to>
                                    </p:set>
                                  </p:childTnLst>
                                </p:cTn>
                              </p:par>
                              <p:par>
                                <p:cTn id="133" presetID="10" presetClass="entr" presetSubtype="0" fill="hold" nodeType="withEffect">
                                  <p:stCondLst>
                                    <p:cond delay="0"/>
                                  </p:stCondLst>
                                  <p:childTnLst>
                                    <p:set>
                                      <p:cBhvr>
                                        <p:cTn id="134" dur="1" fill="hold">
                                          <p:stCondLst>
                                            <p:cond delay="0"/>
                                          </p:stCondLst>
                                        </p:cTn>
                                        <p:tgtEl>
                                          <p:spTgt spid="35"/>
                                        </p:tgtEl>
                                        <p:attrNameLst>
                                          <p:attrName>style.visibility</p:attrName>
                                        </p:attrNameLst>
                                      </p:cBhvr>
                                      <p:to>
                                        <p:strVal val="visible"/>
                                      </p:to>
                                    </p:set>
                                    <p:animEffect transition="in" filter="fade">
                                      <p:cBhvr>
                                        <p:cTn id="135" dur="500"/>
                                        <p:tgtEl>
                                          <p:spTgt spid="35"/>
                                        </p:tgtEl>
                                      </p:cBhvr>
                                    </p:animEffect>
                                  </p:childTnLst>
                                </p:cTn>
                              </p:par>
                            </p:childTnLst>
                          </p:cTn>
                        </p:par>
                        <p:par>
                          <p:cTn id="136" fill="hold">
                            <p:stCondLst>
                              <p:cond delay="500"/>
                            </p:stCondLst>
                            <p:childTnLst>
                              <p:par>
                                <p:cTn id="137" presetID="22" presetClass="entr" presetSubtype="4" fill="hold" nodeType="afterEffect">
                                  <p:stCondLst>
                                    <p:cond delay="500"/>
                                  </p:stCondLst>
                                  <p:childTnLst>
                                    <p:set>
                                      <p:cBhvr>
                                        <p:cTn id="138" dur="1" fill="hold">
                                          <p:stCondLst>
                                            <p:cond delay="0"/>
                                          </p:stCondLst>
                                        </p:cTn>
                                        <p:tgtEl>
                                          <p:spTgt spid="34"/>
                                        </p:tgtEl>
                                        <p:attrNameLst>
                                          <p:attrName>style.visibility</p:attrName>
                                        </p:attrNameLst>
                                      </p:cBhvr>
                                      <p:to>
                                        <p:strVal val="visible"/>
                                      </p:to>
                                    </p:set>
                                    <p:animEffect transition="in" filter="wipe(down)">
                                      <p:cBhvr>
                                        <p:cTn id="139" dur="500"/>
                                        <p:tgtEl>
                                          <p:spTgt spid="34"/>
                                        </p:tgtEl>
                                      </p:cBhvr>
                                    </p:animEffect>
                                  </p:childTnLst>
                                </p:cTn>
                              </p:par>
                            </p:childTnLst>
                          </p:cTn>
                        </p:par>
                      </p:childTnLst>
                    </p:cTn>
                  </p:par>
                  <p:par>
                    <p:cTn id="140" fill="hold">
                      <p:stCondLst>
                        <p:cond delay="indefinite"/>
                      </p:stCondLst>
                      <p:childTnLst>
                        <p:par>
                          <p:cTn id="141" fill="hold">
                            <p:stCondLst>
                              <p:cond delay="0"/>
                            </p:stCondLst>
                            <p:childTnLst>
                              <p:par>
                                <p:cTn id="142" presetID="10" presetClass="exit" presetSubtype="0" fill="hold" nodeType="clickEffect">
                                  <p:stCondLst>
                                    <p:cond delay="0"/>
                                  </p:stCondLst>
                                  <p:childTnLst>
                                    <p:animEffect transition="out" filter="fade">
                                      <p:cBhvr>
                                        <p:cTn id="143" dur="500"/>
                                        <p:tgtEl>
                                          <p:spTgt spid="35"/>
                                        </p:tgtEl>
                                      </p:cBhvr>
                                    </p:animEffect>
                                    <p:set>
                                      <p:cBhvr>
                                        <p:cTn id="144" dur="1" fill="hold">
                                          <p:stCondLst>
                                            <p:cond delay="499"/>
                                          </p:stCondLst>
                                        </p:cTn>
                                        <p:tgtEl>
                                          <p:spTgt spid="35"/>
                                        </p:tgtEl>
                                        <p:attrNameLst>
                                          <p:attrName>style.visibility</p:attrName>
                                        </p:attrNameLst>
                                      </p:cBhvr>
                                      <p:to>
                                        <p:strVal val="hidden"/>
                                      </p:to>
                                    </p:set>
                                  </p:childTnLst>
                                </p:cTn>
                              </p:par>
                              <p:par>
                                <p:cTn id="145" presetID="10" presetClass="exit" presetSubtype="0" fill="hold" grpId="0" nodeType="withEffect">
                                  <p:stCondLst>
                                    <p:cond delay="0"/>
                                  </p:stCondLst>
                                  <p:childTnLst>
                                    <p:animEffect transition="out" filter="fade">
                                      <p:cBhvr>
                                        <p:cTn id="146" dur="500"/>
                                        <p:tgtEl>
                                          <p:spTgt spid="17"/>
                                        </p:tgtEl>
                                      </p:cBhvr>
                                    </p:animEffect>
                                    <p:set>
                                      <p:cBhvr>
                                        <p:cTn id="147" dur="1" fill="hold">
                                          <p:stCondLst>
                                            <p:cond delay="499"/>
                                          </p:stCondLst>
                                        </p:cTn>
                                        <p:tgtEl>
                                          <p:spTgt spid="17"/>
                                        </p:tgtEl>
                                        <p:attrNameLst>
                                          <p:attrName>style.visibility</p:attrName>
                                        </p:attrNameLst>
                                      </p:cBhvr>
                                      <p:to>
                                        <p:strVal val="hidden"/>
                                      </p:to>
                                    </p:set>
                                  </p:childTnLst>
                                </p:cTn>
                              </p:par>
                              <p:par>
                                <p:cTn id="148" presetID="10" presetClass="exit" presetSubtype="0" fill="hold" nodeType="withEffect">
                                  <p:stCondLst>
                                    <p:cond delay="0"/>
                                  </p:stCondLst>
                                  <p:childTnLst>
                                    <p:animEffect transition="out" filter="fade">
                                      <p:cBhvr>
                                        <p:cTn id="149" dur="500"/>
                                        <p:tgtEl>
                                          <p:spTgt spid="34"/>
                                        </p:tgtEl>
                                      </p:cBhvr>
                                    </p:animEffect>
                                    <p:set>
                                      <p:cBhvr>
                                        <p:cTn id="150" dur="1" fill="hold">
                                          <p:stCondLst>
                                            <p:cond delay="499"/>
                                          </p:stCondLst>
                                        </p:cTn>
                                        <p:tgtEl>
                                          <p:spTgt spid="34"/>
                                        </p:tgtEl>
                                        <p:attrNameLst>
                                          <p:attrName>style.visibility</p:attrName>
                                        </p:attrNameLst>
                                      </p:cBhvr>
                                      <p:to>
                                        <p:strVal val="hidden"/>
                                      </p:to>
                                    </p:set>
                                  </p:childTnLst>
                                </p:cTn>
                              </p:par>
                              <p:par>
                                <p:cTn id="151" presetID="10" presetClass="entr" presetSubtype="0" fill="hold" nodeType="withEffect">
                                  <p:stCondLst>
                                    <p:cond delay="0"/>
                                  </p:stCondLst>
                                  <p:childTnLst>
                                    <p:set>
                                      <p:cBhvr>
                                        <p:cTn id="152" dur="1" fill="hold">
                                          <p:stCondLst>
                                            <p:cond delay="0"/>
                                          </p:stCondLst>
                                        </p:cTn>
                                        <p:tgtEl>
                                          <p:spTgt spid="32"/>
                                        </p:tgtEl>
                                        <p:attrNameLst>
                                          <p:attrName>style.visibility</p:attrName>
                                        </p:attrNameLst>
                                      </p:cBhvr>
                                      <p:to>
                                        <p:strVal val="visible"/>
                                      </p:to>
                                    </p:set>
                                    <p:animEffect transition="in" filter="fade">
                                      <p:cBhvr>
                                        <p:cTn id="15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15" grpId="0" animBg="1"/>
      <p:bldP spid="14" grpId="0" animBg="1"/>
      <p:bldP spid="13" grpId="0" animBg="1"/>
      <p:bldP spid="12" grpId="0" animBg="1"/>
      <p:bldP spid="11" grpId="0" animBg="1"/>
      <p:bldP spid="4" grpId="0" animBg="1"/>
      <p:bldP spid="24" grpId="0" animBg="1"/>
      <p:bldP spid="25" grpId="0" animBg="1"/>
      <p:bldP spid="29" grpId="0" animBg="1"/>
      <p:bldP spid="30" grpId="0" animBg="1"/>
      <p:bldP spid="31" grpId="0" animBg="1"/>
      <p:bldP spid="41" grpId="0" animBg="1"/>
      <p:bldP spid="4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 5.e.: Cell Phone System Limitations in Disasters</a:t>
            </a:r>
          </a:p>
        </p:txBody>
      </p:sp>
      <p:sp>
        <p:nvSpPr>
          <p:cNvPr id="3" name="Slide Number Placeholder 2"/>
          <p:cNvSpPr>
            <a:spLocks noGrp="1"/>
          </p:cNvSpPr>
          <p:nvPr>
            <p:ph type="sldNum" sz="quarter" idx="12"/>
          </p:nvPr>
        </p:nvSpPr>
        <p:spPr/>
        <p:txBody>
          <a:bodyPr/>
          <a:lstStyle/>
          <a:p>
            <a:pPr>
              <a:defRPr/>
            </a:pPr>
            <a:r>
              <a:rPr lang="en-US" dirty="0">
                <a:solidFill>
                  <a:schemeClr val="bg1"/>
                </a:solidFill>
              </a:rPr>
              <a:t>SLIDE </a:t>
            </a:r>
            <a:fld id="{7DE08B2E-D59F-498D-8D62-ABBAFDFFC21C}" type="slidenum">
              <a:rPr lang="en-US" smtClean="0">
                <a:solidFill>
                  <a:schemeClr val="bg1"/>
                </a:solidFill>
              </a:rPr>
              <a:pPr>
                <a:defRPr/>
              </a:pPr>
              <a:t>25</a:t>
            </a:fld>
            <a:endParaRPr lang="en-US" dirty="0">
              <a:solidFill>
                <a:schemeClr val="bg1"/>
              </a:solidFill>
            </a:endParaRPr>
          </a:p>
        </p:txBody>
      </p:sp>
      <p:sp>
        <p:nvSpPr>
          <p:cNvPr id="18" name="TextBox 17"/>
          <p:cNvSpPr txBox="1"/>
          <p:nvPr/>
        </p:nvSpPr>
        <p:spPr bwMode="auto">
          <a:xfrm>
            <a:off x="8704418"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1</a:t>
            </a:r>
          </a:p>
        </p:txBody>
      </p:sp>
      <p:sp>
        <p:nvSpPr>
          <p:cNvPr id="17" name="TextBox 16"/>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2</a:t>
            </a:r>
          </a:p>
        </p:txBody>
      </p:sp>
      <p:sp>
        <p:nvSpPr>
          <p:cNvPr id="16" name="TextBox 15"/>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3</a:t>
            </a:r>
          </a:p>
        </p:txBody>
      </p:sp>
      <p:sp>
        <p:nvSpPr>
          <p:cNvPr id="15" name="TextBox 14"/>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4</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2265" y="1221469"/>
            <a:ext cx="4425950" cy="2704958"/>
          </a:xfrm>
          <a:prstGeom prst="rect">
            <a:avLst/>
          </a:prstGeom>
        </p:spPr>
      </p:pic>
      <p:sp>
        <p:nvSpPr>
          <p:cNvPr id="7" name="TextBox 6"/>
          <p:cNvSpPr txBox="1"/>
          <p:nvPr/>
        </p:nvSpPr>
        <p:spPr bwMode="auto">
          <a:xfrm>
            <a:off x="942341" y="406400"/>
            <a:ext cx="3136899" cy="4247317"/>
          </a:xfrm>
          <a:prstGeom prst="rect">
            <a:avLst/>
          </a:prstGeom>
          <a:noFill/>
          <a:ln w="9525">
            <a:noFill/>
            <a:miter lim="800000"/>
            <a:headEnd/>
            <a:tailEnd/>
          </a:ln>
        </p:spPr>
        <p:txBody>
          <a:bodyPr wrap="square" rtlCol="0">
            <a:spAutoFit/>
          </a:bodyPr>
          <a:lstStyle>
            <a:defPPr>
              <a:defRPr lang="en-US"/>
            </a:defPPr>
            <a:lvl1pPr>
              <a:defRPr sz="5400" b="1">
                <a:ln w="10541" cmpd="sng">
                  <a:solidFill>
                    <a:schemeClr val="accent1">
                      <a:shade val="88000"/>
                      <a:satMod val="110000"/>
                    </a:schemeClr>
                  </a:solidFill>
                  <a:prstDash val="solid"/>
                </a:ln>
                <a:solidFill>
                  <a:srgbClr val="FFFF00"/>
                </a:solidFill>
                <a:latin typeface="Verdana" pitchFamily="34" charset="0"/>
              </a:defRPr>
            </a:lvl1pPr>
          </a:lstStyle>
          <a:p>
            <a:pPr marL="114300" indent="-114300">
              <a:spcAft>
                <a:spcPts val="1800"/>
              </a:spcAft>
              <a:buFont typeface="Arial" panose="020B0604020202020204" pitchFamily="34" charset="0"/>
              <a:buChar char="•"/>
            </a:pPr>
            <a:r>
              <a:rPr lang="en-US" sz="2000" dirty="0"/>
              <a:t>90+% load during normal times…</a:t>
            </a:r>
            <a:br>
              <a:rPr lang="en-US" sz="2000" dirty="0"/>
            </a:br>
            <a:r>
              <a:rPr lang="en-US" sz="2000" dirty="0">
                <a:ln w="10541" cmpd="sng">
                  <a:solidFill>
                    <a:schemeClr val="bg1"/>
                  </a:solidFill>
                  <a:prstDash val="solid"/>
                </a:ln>
                <a:solidFill>
                  <a:srgbClr val="66FFFF"/>
                </a:solidFill>
              </a:rPr>
              <a:t>What will happen with a bigger-than-normal load?</a:t>
            </a:r>
          </a:p>
          <a:p>
            <a:pPr marL="114300" indent="-114300">
              <a:spcAft>
                <a:spcPts val="1800"/>
              </a:spcAft>
              <a:buFont typeface="Arial" panose="020B0604020202020204" pitchFamily="34" charset="0"/>
              <a:buChar char="•"/>
            </a:pPr>
            <a:r>
              <a:rPr lang="en-US" sz="2000" dirty="0"/>
              <a:t>Still requires</a:t>
            </a:r>
            <a:br>
              <a:rPr lang="en-US" sz="2000" dirty="0"/>
            </a:br>
            <a:r>
              <a:rPr lang="en-US" sz="2000" dirty="0"/>
              <a:t>land- line telephone system</a:t>
            </a:r>
          </a:p>
          <a:p>
            <a:pPr marL="114300" indent="-114300">
              <a:spcAft>
                <a:spcPts val="1800"/>
              </a:spcAft>
              <a:buFont typeface="Arial" panose="020B0604020202020204" pitchFamily="34" charset="0"/>
              <a:buChar char="•"/>
            </a:pPr>
            <a:r>
              <a:rPr lang="en-US" sz="2000" dirty="0"/>
              <a:t>Requires functioning electrical power system</a:t>
            </a:r>
          </a:p>
        </p:txBody>
      </p:sp>
      <p:sp>
        <p:nvSpPr>
          <p:cNvPr id="83" name="TextBox 3"/>
          <p:cNvSpPr txBox="1"/>
          <p:nvPr/>
        </p:nvSpPr>
        <p:spPr bwMode="auto">
          <a:xfrm>
            <a:off x="4268792" y="789077"/>
            <a:ext cx="4269117" cy="461665"/>
          </a:xfrm>
          <a:prstGeom prst="rect">
            <a:avLst/>
          </a:prstGeom>
          <a:noFill/>
          <a:ln w="9525">
            <a:noFill/>
            <a:miter lim="800000"/>
            <a:headEnd/>
            <a:tailEnd/>
          </a:ln>
        </p:spPr>
        <p:txBody>
          <a:bodyPr wrap="none" rtlCol="0">
            <a:spAutoFit/>
          </a:bodyPr>
          <a:lstStyle>
            <a:defPPr>
              <a:defRPr lang="en-US"/>
            </a:defPPr>
            <a:lvl1pPr algn="l" rtl="0" eaLnBrk="0" fontAlgn="base" hangingPunct="0">
              <a:spcBef>
                <a:spcPct val="0"/>
              </a:spcBef>
              <a:spcAft>
                <a:spcPct val="0"/>
              </a:spcAft>
              <a:defRPr sz="1900" kern="1200">
                <a:solidFill>
                  <a:schemeClr val="tx1"/>
                </a:solidFill>
                <a:latin typeface="Times New Roman" pitchFamily="18" charset="0"/>
                <a:ea typeface="+mn-ea"/>
                <a:cs typeface="+mn-cs"/>
              </a:defRPr>
            </a:lvl1pPr>
            <a:lvl2pPr marL="366309" algn="l" rtl="0" eaLnBrk="0" fontAlgn="base" hangingPunct="0">
              <a:spcBef>
                <a:spcPct val="0"/>
              </a:spcBef>
              <a:spcAft>
                <a:spcPct val="0"/>
              </a:spcAft>
              <a:defRPr sz="1900" kern="1200">
                <a:solidFill>
                  <a:schemeClr val="tx1"/>
                </a:solidFill>
                <a:latin typeface="Times New Roman" pitchFamily="18" charset="0"/>
                <a:ea typeface="+mn-ea"/>
                <a:cs typeface="+mn-cs"/>
              </a:defRPr>
            </a:lvl2pPr>
            <a:lvl3pPr marL="732617" algn="l" rtl="0" eaLnBrk="0" fontAlgn="base" hangingPunct="0">
              <a:spcBef>
                <a:spcPct val="0"/>
              </a:spcBef>
              <a:spcAft>
                <a:spcPct val="0"/>
              </a:spcAft>
              <a:defRPr sz="1900" kern="1200">
                <a:solidFill>
                  <a:schemeClr val="tx1"/>
                </a:solidFill>
                <a:latin typeface="Times New Roman" pitchFamily="18" charset="0"/>
                <a:ea typeface="+mn-ea"/>
                <a:cs typeface="+mn-cs"/>
              </a:defRPr>
            </a:lvl3pPr>
            <a:lvl4pPr marL="1098926" algn="l" rtl="0" eaLnBrk="0" fontAlgn="base" hangingPunct="0">
              <a:spcBef>
                <a:spcPct val="0"/>
              </a:spcBef>
              <a:spcAft>
                <a:spcPct val="0"/>
              </a:spcAft>
              <a:defRPr sz="1900" kern="1200">
                <a:solidFill>
                  <a:schemeClr val="tx1"/>
                </a:solidFill>
                <a:latin typeface="Times New Roman" pitchFamily="18" charset="0"/>
                <a:ea typeface="+mn-ea"/>
                <a:cs typeface="+mn-cs"/>
              </a:defRPr>
            </a:lvl4pPr>
            <a:lvl5pPr marL="1465235" algn="l" rtl="0" eaLnBrk="0" fontAlgn="base" hangingPunct="0">
              <a:spcBef>
                <a:spcPct val="0"/>
              </a:spcBef>
              <a:spcAft>
                <a:spcPct val="0"/>
              </a:spcAft>
              <a:defRPr sz="1900" kern="1200">
                <a:solidFill>
                  <a:schemeClr val="tx1"/>
                </a:solidFill>
                <a:latin typeface="Times New Roman" pitchFamily="18" charset="0"/>
                <a:ea typeface="+mn-ea"/>
                <a:cs typeface="+mn-cs"/>
              </a:defRPr>
            </a:lvl5pPr>
            <a:lvl6pPr marL="1831543" algn="l" defTabSz="732617" rtl="0" eaLnBrk="1" latinLnBrk="0" hangingPunct="1">
              <a:defRPr sz="1900" kern="1200">
                <a:solidFill>
                  <a:schemeClr val="tx1"/>
                </a:solidFill>
                <a:latin typeface="Times New Roman" pitchFamily="18" charset="0"/>
                <a:ea typeface="+mn-ea"/>
                <a:cs typeface="+mn-cs"/>
              </a:defRPr>
            </a:lvl6pPr>
            <a:lvl7pPr marL="2197852" algn="l" defTabSz="732617" rtl="0" eaLnBrk="1" latinLnBrk="0" hangingPunct="1">
              <a:defRPr sz="1900" kern="1200">
                <a:solidFill>
                  <a:schemeClr val="tx1"/>
                </a:solidFill>
                <a:latin typeface="Times New Roman" pitchFamily="18" charset="0"/>
                <a:ea typeface="+mn-ea"/>
                <a:cs typeface="+mn-cs"/>
              </a:defRPr>
            </a:lvl7pPr>
            <a:lvl8pPr marL="2564160" algn="l" defTabSz="732617" rtl="0" eaLnBrk="1" latinLnBrk="0" hangingPunct="1">
              <a:defRPr sz="1900" kern="1200">
                <a:solidFill>
                  <a:schemeClr val="tx1"/>
                </a:solidFill>
                <a:latin typeface="Times New Roman" pitchFamily="18" charset="0"/>
                <a:ea typeface="+mn-ea"/>
                <a:cs typeface="+mn-cs"/>
              </a:defRPr>
            </a:lvl8pPr>
            <a:lvl9pPr marL="2930469" algn="l" defTabSz="732617" rtl="0" eaLnBrk="1" latinLnBrk="0" hangingPunct="1">
              <a:defRPr sz="1900" kern="1200">
                <a:solidFill>
                  <a:schemeClr val="tx1"/>
                </a:solidFill>
                <a:latin typeface="Times New Roman" pitchFamily="18" charset="0"/>
                <a:ea typeface="+mn-ea"/>
                <a:cs typeface="+mn-cs"/>
              </a:defRPr>
            </a:lvl9pPr>
          </a:lstStyle>
          <a:p>
            <a:pPr algn="ctr"/>
            <a:r>
              <a:rPr lang="en-US" sz="2400" b="1" dirty="0">
                <a:ln w="10541" cmpd="sng">
                  <a:solidFill>
                    <a:schemeClr val="accent1">
                      <a:shade val="88000"/>
                      <a:satMod val="110000"/>
                    </a:schemeClr>
                  </a:solidFill>
                  <a:prstDash val="solid"/>
                </a:ln>
                <a:solidFill>
                  <a:srgbClr val="FFFF00"/>
                </a:solidFill>
                <a:latin typeface="Verdana" pitchFamily="34" charset="0"/>
              </a:rPr>
              <a:t>Limitations in Disasters</a:t>
            </a:r>
          </a:p>
        </p:txBody>
      </p:sp>
    </p:spTree>
    <p:extLst>
      <p:ext uri="{BB962C8B-B14F-4D97-AF65-F5344CB8AC3E}">
        <p14:creationId xmlns:p14="http://schemas.microsoft.com/office/powerpoint/2010/main" val="104740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xit" presetSubtype="0" fill="hold" grpId="0" nodeType="withEffect">
                                  <p:stCondLst>
                                    <p:cond delay="0"/>
                                  </p:stCondLst>
                                  <p:childTnLst>
                                    <p:animEffect transition="out" filter="fade">
                                      <p:cBhvr>
                                        <p:cTn id="9" dur="500"/>
                                        <p:tgtEl>
                                          <p:spTgt spid="15"/>
                                        </p:tgtEl>
                                      </p:cBhvr>
                                    </p:animEffect>
                                    <p:set>
                                      <p:cBhvr>
                                        <p:cTn id="10" dur="1" fill="hold">
                                          <p:stCondLst>
                                            <p:cond delay="499"/>
                                          </p:stCondLst>
                                        </p:cTn>
                                        <p:tgtEl>
                                          <p:spTgt spid="1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500"/>
                                        <p:tgtEl>
                                          <p:spTgt spid="7">
                                            <p:txEl>
                                              <p:pRg st="1" end="1"/>
                                            </p:txEl>
                                          </p:spTgt>
                                        </p:tgtEl>
                                      </p:cBhvr>
                                    </p:animEffect>
                                  </p:childTnLst>
                                </p:cTn>
                              </p:par>
                              <p:par>
                                <p:cTn id="16" presetID="10" presetClass="exit" presetSubtype="0" fill="hold" grpId="0" nodeType="withEffect">
                                  <p:stCondLst>
                                    <p:cond delay="0"/>
                                  </p:stCondLst>
                                  <p:childTnLst>
                                    <p:animEffect transition="out" filter="fade">
                                      <p:cBhvr>
                                        <p:cTn id="17" dur="500"/>
                                        <p:tgtEl>
                                          <p:spTgt spid="16"/>
                                        </p:tgtEl>
                                      </p:cBhvr>
                                    </p:animEffect>
                                    <p:set>
                                      <p:cBhvr>
                                        <p:cTn id="18" dur="1" fill="hold">
                                          <p:stCondLst>
                                            <p:cond delay="499"/>
                                          </p:stCondLst>
                                        </p:cTn>
                                        <p:tgtEl>
                                          <p:spTgt spid="1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fade">
                                      <p:cBhvr>
                                        <p:cTn id="23" dur="500"/>
                                        <p:tgtEl>
                                          <p:spTgt spid="7">
                                            <p:txEl>
                                              <p:pRg st="2" end="2"/>
                                            </p:txEl>
                                          </p:spTgt>
                                        </p:tgtEl>
                                      </p:cBhvr>
                                    </p:animEffect>
                                  </p:childTnLst>
                                </p:cTn>
                              </p:par>
                              <p:par>
                                <p:cTn id="24" presetID="10" presetClass="exit" presetSubtype="0" fill="hold" grpId="0" nodeType="withEffect">
                                  <p:stCondLst>
                                    <p:cond delay="0"/>
                                  </p:stCondLst>
                                  <p:childTnLst>
                                    <p:animEffect transition="out" filter="fade">
                                      <p:cBhvr>
                                        <p:cTn id="25" dur="500"/>
                                        <p:tgtEl>
                                          <p:spTgt spid="17"/>
                                        </p:tgtEl>
                                      </p:cBhvr>
                                    </p:animEffect>
                                    <p:set>
                                      <p:cBhvr>
                                        <p:cTn id="26"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r>
              <a:rPr lang="en-US" dirty="0">
                <a:solidFill>
                  <a:schemeClr val="bg1"/>
                </a:solidFill>
              </a:rPr>
              <a:t>SLIDE </a:t>
            </a:r>
            <a:fld id="{7DE08B2E-D59F-498D-8D62-ABBAFDFFC21C}" type="slidenum">
              <a:rPr lang="en-US" smtClean="0">
                <a:solidFill>
                  <a:schemeClr val="bg1"/>
                </a:solidFill>
              </a:rPr>
              <a:pPr>
                <a:defRPr/>
              </a:pPr>
              <a:t>26</a:t>
            </a:fld>
            <a:endParaRPr lang="en-US" dirty="0">
              <a:solidFill>
                <a:schemeClr val="bg1"/>
              </a:solidFill>
            </a:endParaRPr>
          </a:p>
        </p:txBody>
      </p:sp>
      <p:sp>
        <p:nvSpPr>
          <p:cNvPr id="18" name="TextBox 17"/>
          <p:cNvSpPr txBox="1"/>
          <p:nvPr/>
        </p:nvSpPr>
        <p:spPr bwMode="auto">
          <a:xfrm>
            <a:off x="8704418"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1</a:t>
            </a:r>
          </a:p>
        </p:txBody>
      </p:sp>
      <p:pic>
        <p:nvPicPr>
          <p:cNvPr id="23" name="Picture 2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91866" y="828675"/>
            <a:ext cx="3180533" cy="3248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TextBox 39"/>
          <p:cNvSpPr txBox="1"/>
          <p:nvPr/>
        </p:nvSpPr>
        <p:spPr bwMode="auto">
          <a:xfrm>
            <a:off x="1498725" y="971550"/>
            <a:ext cx="2874505" cy="2862322"/>
          </a:xfrm>
          <a:prstGeom prst="rect">
            <a:avLst/>
          </a:prstGeom>
          <a:noFill/>
          <a:ln w="9525">
            <a:noFill/>
            <a:miter lim="800000"/>
            <a:headEnd/>
            <a:tailEnd/>
          </a:ln>
        </p:spPr>
        <p:txBody>
          <a:bodyPr wrap="none" rtlCol="0">
            <a:spAutoFit/>
          </a:bodyPr>
          <a:lstStyle>
            <a:defPPr>
              <a:defRPr lang="en-US"/>
            </a:defPPr>
            <a:lvl1pPr algn="ctr">
              <a:defRPr sz="9600" b="1">
                <a:ln w="17780" cmpd="sng">
                  <a:solidFill>
                    <a:schemeClr val="accent1">
                      <a:tint val="3000"/>
                    </a:schemeClr>
                  </a:solidFill>
                  <a:prstDash val="solid"/>
                  <a:miter lim="800000"/>
                </a:ln>
                <a:solidFill>
                  <a:srgbClr val="66FF33"/>
                </a:solidFill>
                <a:effectLst>
                  <a:outerShdw blurRad="55000" dist="50800" dir="5400000" algn="tl">
                    <a:srgbClr val="000000">
                      <a:alpha val="33000"/>
                    </a:srgbClr>
                  </a:outerShdw>
                </a:effectLst>
                <a:latin typeface="Verdana" pitchFamily="34" charset="0"/>
              </a:defRPr>
            </a:lvl1pPr>
          </a:lstStyle>
          <a:p>
            <a:pPr algn="r"/>
            <a:r>
              <a:rPr lang="en-US" sz="6000" dirty="0"/>
              <a:t>Radio</a:t>
            </a:r>
          </a:p>
          <a:p>
            <a:pPr algn="r"/>
            <a:r>
              <a:rPr lang="en-US" sz="6000" dirty="0"/>
              <a:t>Merit</a:t>
            </a:r>
          </a:p>
          <a:p>
            <a:pPr algn="r"/>
            <a:r>
              <a:rPr lang="en-US" sz="6000" dirty="0"/>
              <a:t>Badge</a:t>
            </a:r>
          </a:p>
        </p:txBody>
      </p:sp>
    </p:spTree>
    <p:extLst>
      <p:ext uri="{BB962C8B-B14F-4D97-AF65-F5344CB8AC3E}">
        <p14:creationId xmlns:p14="http://schemas.microsoft.com/office/powerpoint/2010/main" val="423536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 3: Introduction to the Electromagnetic Spectrum</a:t>
            </a:r>
          </a:p>
        </p:txBody>
      </p:sp>
      <p:sp>
        <p:nvSpPr>
          <p:cNvPr id="3" name="Slide Number Placeholder 2"/>
          <p:cNvSpPr>
            <a:spLocks noGrp="1"/>
          </p:cNvSpPr>
          <p:nvPr>
            <p:ph type="sldNum" sz="quarter" idx="12"/>
          </p:nvPr>
        </p:nvSpPr>
        <p:spPr/>
        <p:txBody>
          <a:bodyPr/>
          <a:lstStyle/>
          <a:p>
            <a:pPr>
              <a:defRPr/>
            </a:pPr>
            <a:r>
              <a:rPr lang="en-US" dirty="0">
                <a:solidFill>
                  <a:schemeClr val="bg1"/>
                </a:solidFill>
              </a:rPr>
              <a:t>SLIDE </a:t>
            </a:r>
            <a:fld id="{7DE08B2E-D59F-498D-8D62-ABBAFDFFC21C}" type="slidenum">
              <a:rPr lang="en-US" smtClean="0">
                <a:solidFill>
                  <a:schemeClr val="bg1"/>
                </a:solidFill>
              </a:rPr>
              <a:pPr>
                <a:defRPr/>
              </a:pPr>
              <a:t>3</a:t>
            </a:fld>
            <a:endParaRPr lang="en-US" dirty="0">
              <a:solidFill>
                <a:schemeClr val="bg1"/>
              </a:solidFill>
            </a:endParaRPr>
          </a:p>
        </p:txBody>
      </p:sp>
      <p:sp>
        <p:nvSpPr>
          <p:cNvPr id="18" name="TextBox 17"/>
          <p:cNvSpPr txBox="1"/>
          <p:nvPr/>
        </p:nvSpPr>
        <p:spPr bwMode="auto">
          <a:xfrm>
            <a:off x="8704418"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1</a:t>
            </a:r>
          </a:p>
        </p:txBody>
      </p:sp>
      <p:sp>
        <p:nvSpPr>
          <p:cNvPr id="17" name="TextBox 16"/>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2</a:t>
            </a:r>
          </a:p>
        </p:txBody>
      </p:sp>
      <p:sp>
        <p:nvSpPr>
          <p:cNvPr id="16" name="TextBox 15"/>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3</a:t>
            </a:r>
          </a:p>
        </p:txBody>
      </p:sp>
      <p:sp>
        <p:nvSpPr>
          <p:cNvPr id="15" name="TextBox 14"/>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4</a:t>
            </a:r>
          </a:p>
        </p:txBody>
      </p:sp>
      <p:sp>
        <p:nvSpPr>
          <p:cNvPr id="14" name="TextBox 13"/>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5</a:t>
            </a:r>
          </a:p>
        </p:txBody>
      </p:sp>
      <p:sp>
        <p:nvSpPr>
          <p:cNvPr id="13" name="TextBox 12"/>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6</a:t>
            </a:r>
          </a:p>
        </p:txBody>
      </p:sp>
      <p:sp>
        <p:nvSpPr>
          <p:cNvPr id="12" name="TextBox 11"/>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7</a:t>
            </a:r>
          </a:p>
        </p:txBody>
      </p:sp>
      <p:sp>
        <p:nvSpPr>
          <p:cNvPr id="11" name="TextBox 10"/>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8</a:t>
            </a:r>
          </a:p>
        </p:txBody>
      </p:sp>
      <p:grpSp>
        <p:nvGrpSpPr>
          <p:cNvPr id="23" name="Group 22"/>
          <p:cNvGrpSpPr/>
          <p:nvPr/>
        </p:nvGrpSpPr>
        <p:grpSpPr>
          <a:xfrm>
            <a:off x="1541461" y="1629833"/>
            <a:ext cx="3476536" cy="993701"/>
            <a:chOff x="1834356" y="1194541"/>
            <a:chExt cx="4359275" cy="993701"/>
          </a:xfrm>
        </p:grpSpPr>
        <p:sp>
          <p:nvSpPr>
            <p:cNvPr id="24" name="Freeform 23"/>
            <p:cNvSpPr/>
            <p:nvPr/>
          </p:nvSpPr>
          <p:spPr bwMode="auto">
            <a:xfrm>
              <a:off x="1834356" y="1194541"/>
              <a:ext cx="1452563" cy="982589"/>
            </a:xfrm>
            <a:custGeom>
              <a:avLst/>
              <a:gdLst>
                <a:gd name="connsiteX0" fmla="*/ 0 w 1452563"/>
                <a:gd name="connsiteY0" fmla="*/ 469953 h 982589"/>
                <a:gd name="connsiteX1" fmla="*/ 180975 w 1452563"/>
                <a:gd name="connsiteY1" fmla="*/ 124672 h 982589"/>
                <a:gd name="connsiteX2" fmla="*/ 359569 w 1452563"/>
                <a:gd name="connsiteY2" fmla="*/ 847 h 982589"/>
                <a:gd name="connsiteX3" fmla="*/ 550069 w 1452563"/>
                <a:gd name="connsiteY3" fmla="*/ 174678 h 982589"/>
                <a:gd name="connsiteX4" fmla="*/ 709613 w 1452563"/>
                <a:gd name="connsiteY4" fmla="*/ 481859 h 982589"/>
                <a:gd name="connsiteX5" fmla="*/ 873919 w 1452563"/>
                <a:gd name="connsiteY5" fmla="*/ 808090 h 982589"/>
                <a:gd name="connsiteX6" fmla="*/ 959644 w 1452563"/>
                <a:gd name="connsiteY6" fmla="*/ 927153 h 982589"/>
                <a:gd name="connsiteX7" fmla="*/ 1045369 w 1452563"/>
                <a:gd name="connsiteY7" fmla="*/ 977159 h 982589"/>
                <a:gd name="connsiteX8" fmla="*/ 1131094 w 1452563"/>
                <a:gd name="connsiteY8" fmla="*/ 972397 h 982589"/>
                <a:gd name="connsiteX9" fmla="*/ 1223963 w 1452563"/>
                <a:gd name="connsiteY9" fmla="*/ 898578 h 982589"/>
                <a:gd name="connsiteX10" fmla="*/ 1345407 w 1452563"/>
                <a:gd name="connsiteY10" fmla="*/ 684265 h 982589"/>
                <a:gd name="connsiteX11" fmla="*/ 1452563 w 1452563"/>
                <a:gd name="connsiteY11" fmla="*/ 477097 h 98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2563" h="982589">
                  <a:moveTo>
                    <a:pt x="0" y="469953"/>
                  </a:moveTo>
                  <a:cubicBezTo>
                    <a:pt x="60523" y="336404"/>
                    <a:pt x="121047" y="202856"/>
                    <a:pt x="180975" y="124672"/>
                  </a:cubicBezTo>
                  <a:cubicBezTo>
                    <a:pt x="240903" y="46488"/>
                    <a:pt x="298053" y="-7487"/>
                    <a:pt x="359569" y="847"/>
                  </a:cubicBezTo>
                  <a:cubicBezTo>
                    <a:pt x="421085" y="9181"/>
                    <a:pt x="491728" y="94509"/>
                    <a:pt x="550069" y="174678"/>
                  </a:cubicBezTo>
                  <a:cubicBezTo>
                    <a:pt x="608410" y="254847"/>
                    <a:pt x="655638" y="376290"/>
                    <a:pt x="709613" y="481859"/>
                  </a:cubicBezTo>
                  <a:cubicBezTo>
                    <a:pt x="763588" y="587428"/>
                    <a:pt x="832247" y="733874"/>
                    <a:pt x="873919" y="808090"/>
                  </a:cubicBezTo>
                  <a:cubicBezTo>
                    <a:pt x="915591" y="882306"/>
                    <a:pt x="931069" y="898975"/>
                    <a:pt x="959644" y="927153"/>
                  </a:cubicBezTo>
                  <a:cubicBezTo>
                    <a:pt x="988219" y="955331"/>
                    <a:pt x="1016794" y="969618"/>
                    <a:pt x="1045369" y="977159"/>
                  </a:cubicBezTo>
                  <a:cubicBezTo>
                    <a:pt x="1073944" y="984700"/>
                    <a:pt x="1101328" y="985494"/>
                    <a:pt x="1131094" y="972397"/>
                  </a:cubicBezTo>
                  <a:cubicBezTo>
                    <a:pt x="1160860" y="959300"/>
                    <a:pt x="1188244" y="946600"/>
                    <a:pt x="1223963" y="898578"/>
                  </a:cubicBezTo>
                  <a:cubicBezTo>
                    <a:pt x="1259682" y="850556"/>
                    <a:pt x="1307307" y="754512"/>
                    <a:pt x="1345407" y="684265"/>
                  </a:cubicBezTo>
                  <a:cubicBezTo>
                    <a:pt x="1383507" y="614018"/>
                    <a:pt x="1418035" y="545557"/>
                    <a:pt x="1452563" y="477097"/>
                  </a:cubicBezTo>
                </a:path>
              </a:pathLst>
            </a:cu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5" name="Freeform 24"/>
            <p:cNvSpPr/>
            <p:nvPr/>
          </p:nvSpPr>
          <p:spPr bwMode="auto">
            <a:xfrm>
              <a:off x="3286918" y="1200891"/>
              <a:ext cx="1452563" cy="982589"/>
            </a:xfrm>
            <a:custGeom>
              <a:avLst/>
              <a:gdLst>
                <a:gd name="connsiteX0" fmla="*/ 0 w 1452563"/>
                <a:gd name="connsiteY0" fmla="*/ 469953 h 982589"/>
                <a:gd name="connsiteX1" fmla="*/ 180975 w 1452563"/>
                <a:gd name="connsiteY1" fmla="*/ 124672 h 982589"/>
                <a:gd name="connsiteX2" fmla="*/ 359569 w 1452563"/>
                <a:gd name="connsiteY2" fmla="*/ 847 h 982589"/>
                <a:gd name="connsiteX3" fmla="*/ 550069 w 1452563"/>
                <a:gd name="connsiteY3" fmla="*/ 174678 h 982589"/>
                <a:gd name="connsiteX4" fmla="*/ 709613 w 1452563"/>
                <a:gd name="connsiteY4" fmla="*/ 481859 h 982589"/>
                <a:gd name="connsiteX5" fmla="*/ 873919 w 1452563"/>
                <a:gd name="connsiteY5" fmla="*/ 808090 h 982589"/>
                <a:gd name="connsiteX6" fmla="*/ 959644 w 1452563"/>
                <a:gd name="connsiteY6" fmla="*/ 927153 h 982589"/>
                <a:gd name="connsiteX7" fmla="*/ 1045369 w 1452563"/>
                <a:gd name="connsiteY7" fmla="*/ 977159 h 982589"/>
                <a:gd name="connsiteX8" fmla="*/ 1131094 w 1452563"/>
                <a:gd name="connsiteY8" fmla="*/ 972397 h 982589"/>
                <a:gd name="connsiteX9" fmla="*/ 1223963 w 1452563"/>
                <a:gd name="connsiteY9" fmla="*/ 898578 h 982589"/>
                <a:gd name="connsiteX10" fmla="*/ 1345407 w 1452563"/>
                <a:gd name="connsiteY10" fmla="*/ 684265 h 982589"/>
                <a:gd name="connsiteX11" fmla="*/ 1452563 w 1452563"/>
                <a:gd name="connsiteY11" fmla="*/ 477097 h 98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2563" h="982589">
                  <a:moveTo>
                    <a:pt x="0" y="469953"/>
                  </a:moveTo>
                  <a:cubicBezTo>
                    <a:pt x="60523" y="336404"/>
                    <a:pt x="121047" y="202856"/>
                    <a:pt x="180975" y="124672"/>
                  </a:cubicBezTo>
                  <a:cubicBezTo>
                    <a:pt x="240903" y="46488"/>
                    <a:pt x="298053" y="-7487"/>
                    <a:pt x="359569" y="847"/>
                  </a:cubicBezTo>
                  <a:cubicBezTo>
                    <a:pt x="421085" y="9181"/>
                    <a:pt x="491728" y="94509"/>
                    <a:pt x="550069" y="174678"/>
                  </a:cubicBezTo>
                  <a:cubicBezTo>
                    <a:pt x="608410" y="254847"/>
                    <a:pt x="655638" y="376290"/>
                    <a:pt x="709613" y="481859"/>
                  </a:cubicBezTo>
                  <a:cubicBezTo>
                    <a:pt x="763588" y="587428"/>
                    <a:pt x="832247" y="733874"/>
                    <a:pt x="873919" y="808090"/>
                  </a:cubicBezTo>
                  <a:cubicBezTo>
                    <a:pt x="915591" y="882306"/>
                    <a:pt x="931069" y="898975"/>
                    <a:pt x="959644" y="927153"/>
                  </a:cubicBezTo>
                  <a:cubicBezTo>
                    <a:pt x="988219" y="955331"/>
                    <a:pt x="1016794" y="969618"/>
                    <a:pt x="1045369" y="977159"/>
                  </a:cubicBezTo>
                  <a:cubicBezTo>
                    <a:pt x="1073944" y="984700"/>
                    <a:pt x="1101328" y="985494"/>
                    <a:pt x="1131094" y="972397"/>
                  </a:cubicBezTo>
                  <a:cubicBezTo>
                    <a:pt x="1160860" y="959300"/>
                    <a:pt x="1188244" y="946600"/>
                    <a:pt x="1223963" y="898578"/>
                  </a:cubicBezTo>
                  <a:cubicBezTo>
                    <a:pt x="1259682" y="850556"/>
                    <a:pt x="1307307" y="754512"/>
                    <a:pt x="1345407" y="684265"/>
                  </a:cubicBezTo>
                  <a:cubicBezTo>
                    <a:pt x="1383507" y="614018"/>
                    <a:pt x="1418035" y="545557"/>
                    <a:pt x="1452563" y="477097"/>
                  </a:cubicBezTo>
                </a:path>
              </a:pathLst>
            </a:cu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6" name="Freeform 25"/>
            <p:cNvSpPr/>
            <p:nvPr/>
          </p:nvSpPr>
          <p:spPr bwMode="auto">
            <a:xfrm>
              <a:off x="4741068" y="1205653"/>
              <a:ext cx="1452563" cy="982589"/>
            </a:xfrm>
            <a:custGeom>
              <a:avLst/>
              <a:gdLst>
                <a:gd name="connsiteX0" fmla="*/ 0 w 1452563"/>
                <a:gd name="connsiteY0" fmla="*/ 469953 h 982589"/>
                <a:gd name="connsiteX1" fmla="*/ 180975 w 1452563"/>
                <a:gd name="connsiteY1" fmla="*/ 124672 h 982589"/>
                <a:gd name="connsiteX2" fmla="*/ 359569 w 1452563"/>
                <a:gd name="connsiteY2" fmla="*/ 847 h 982589"/>
                <a:gd name="connsiteX3" fmla="*/ 550069 w 1452563"/>
                <a:gd name="connsiteY3" fmla="*/ 174678 h 982589"/>
                <a:gd name="connsiteX4" fmla="*/ 709613 w 1452563"/>
                <a:gd name="connsiteY4" fmla="*/ 481859 h 982589"/>
                <a:gd name="connsiteX5" fmla="*/ 873919 w 1452563"/>
                <a:gd name="connsiteY5" fmla="*/ 808090 h 982589"/>
                <a:gd name="connsiteX6" fmla="*/ 959644 w 1452563"/>
                <a:gd name="connsiteY6" fmla="*/ 927153 h 982589"/>
                <a:gd name="connsiteX7" fmla="*/ 1045369 w 1452563"/>
                <a:gd name="connsiteY7" fmla="*/ 977159 h 982589"/>
                <a:gd name="connsiteX8" fmla="*/ 1131094 w 1452563"/>
                <a:gd name="connsiteY8" fmla="*/ 972397 h 982589"/>
                <a:gd name="connsiteX9" fmla="*/ 1223963 w 1452563"/>
                <a:gd name="connsiteY9" fmla="*/ 898578 h 982589"/>
                <a:gd name="connsiteX10" fmla="*/ 1345407 w 1452563"/>
                <a:gd name="connsiteY10" fmla="*/ 684265 h 982589"/>
                <a:gd name="connsiteX11" fmla="*/ 1452563 w 1452563"/>
                <a:gd name="connsiteY11" fmla="*/ 477097 h 98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2563" h="982589">
                  <a:moveTo>
                    <a:pt x="0" y="469953"/>
                  </a:moveTo>
                  <a:cubicBezTo>
                    <a:pt x="60523" y="336404"/>
                    <a:pt x="121047" y="202856"/>
                    <a:pt x="180975" y="124672"/>
                  </a:cubicBezTo>
                  <a:cubicBezTo>
                    <a:pt x="240903" y="46488"/>
                    <a:pt x="298053" y="-7487"/>
                    <a:pt x="359569" y="847"/>
                  </a:cubicBezTo>
                  <a:cubicBezTo>
                    <a:pt x="421085" y="9181"/>
                    <a:pt x="491728" y="94509"/>
                    <a:pt x="550069" y="174678"/>
                  </a:cubicBezTo>
                  <a:cubicBezTo>
                    <a:pt x="608410" y="254847"/>
                    <a:pt x="655638" y="376290"/>
                    <a:pt x="709613" y="481859"/>
                  </a:cubicBezTo>
                  <a:cubicBezTo>
                    <a:pt x="763588" y="587428"/>
                    <a:pt x="832247" y="733874"/>
                    <a:pt x="873919" y="808090"/>
                  </a:cubicBezTo>
                  <a:cubicBezTo>
                    <a:pt x="915591" y="882306"/>
                    <a:pt x="931069" y="898975"/>
                    <a:pt x="959644" y="927153"/>
                  </a:cubicBezTo>
                  <a:cubicBezTo>
                    <a:pt x="988219" y="955331"/>
                    <a:pt x="1016794" y="969618"/>
                    <a:pt x="1045369" y="977159"/>
                  </a:cubicBezTo>
                  <a:cubicBezTo>
                    <a:pt x="1073944" y="984700"/>
                    <a:pt x="1101328" y="985494"/>
                    <a:pt x="1131094" y="972397"/>
                  </a:cubicBezTo>
                  <a:cubicBezTo>
                    <a:pt x="1160860" y="959300"/>
                    <a:pt x="1188244" y="946600"/>
                    <a:pt x="1223963" y="898578"/>
                  </a:cubicBezTo>
                  <a:cubicBezTo>
                    <a:pt x="1259682" y="850556"/>
                    <a:pt x="1307307" y="754512"/>
                    <a:pt x="1345407" y="684265"/>
                  </a:cubicBezTo>
                  <a:cubicBezTo>
                    <a:pt x="1383507" y="614018"/>
                    <a:pt x="1418035" y="545557"/>
                    <a:pt x="1452563" y="477097"/>
                  </a:cubicBezTo>
                </a:path>
              </a:pathLst>
            </a:cu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grpSp>
        <p:nvGrpSpPr>
          <p:cNvPr id="27" name="Group 26"/>
          <p:cNvGrpSpPr/>
          <p:nvPr/>
        </p:nvGrpSpPr>
        <p:grpSpPr>
          <a:xfrm>
            <a:off x="1328580" y="3534833"/>
            <a:ext cx="3518796" cy="1012751"/>
            <a:chOff x="1529556" y="1170728"/>
            <a:chExt cx="7690644" cy="1012751"/>
          </a:xfrm>
        </p:grpSpPr>
        <p:grpSp>
          <p:nvGrpSpPr>
            <p:cNvPr id="28" name="Group 27"/>
            <p:cNvGrpSpPr/>
            <p:nvPr/>
          </p:nvGrpSpPr>
          <p:grpSpPr>
            <a:xfrm>
              <a:off x="1529556" y="1170728"/>
              <a:ext cx="2566194" cy="993701"/>
              <a:chOff x="1834356" y="1194541"/>
              <a:chExt cx="4359275" cy="993701"/>
            </a:xfrm>
          </p:grpSpPr>
          <p:sp>
            <p:nvSpPr>
              <p:cNvPr id="37" name="Freeform 36"/>
              <p:cNvSpPr/>
              <p:nvPr/>
            </p:nvSpPr>
            <p:spPr bwMode="auto">
              <a:xfrm>
                <a:off x="1834356" y="1194541"/>
                <a:ext cx="1452563" cy="982589"/>
              </a:xfrm>
              <a:custGeom>
                <a:avLst/>
                <a:gdLst>
                  <a:gd name="connsiteX0" fmla="*/ 0 w 1452563"/>
                  <a:gd name="connsiteY0" fmla="*/ 469953 h 982589"/>
                  <a:gd name="connsiteX1" fmla="*/ 180975 w 1452563"/>
                  <a:gd name="connsiteY1" fmla="*/ 124672 h 982589"/>
                  <a:gd name="connsiteX2" fmla="*/ 359569 w 1452563"/>
                  <a:gd name="connsiteY2" fmla="*/ 847 h 982589"/>
                  <a:gd name="connsiteX3" fmla="*/ 550069 w 1452563"/>
                  <a:gd name="connsiteY3" fmla="*/ 174678 h 982589"/>
                  <a:gd name="connsiteX4" fmla="*/ 709613 w 1452563"/>
                  <a:gd name="connsiteY4" fmla="*/ 481859 h 982589"/>
                  <a:gd name="connsiteX5" fmla="*/ 873919 w 1452563"/>
                  <a:gd name="connsiteY5" fmla="*/ 808090 h 982589"/>
                  <a:gd name="connsiteX6" fmla="*/ 959644 w 1452563"/>
                  <a:gd name="connsiteY6" fmla="*/ 927153 h 982589"/>
                  <a:gd name="connsiteX7" fmla="*/ 1045369 w 1452563"/>
                  <a:gd name="connsiteY7" fmla="*/ 977159 h 982589"/>
                  <a:gd name="connsiteX8" fmla="*/ 1131094 w 1452563"/>
                  <a:gd name="connsiteY8" fmla="*/ 972397 h 982589"/>
                  <a:gd name="connsiteX9" fmla="*/ 1223963 w 1452563"/>
                  <a:gd name="connsiteY9" fmla="*/ 898578 h 982589"/>
                  <a:gd name="connsiteX10" fmla="*/ 1345407 w 1452563"/>
                  <a:gd name="connsiteY10" fmla="*/ 684265 h 982589"/>
                  <a:gd name="connsiteX11" fmla="*/ 1452563 w 1452563"/>
                  <a:gd name="connsiteY11" fmla="*/ 477097 h 98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2563" h="982589">
                    <a:moveTo>
                      <a:pt x="0" y="469953"/>
                    </a:moveTo>
                    <a:cubicBezTo>
                      <a:pt x="60523" y="336404"/>
                      <a:pt x="121047" y="202856"/>
                      <a:pt x="180975" y="124672"/>
                    </a:cubicBezTo>
                    <a:cubicBezTo>
                      <a:pt x="240903" y="46488"/>
                      <a:pt x="298053" y="-7487"/>
                      <a:pt x="359569" y="847"/>
                    </a:cubicBezTo>
                    <a:cubicBezTo>
                      <a:pt x="421085" y="9181"/>
                      <a:pt x="491728" y="94509"/>
                      <a:pt x="550069" y="174678"/>
                    </a:cubicBezTo>
                    <a:cubicBezTo>
                      <a:pt x="608410" y="254847"/>
                      <a:pt x="655638" y="376290"/>
                      <a:pt x="709613" y="481859"/>
                    </a:cubicBezTo>
                    <a:cubicBezTo>
                      <a:pt x="763588" y="587428"/>
                      <a:pt x="832247" y="733874"/>
                      <a:pt x="873919" y="808090"/>
                    </a:cubicBezTo>
                    <a:cubicBezTo>
                      <a:pt x="915591" y="882306"/>
                      <a:pt x="931069" y="898975"/>
                      <a:pt x="959644" y="927153"/>
                    </a:cubicBezTo>
                    <a:cubicBezTo>
                      <a:pt x="988219" y="955331"/>
                      <a:pt x="1016794" y="969618"/>
                      <a:pt x="1045369" y="977159"/>
                    </a:cubicBezTo>
                    <a:cubicBezTo>
                      <a:pt x="1073944" y="984700"/>
                      <a:pt x="1101328" y="985494"/>
                      <a:pt x="1131094" y="972397"/>
                    </a:cubicBezTo>
                    <a:cubicBezTo>
                      <a:pt x="1160860" y="959300"/>
                      <a:pt x="1188244" y="946600"/>
                      <a:pt x="1223963" y="898578"/>
                    </a:cubicBezTo>
                    <a:cubicBezTo>
                      <a:pt x="1259682" y="850556"/>
                      <a:pt x="1307307" y="754512"/>
                      <a:pt x="1345407" y="684265"/>
                    </a:cubicBezTo>
                    <a:cubicBezTo>
                      <a:pt x="1383507" y="614018"/>
                      <a:pt x="1418035" y="545557"/>
                      <a:pt x="1452563" y="477097"/>
                    </a:cubicBezTo>
                  </a:path>
                </a:pathLst>
              </a:cu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8" name="Freeform 37"/>
              <p:cNvSpPr/>
              <p:nvPr/>
            </p:nvSpPr>
            <p:spPr bwMode="auto">
              <a:xfrm>
                <a:off x="3286918" y="1200891"/>
                <a:ext cx="1452563" cy="982589"/>
              </a:xfrm>
              <a:custGeom>
                <a:avLst/>
                <a:gdLst>
                  <a:gd name="connsiteX0" fmla="*/ 0 w 1452563"/>
                  <a:gd name="connsiteY0" fmla="*/ 469953 h 982589"/>
                  <a:gd name="connsiteX1" fmla="*/ 180975 w 1452563"/>
                  <a:gd name="connsiteY1" fmla="*/ 124672 h 982589"/>
                  <a:gd name="connsiteX2" fmla="*/ 359569 w 1452563"/>
                  <a:gd name="connsiteY2" fmla="*/ 847 h 982589"/>
                  <a:gd name="connsiteX3" fmla="*/ 550069 w 1452563"/>
                  <a:gd name="connsiteY3" fmla="*/ 174678 h 982589"/>
                  <a:gd name="connsiteX4" fmla="*/ 709613 w 1452563"/>
                  <a:gd name="connsiteY4" fmla="*/ 481859 h 982589"/>
                  <a:gd name="connsiteX5" fmla="*/ 873919 w 1452563"/>
                  <a:gd name="connsiteY5" fmla="*/ 808090 h 982589"/>
                  <a:gd name="connsiteX6" fmla="*/ 959644 w 1452563"/>
                  <a:gd name="connsiteY6" fmla="*/ 927153 h 982589"/>
                  <a:gd name="connsiteX7" fmla="*/ 1045369 w 1452563"/>
                  <a:gd name="connsiteY7" fmla="*/ 977159 h 982589"/>
                  <a:gd name="connsiteX8" fmla="*/ 1131094 w 1452563"/>
                  <a:gd name="connsiteY8" fmla="*/ 972397 h 982589"/>
                  <a:gd name="connsiteX9" fmla="*/ 1223963 w 1452563"/>
                  <a:gd name="connsiteY9" fmla="*/ 898578 h 982589"/>
                  <a:gd name="connsiteX10" fmla="*/ 1345407 w 1452563"/>
                  <a:gd name="connsiteY10" fmla="*/ 684265 h 982589"/>
                  <a:gd name="connsiteX11" fmla="*/ 1452563 w 1452563"/>
                  <a:gd name="connsiteY11" fmla="*/ 477097 h 98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2563" h="982589">
                    <a:moveTo>
                      <a:pt x="0" y="469953"/>
                    </a:moveTo>
                    <a:cubicBezTo>
                      <a:pt x="60523" y="336404"/>
                      <a:pt x="121047" y="202856"/>
                      <a:pt x="180975" y="124672"/>
                    </a:cubicBezTo>
                    <a:cubicBezTo>
                      <a:pt x="240903" y="46488"/>
                      <a:pt x="298053" y="-7487"/>
                      <a:pt x="359569" y="847"/>
                    </a:cubicBezTo>
                    <a:cubicBezTo>
                      <a:pt x="421085" y="9181"/>
                      <a:pt x="491728" y="94509"/>
                      <a:pt x="550069" y="174678"/>
                    </a:cubicBezTo>
                    <a:cubicBezTo>
                      <a:pt x="608410" y="254847"/>
                      <a:pt x="655638" y="376290"/>
                      <a:pt x="709613" y="481859"/>
                    </a:cubicBezTo>
                    <a:cubicBezTo>
                      <a:pt x="763588" y="587428"/>
                      <a:pt x="832247" y="733874"/>
                      <a:pt x="873919" y="808090"/>
                    </a:cubicBezTo>
                    <a:cubicBezTo>
                      <a:pt x="915591" y="882306"/>
                      <a:pt x="931069" y="898975"/>
                      <a:pt x="959644" y="927153"/>
                    </a:cubicBezTo>
                    <a:cubicBezTo>
                      <a:pt x="988219" y="955331"/>
                      <a:pt x="1016794" y="969618"/>
                      <a:pt x="1045369" y="977159"/>
                    </a:cubicBezTo>
                    <a:cubicBezTo>
                      <a:pt x="1073944" y="984700"/>
                      <a:pt x="1101328" y="985494"/>
                      <a:pt x="1131094" y="972397"/>
                    </a:cubicBezTo>
                    <a:cubicBezTo>
                      <a:pt x="1160860" y="959300"/>
                      <a:pt x="1188244" y="946600"/>
                      <a:pt x="1223963" y="898578"/>
                    </a:cubicBezTo>
                    <a:cubicBezTo>
                      <a:pt x="1259682" y="850556"/>
                      <a:pt x="1307307" y="754512"/>
                      <a:pt x="1345407" y="684265"/>
                    </a:cubicBezTo>
                    <a:cubicBezTo>
                      <a:pt x="1383507" y="614018"/>
                      <a:pt x="1418035" y="545557"/>
                      <a:pt x="1452563" y="477097"/>
                    </a:cubicBezTo>
                  </a:path>
                </a:pathLst>
              </a:cu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9" name="Freeform 38"/>
              <p:cNvSpPr/>
              <p:nvPr/>
            </p:nvSpPr>
            <p:spPr bwMode="auto">
              <a:xfrm>
                <a:off x="4741068" y="1205653"/>
                <a:ext cx="1452563" cy="982589"/>
              </a:xfrm>
              <a:custGeom>
                <a:avLst/>
                <a:gdLst>
                  <a:gd name="connsiteX0" fmla="*/ 0 w 1452563"/>
                  <a:gd name="connsiteY0" fmla="*/ 469953 h 982589"/>
                  <a:gd name="connsiteX1" fmla="*/ 180975 w 1452563"/>
                  <a:gd name="connsiteY1" fmla="*/ 124672 h 982589"/>
                  <a:gd name="connsiteX2" fmla="*/ 359569 w 1452563"/>
                  <a:gd name="connsiteY2" fmla="*/ 847 h 982589"/>
                  <a:gd name="connsiteX3" fmla="*/ 550069 w 1452563"/>
                  <a:gd name="connsiteY3" fmla="*/ 174678 h 982589"/>
                  <a:gd name="connsiteX4" fmla="*/ 709613 w 1452563"/>
                  <a:gd name="connsiteY4" fmla="*/ 481859 h 982589"/>
                  <a:gd name="connsiteX5" fmla="*/ 873919 w 1452563"/>
                  <a:gd name="connsiteY5" fmla="*/ 808090 h 982589"/>
                  <a:gd name="connsiteX6" fmla="*/ 959644 w 1452563"/>
                  <a:gd name="connsiteY6" fmla="*/ 927153 h 982589"/>
                  <a:gd name="connsiteX7" fmla="*/ 1045369 w 1452563"/>
                  <a:gd name="connsiteY7" fmla="*/ 977159 h 982589"/>
                  <a:gd name="connsiteX8" fmla="*/ 1131094 w 1452563"/>
                  <a:gd name="connsiteY8" fmla="*/ 972397 h 982589"/>
                  <a:gd name="connsiteX9" fmla="*/ 1223963 w 1452563"/>
                  <a:gd name="connsiteY9" fmla="*/ 898578 h 982589"/>
                  <a:gd name="connsiteX10" fmla="*/ 1345407 w 1452563"/>
                  <a:gd name="connsiteY10" fmla="*/ 684265 h 982589"/>
                  <a:gd name="connsiteX11" fmla="*/ 1452563 w 1452563"/>
                  <a:gd name="connsiteY11" fmla="*/ 477097 h 98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2563" h="982589">
                    <a:moveTo>
                      <a:pt x="0" y="469953"/>
                    </a:moveTo>
                    <a:cubicBezTo>
                      <a:pt x="60523" y="336404"/>
                      <a:pt x="121047" y="202856"/>
                      <a:pt x="180975" y="124672"/>
                    </a:cubicBezTo>
                    <a:cubicBezTo>
                      <a:pt x="240903" y="46488"/>
                      <a:pt x="298053" y="-7487"/>
                      <a:pt x="359569" y="847"/>
                    </a:cubicBezTo>
                    <a:cubicBezTo>
                      <a:pt x="421085" y="9181"/>
                      <a:pt x="491728" y="94509"/>
                      <a:pt x="550069" y="174678"/>
                    </a:cubicBezTo>
                    <a:cubicBezTo>
                      <a:pt x="608410" y="254847"/>
                      <a:pt x="655638" y="376290"/>
                      <a:pt x="709613" y="481859"/>
                    </a:cubicBezTo>
                    <a:cubicBezTo>
                      <a:pt x="763588" y="587428"/>
                      <a:pt x="832247" y="733874"/>
                      <a:pt x="873919" y="808090"/>
                    </a:cubicBezTo>
                    <a:cubicBezTo>
                      <a:pt x="915591" y="882306"/>
                      <a:pt x="931069" y="898975"/>
                      <a:pt x="959644" y="927153"/>
                    </a:cubicBezTo>
                    <a:cubicBezTo>
                      <a:pt x="988219" y="955331"/>
                      <a:pt x="1016794" y="969618"/>
                      <a:pt x="1045369" y="977159"/>
                    </a:cubicBezTo>
                    <a:cubicBezTo>
                      <a:pt x="1073944" y="984700"/>
                      <a:pt x="1101328" y="985494"/>
                      <a:pt x="1131094" y="972397"/>
                    </a:cubicBezTo>
                    <a:cubicBezTo>
                      <a:pt x="1160860" y="959300"/>
                      <a:pt x="1188244" y="946600"/>
                      <a:pt x="1223963" y="898578"/>
                    </a:cubicBezTo>
                    <a:cubicBezTo>
                      <a:pt x="1259682" y="850556"/>
                      <a:pt x="1307307" y="754512"/>
                      <a:pt x="1345407" y="684265"/>
                    </a:cubicBezTo>
                    <a:cubicBezTo>
                      <a:pt x="1383507" y="614018"/>
                      <a:pt x="1418035" y="545557"/>
                      <a:pt x="1452563" y="477097"/>
                    </a:cubicBezTo>
                  </a:path>
                </a:pathLst>
              </a:cu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grpSp>
          <p:nvGrpSpPr>
            <p:cNvPr id="29" name="Group 28"/>
            <p:cNvGrpSpPr/>
            <p:nvPr/>
          </p:nvGrpSpPr>
          <p:grpSpPr>
            <a:xfrm>
              <a:off x="4091781" y="1180253"/>
              <a:ext cx="2566194" cy="993701"/>
              <a:chOff x="1834356" y="1194541"/>
              <a:chExt cx="4359275" cy="993701"/>
            </a:xfrm>
          </p:grpSpPr>
          <p:sp>
            <p:nvSpPr>
              <p:cNvPr id="34" name="Freeform 33"/>
              <p:cNvSpPr/>
              <p:nvPr/>
            </p:nvSpPr>
            <p:spPr bwMode="auto">
              <a:xfrm>
                <a:off x="1834356" y="1194541"/>
                <a:ext cx="1452563" cy="982589"/>
              </a:xfrm>
              <a:custGeom>
                <a:avLst/>
                <a:gdLst>
                  <a:gd name="connsiteX0" fmla="*/ 0 w 1452563"/>
                  <a:gd name="connsiteY0" fmla="*/ 469953 h 982589"/>
                  <a:gd name="connsiteX1" fmla="*/ 180975 w 1452563"/>
                  <a:gd name="connsiteY1" fmla="*/ 124672 h 982589"/>
                  <a:gd name="connsiteX2" fmla="*/ 359569 w 1452563"/>
                  <a:gd name="connsiteY2" fmla="*/ 847 h 982589"/>
                  <a:gd name="connsiteX3" fmla="*/ 550069 w 1452563"/>
                  <a:gd name="connsiteY3" fmla="*/ 174678 h 982589"/>
                  <a:gd name="connsiteX4" fmla="*/ 709613 w 1452563"/>
                  <a:gd name="connsiteY4" fmla="*/ 481859 h 982589"/>
                  <a:gd name="connsiteX5" fmla="*/ 873919 w 1452563"/>
                  <a:gd name="connsiteY5" fmla="*/ 808090 h 982589"/>
                  <a:gd name="connsiteX6" fmla="*/ 959644 w 1452563"/>
                  <a:gd name="connsiteY6" fmla="*/ 927153 h 982589"/>
                  <a:gd name="connsiteX7" fmla="*/ 1045369 w 1452563"/>
                  <a:gd name="connsiteY7" fmla="*/ 977159 h 982589"/>
                  <a:gd name="connsiteX8" fmla="*/ 1131094 w 1452563"/>
                  <a:gd name="connsiteY8" fmla="*/ 972397 h 982589"/>
                  <a:gd name="connsiteX9" fmla="*/ 1223963 w 1452563"/>
                  <a:gd name="connsiteY9" fmla="*/ 898578 h 982589"/>
                  <a:gd name="connsiteX10" fmla="*/ 1345407 w 1452563"/>
                  <a:gd name="connsiteY10" fmla="*/ 684265 h 982589"/>
                  <a:gd name="connsiteX11" fmla="*/ 1452563 w 1452563"/>
                  <a:gd name="connsiteY11" fmla="*/ 477097 h 98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2563" h="982589">
                    <a:moveTo>
                      <a:pt x="0" y="469953"/>
                    </a:moveTo>
                    <a:cubicBezTo>
                      <a:pt x="60523" y="336404"/>
                      <a:pt x="121047" y="202856"/>
                      <a:pt x="180975" y="124672"/>
                    </a:cubicBezTo>
                    <a:cubicBezTo>
                      <a:pt x="240903" y="46488"/>
                      <a:pt x="298053" y="-7487"/>
                      <a:pt x="359569" y="847"/>
                    </a:cubicBezTo>
                    <a:cubicBezTo>
                      <a:pt x="421085" y="9181"/>
                      <a:pt x="491728" y="94509"/>
                      <a:pt x="550069" y="174678"/>
                    </a:cubicBezTo>
                    <a:cubicBezTo>
                      <a:pt x="608410" y="254847"/>
                      <a:pt x="655638" y="376290"/>
                      <a:pt x="709613" y="481859"/>
                    </a:cubicBezTo>
                    <a:cubicBezTo>
                      <a:pt x="763588" y="587428"/>
                      <a:pt x="832247" y="733874"/>
                      <a:pt x="873919" y="808090"/>
                    </a:cubicBezTo>
                    <a:cubicBezTo>
                      <a:pt x="915591" y="882306"/>
                      <a:pt x="931069" y="898975"/>
                      <a:pt x="959644" y="927153"/>
                    </a:cubicBezTo>
                    <a:cubicBezTo>
                      <a:pt x="988219" y="955331"/>
                      <a:pt x="1016794" y="969618"/>
                      <a:pt x="1045369" y="977159"/>
                    </a:cubicBezTo>
                    <a:cubicBezTo>
                      <a:pt x="1073944" y="984700"/>
                      <a:pt x="1101328" y="985494"/>
                      <a:pt x="1131094" y="972397"/>
                    </a:cubicBezTo>
                    <a:cubicBezTo>
                      <a:pt x="1160860" y="959300"/>
                      <a:pt x="1188244" y="946600"/>
                      <a:pt x="1223963" y="898578"/>
                    </a:cubicBezTo>
                    <a:cubicBezTo>
                      <a:pt x="1259682" y="850556"/>
                      <a:pt x="1307307" y="754512"/>
                      <a:pt x="1345407" y="684265"/>
                    </a:cubicBezTo>
                    <a:cubicBezTo>
                      <a:pt x="1383507" y="614018"/>
                      <a:pt x="1418035" y="545557"/>
                      <a:pt x="1452563" y="477097"/>
                    </a:cubicBezTo>
                  </a:path>
                </a:pathLst>
              </a:cu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5" name="Freeform 34"/>
              <p:cNvSpPr/>
              <p:nvPr/>
            </p:nvSpPr>
            <p:spPr bwMode="auto">
              <a:xfrm>
                <a:off x="3286918" y="1200891"/>
                <a:ext cx="1452563" cy="982589"/>
              </a:xfrm>
              <a:custGeom>
                <a:avLst/>
                <a:gdLst>
                  <a:gd name="connsiteX0" fmla="*/ 0 w 1452563"/>
                  <a:gd name="connsiteY0" fmla="*/ 469953 h 982589"/>
                  <a:gd name="connsiteX1" fmla="*/ 180975 w 1452563"/>
                  <a:gd name="connsiteY1" fmla="*/ 124672 h 982589"/>
                  <a:gd name="connsiteX2" fmla="*/ 359569 w 1452563"/>
                  <a:gd name="connsiteY2" fmla="*/ 847 h 982589"/>
                  <a:gd name="connsiteX3" fmla="*/ 550069 w 1452563"/>
                  <a:gd name="connsiteY3" fmla="*/ 174678 h 982589"/>
                  <a:gd name="connsiteX4" fmla="*/ 709613 w 1452563"/>
                  <a:gd name="connsiteY4" fmla="*/ 481859 h 982589"/>
                  <a:gd name="connsiteX5" fmla="*/ 873919 w 1452563"/>
                  <a:gd name="connsiteY5" fmla="*/ 808090 h 982589"/>
                  <a:gd name="connsiteX6" fmla="*/ 959644 w 1452563"/>
                  <a:gd name="connsiteY6" fmla="*/ 927153 h 982589"/>
                  <a:gd name="connsiteX7" fmla="*/ 1045369 w 1452563"/>
                  <a:gd name="connsiteY7" fmla="*/ 977159 h 982589"/>
                  <a:gd name="connsiteX8" fmla="*/ 1131094 w 1452563"/>
                  <a:gd name="connsiteY8" fmla="*/ 972397 h 982589"/>
                  <a:gd name="connsiteX9" fmla="*/ 1223963 w 1452563"/>
                  <a:gd name="connsiteY9" fmla="*/ 898578 h 982589"/>
                  <a:gd name="connsiteX10" fmla="*/ 1345407 w 1452563"/>
                  <a:gd name="connsiteY10" fmla="*/ 684265 h 982589"/>
                  <a:gd name="connsiteX11" fmla="*/ 1452563 w 1452563"/>
                  <a:gd name="connsiteY11" fmla="*/ 477097 h 98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2563" h="982589">
                    <a:moveTo>
                      <a:pt x="0" y="469953"/>
                    </a:moveTo>
                    <a:cubicBezTo>
                      <a:pt x="60523" y="336404"/>
                      <a:pt x="121047" y="202856"/>
                      <a:pt x="180975" y="124672"/>
                    </a:cubicBezTo>
                    <a:cubicBezTo>
                      <a:pt x="240903" y="46488"/>
                      <a:pt x="298053" y="-7487"/>
                      <a:pt x="359569" y="847"/>
                    </a:cubicBezTo>
                    <a:cubicBezTo>
                      <a:pt x="421085" y="9181"/>
                      <a:pt x="491728" y="94509"/>
                      <a:pt x="550069" y="174678"/>
                    </a:cubicBezTo>
                    <a:cubicBezTo>
                      <a:pt x="608410" y="254847"/>
                      <a:pt x="655638" y="376290"/>
                      <a:pt x="709613" y="481859"/>
                    </a:cubicBezTo>
                    <a:cubicBezTo>
                      <a:pt x="763588" y="587428"/>
                      <a:pt x="832247" y="733874"/>
                      <a:pt x="873919" y="808090"/>
                    </a:cubicBezTo>
                    <a:cubicBezTo>
                      <a:pt x="915591" y="882306"/>
                      <a:pt x="931069" y="898975"/>
                      <a:pt x="959644" y="927153"/>
                    </a:cubicBezTo>
                    <a:cubicBezTo>
                      <a:pt x="988219" y="955331"/>
                      <a:pt x="1016794" y="969618"/>
                      <a:pt x="1045369" y="977159"/>
                    </a:cubicBezTo>
                    <a:cubicBezTo>
                      <a:pt x="1073944" y="984700"/>
                      <a:pt x="1101328" y="985494"/>
                      <a:pt x="1131094" y="972397"/>
                    </a:cubicBezTo>
                    <a:cubicBezTo>
                      <a:pt x="1160860" y="959300"/>
                      <a:pt x="1188244" y="946600"/>
                      <a:pt x="1223963" y="898578"/>
                    </a:cubicBezTo>
                    <a:cubicBezTo>
                      <a:pt x="1259682" y="850556"/>
                      <a:pt x="1307307" y="754512"/>
                      <a:pt x="1345407" y="684265"/>
                    </a:cubicBezTo>
                    <a:cubicBezTo>
                      <a:pt x="1383507" y="614018"/>
                      <a:pt x="1418035" y="545557"/>
                      <a:pt x="1452563" y="477097"/>
                    </a:cubicBezTo>
                  </a:path>
                </a:pathLst>
              </a:cu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6" name="Freeform 35"/>
              <p:cNvSpPr/>
              <p:nvPr/>
            </p:nvSpPr>
            <p:spPr bwMode="auto">
              <a:xfrm>
                <a:off x="4741068" y="1205653"/>
                <a:ext cx="1452563" cy="982589"/>
              </a:xfrm>
              <a:custGeom>
                <a:avLst/>
                <a:gdLst>
                  <a:gd name="connsiteX0" fmla="*/ 0 w 1452563"/>
                  <a:gd name="connsiteY0" fmla="*/ 469953 h 982589"/>
                  <a:gd name="connsiteX1" fmla="*/ 180975 w 1452563"/>
                  <a:gd name="connsiteY1" fmla="*/ 124672 h 982589"/>
                  <a:gd name="connsiteX2" fmla="*/ 359569 w 1452563"/>
                  <a:gd name="connsiteY2" fmla="*/ 847 h 982589"/>
                  <a:gd name="connsiteX3" fmla="*/ 550069 w 1452563"/>
                  <a:gd name="connsiteY3" fmla="*/ 174678 h 982589"/>
                  <a:gd name="connsiteX4" fmla="*/ 709613 w 1452563"/>
                  <a:gd name="connsiteY4" fmla="*/ 481859 h 982589"/>
                  <a:gd name="connsiteX5" fmla="*/ 873919 w 1452563"/>
                  <a:gd name="connsiteY5" fmla="*/ 808090 h 982589"/>
                  <a:gd name="connsiteX6" fmla="*/ 959644 w 1452563"/>
                  <a:gd name="connsiteY6" fmla="*/ 927153 h 982589"/>
                  <a:gd name="connsiteX7" fmla="*/ 1045369 w 1452563"/>
                  <a:gd name="connsiteY7" fmla="*/ 977159 h 982589"/>
                  <a:gd name="connsiteX8" fmla="*/ 1131094 w 1452563"/>
                  <a:gd name="connsiteY8" fmla="*/ 972397 h 982589"/>
                  <a:gd name="connsiteX9" fmla="*/ 1223963 w 1452563"/>
                  <a:gd name="connsiteY9" fmla="*/ 898578 h 982589"/>
                  <a:gd name="connsiteX10" fmla="*/ 1345407 w 1452563"/>
                  <a:gd name="connsiteY10" fmla="*/ 684265 h 982589"/>
                  <a:gd name="connsiteX11" fmla="*/ 1452563 w 1452563"/>
                  <a:gd name="connsiteY11" fmla="*/ 477097 h 98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2563" h="982589">
                    <a:moveTo>
                      <a:pt x="0" y="469953"/>
                    </a:moveTo>
                    <a:cubicBezTo>
                      <a:pt x="60523" y="336404"/>
                      <a:pt x="121047" y="202856"/>
                      <a:pt x="180975" y="124672"/>
                    </a:cubicBezTo>
                    <a:cubicBezTo>
                      <a:pt x="240903" y="46488"/>
                      <a:pt x="298053" y="-7487"/>
                      <a:pt x="359569" y="847"/>
                    </a:cubicBezTo>
                    <a:cubicBezTo>
                      <a:pt x="421085" y="9181"/>
                      <a:pt x="491728" y="94509"/>
                      <a:pt x="550069" y="174678"/>
                    </a:cubicBezTo>
                    <a:cubicBezTo>
                      <a:pt x="608410" y="254847"/>
                      <a:pt x="655638" y="376290"/>
                      <a:pt x="709613" y="481859"/>
                    </a:cubicBezTo>
                    <a:cubicBezTo>
                      <a:pt x="763588" y="587428"/>
                      <a:pt x="832247" y="733874"/>
                      <a:pt x="873919" y="808090"/>
                    </a:cubicBezTo>
                    <a:cubicBezTo>
                      <a:pt x="915591" y="882306"/>
                      <a:pt x="931069" y="898975"/>
                      <a:pt x="959644" y="927153"/>
                    </a:cubicBezTo>
                    <a:cubicBezTo>
                      <a:pt x="988219" y="955331"/>
                      <a:pt x="1016794" y="969618"/>
                      <a:pt x="1045369" y="977159"/>
                    </a:cubicBezTo>
                    <a:cubicBezTo>
                      <a:pt x="1073944" y="984700"/>
                      <a:pt x="1101328" y="985494"/>
                      <a:pt x="1131094" y="972397"/>
                    </a:cubicBezTo>
                    <a:cubicBezTo>
                      <a:pt x="1160860" y="959300"/>
                      <a:pt x="1188244" y="946600"/>
                      <a:pt x="1223963" y="898578"/>
                    </a:cubicBezTo>
                    <a:cubicBezTo>
                      <a:pt x="1259682" y="850556"/>
                      <a:pt x="1307307" y="754512"/>
                      <a:pt x="1345407" y="684265"/>
                    </a:cubicBezTo>
                    <a:cubicBezTo>
                      <a:pt x="1383507" y="614018"/>
                      <a:pt x="1418035" y="545557"/>
                      <a:pt x="1452563" y="477097"/>
                    </a:cubicBezTo>
                  </a:path>
                </a:pathLst>
              </a:cu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grpSp>
          <p:nvGrpSpPr>
            <p:cNvPr id="30" name="Group 29"/>
            <p:cNvGrpSpPr/>
            <p:nvPr/>
          </p:nvGrpSpPr>
          <p:grpSpPr>
            <a:xfrm>
              <a:off x="6654006" y="1189778"/>
              <a:ext cx="2566194" cy="993701"/>
              <a:chOff x="1834356" y="1194541"/>
              <a:chExt cx="4359275" cy="993701"/>
            </a:xfrm>
          </p:grpSpPr>
          <p:sp>
            <p:nvSpPr>
              <p:cNvPr id="31" name="Freeform 30"/>
              <p:cNvSpPr/>
              <p:nvPr/>
            </p:nvSpPr>
            <p:spPr bwMode="auto">
              <a:xfrm>
                <a:off x="1834356" y="1194541"/>
                <a:ext cx="1452563" cy="982589"/>
              </a:xfrm>
              <a:custGeom>
                <a:avLst/>
                <a:gdLst>
                  <a:gd name="connsiteX0" fmla="*/ 0 w 1452563"/>
                  <a:gd name="connsiteY0" fmla="*/ 469953 h 982589"/>
                  <a:gd name="connsiteX1" fmla="*/ 180975 w 1452563"/>
                  <a:gd name="connsiteY1" fmla="*/ 124672 h 982589"/>
                  <a:gd name="connsiteX2" fmla="*/ 359569 w 1452563"/>
                  <a:gd name="connsiteY2" fmla="*/ 847 h 982589"/>
                  <a:gd name="connsiteX3" fmla="*/ 550069 w 1452563"/>
                  <a:gd name="connsiteY3" fmla="*/ 174678 h 982589"/>
                  <a:gd name="connsiteX4" fmla="*/ 709613 w 1452563"/>
                  <a:gd name="connsiteY4" fmla="*/ 481859 h 982589"/>
                  <a:gd name="connsiteX5" fmla="*/ 873919 w 1452563"/>
                  <a:gd name="connsiteY5" fmla="*/ 808090 h 982589"/>
                  <a:gd name="connsiteX6" fmla="*/ 959644 w 1452563"/>
                  <a:gd name="connsiteY6" fmla="*/ 927153 h 982589"/>
                  <a:gd name="connsiteX7" fmla="*/ 1045369 w 1452563"/>
                  <a:gd name="connsiteY7" fmla="*/ 977159 h 982589"/>
                  <a:gd name="connsiteX8" fmla="*/ 1131094 w 1452563"/>
                  <a:gd name="connsiteY8" fmla="*/ 972397 h 982589"/>
                  <a:gd name="connsiteX9" fmla="*/ 1223963 w 1452563"/>
                  <a:gd name="connsiteY9" fmla="*/ 898578 h 982589"/>
                  <a:gd name="connsiteX10" fmla="*/ 1345407 w 1452563"/>
                  <a:gd name="connsiteY10" fmla="*/ 684265 h 982589"/>
                  <a:gd name="connsiteX11" fmla="*/ 1452563 w 1452563"/>
                  <a:gd name="connsiteY11" fmla="*/ 477097 h 98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2563" h="982589">
                    <a:moveTo>
                      <a:pt x="0" y="469953"/>
                    </a:moveTo>
                    <a:cubicBezTo>
                      <a:pt x="60523" y="336404"/>
                      <a:pt x="121047" y="202856"/>
                      <a:pt x="180975" y="124672"/>
                    </a:cubicBezTo>
                    <a:cubicBezTo>
                      <a:pt x="240903" y="46488"/>
                      <a:pt x="298053" y="-7487"/>
                      <a:pt x="359569" y="847"/>
                    </a:cubicBezTo>
                    <a:cubicBezTo>
                      <a:pt x="421085" y="9181"/>
                      <a:pt x="491728" y="94509"/>
                      <a:pt x="550069" y="174678"/>
                    </a:cubicBezTo>
                    <a:cubicBezTo>
                      <a:pt x="608410" y="254847"/>
                      <a:pt x="655638" y="376290"/>
                      <a:pt x="709613" y="481859"/>
                    </a:cubicBezTo>
                    <a:cubicBezTo>
                      <a:pt x="763588" y="587428"/>
                      <a:pt x="832247" y="733874"/>
                      <a:pt x="873919" y="808090"/>
                    </a:cubicBezTo>
                    <a:cubicBezTo>
                      <a:pt x="915591" y="882306"/>
                      <a:pt x="931069" y="898975"/>
                      <a:pt x="959644" y="927153"/>
                    </a:cubicBezTo>
                    <a:cubicBezTo>
                      <a:pt x="988219" y="955331"/>
                      <a:pt x="1016794" y="969618"/>
                      <a:pt x="1045369" y="977159"/>
                    </a:cubicBezTo>
                    <a:cubicBezTo>
                      <a:pt x="1073944" y="984700"/>
                      <a:pt x="1101328" y="985494"/>
                      <a:pt x="1131094" y="972397"/>
                    </a:cubicBezTo>
                    <a:cubicBezTo>
                      <a:pt x="1160860" y="959300"/>
                      <a:pt x="1188244" y="946600"/>
                      <a:pt x="1223963" y="898578"/>
                    </a:cubicBezTo>
                    <a:cubicBezTo>
                      <a:pt x="1259682" y="850556"/>
                      <a:pt x="1307307" y="754512"/>
                      <a:pt x="1345407" y="684265"/>
                    </a:cubicBezTo>
                    <a:cubicBezTo>
                      <a:pt x="1383507" y="614018"/>
                      <a:pt x="1418035" y="545557"/>
                      <a:pt x="1452563" y="477097"/>
                    </a:cubicBezTo>
                  </a:path>
                </a:pathLst>
              </a:cu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2" name="Freeform 31"/>
              <p:cNvSpPr/>
              <p:nvPr/>
            </p:nvSpPr>
            <p:spPr bwMode="auto">
              <a:xfrm>
                <a:off x="3286918" y="1200891"/>
                <a:ext cx="1452563" cy="982589"/>
              </a:xfrm>
              <a:custGeom>
                <a:avLst/>
                <a:gdLst>
                  <a:gd name="connsiteX0" fmla="*/ 0 w 1452563"/>
                  <a:gd name="connsiteY0" fmla="*/ 469953 h 982589"/>
                  <a:gd name="connsiteX1" fmla="*/ 180975 w 1452563"/>
                  <a:gd name="connsiteY1" fmla="*/ 124672 h 982589"/>
                  <a:gd name="connsiteX2" fmla="*/ 359569 w 1452563"/>
                  <a:gd name="connsiteY2" fmla="*/ 847 h 982589"/>
                  <a:gd name="connsiteX3" fmla="*/ 550069 w 1452563"/>
                  <a:gd name="connsiteY3" fmla="*/ 174678 h 982589"/>
                  <a:gd name="connsiteX4" fmla="*/ 709613 w 1452563"/>
                  <a:gd name="connsiteY4" fmla="*/ 481859 h 982589"/>
                  <a:gd name="connsiteX5" fmla="*/ 873919 w 1452563"/>
                  <a:gd name="connsiteY5" fmla="*/ 808090 h 982589"/>
                  <a:gd name="connsiteX6" fmla="*/ 959644 w 1452563"/>
                  <a:gd name="connsiteY6" fmla="*/ 927153 h 982589"/>
                  <a:gd name="connsiteX7" fmla="*/ 1045369 w 1452563"/>
                  <a:gd name="connsiteY7" fmla="*/ 977159 h 982589"/>
                  <a:gd name="connsiteX8" fmla="*/ 1131094 w 1452563"/>
                  <a:gd name="connsiteY8" fmla="*/ 972397 h 982589"/>
                  <a:gd name="connsiteX9" fmla="*/ 1223963 w 1452563"/>
                  <a:gd name="connsiteY9" fmla="*/ 898578 h 982589"/>
                  <a:gd name="connsiteX10" fmla="*/ 1345407 w 1452563"/>
                  <a:gd name="connsiteY10" fmla="*/ 684265 h 982589"/>
                  <a:gd name="connsiteX11" fmla="*/ 1452563 w 1452563"/>
                  <a:gd name="connsiteY11" fmla="*/ 477097 h 98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2563" h="982589">
                    <a:moveTo>
                      <a:pt x="0" y="469953"/>
                    </a:moveTo>
                    <a:cubicBezTo>
                      <a:pt x="60523" y="336404"/>
                      <a:pt x="121047" y="202856"/>
                      <a:pt x="180975" y="124672"/>
                    </a:cubicBezTo>
                    <a:cubicBezTo>
                      <a:pt x="240903" y="46488"/>
                      <a:pt x="298053" y="-7487"/>
                      <a:pt x="359569" y="847"/>
                    </a:cubicBezTo>
                    <a:cubicBezTo>
                      <a:pt x="421085" y="9181"/>
                      <a:pt x="491728" y="94509"/>
                      <a:pt x="550069" y="174678"/>
                    </a:cubicBezTo>
                    <a:cubicBezTo>
                      <a:pt x="608410" y="254847"/>
                      <a:pt x="655638" y="376290"/>
                      <a:pt x="709613" y="481859"/>
                    </a:cubicBezTo>
                    <a:cubicBezTo>
                      <a:pt x="763588" y="587428"/>
                      <a:pt x="832247" y="733874"/>
                      <a:pt x="873919" y="808090"/>
                    </a:cubicBezTo>
                    <a:cubicBezTo>
                      <a:pt x="915591" y="882306"/>
                      <a:pt x="931069" y="898975"/>
                      <a:pt x="959644" y="927153"/>
                    </a:cubicBezTo>
                    <a:cubicBezTo>
                      <a:pt x="988219" y="955331"/>
                      <a:pt x="1016794" y="969618"/>
                      <a:pt x="1045369" y="977159"/>
                    </a:cubicBezTo>
                    <a:cubicBezTo>
                      <a:pt x="1073944" y="984700"/>
                      <a:pt x="1101328" y="985494"/>
                      <a:pt x="1131094" y="972397"/>
                    </a:cubicBezTo>
                    <a:cubicBezTo>
                      <a:pt x="1160860" y="959300"/>
                      <a:pt x="1188244" y="946600"/>
                      <a:pt x="1223963" y="898578"/>
                    </a:cubicBezTo>
                    <a:cubicBezTo>
                      <a:pt x="1259682" y="850556"/>
                      <a:pt x="1307307" y="754512"/>
                      <a:pt x="1345407" y="684265"/>
                    </a:cubicBezTo>
                    <a:cubicBezTo>
                      <a:pt x="1383507" y="614018"/>
                      <a:pt x="1418035" y="545557"/>
                      <a:pt x="1452563" y="477097"/>
                    </a:cubicBezTo>
                  </a:path>
                </a:pathLst>
              </a:cu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3" name="Freeform 32"/>
              <p:cNvSpPr/>
              <p:nvPr/>
            </p:nvSpPr>
            <p:spPr bwMode="auto">
              <a:xfrm>
                <a:off x="4741068" y="1205653"/>
                <a:ext cx="1452563" cy="982589"/>
              </a:xfrm>
              <a:custGeom>
                <a:avLst/>
                <a:gdLst>
                  <a:gd name="connsiteX0" fmla="*/ 0 w 1452563"/>
                  <a:gd name="connsiteY0" fmla="*/ 469953 h 982589"/>
                  <a:gd name="connsiteX1" fmla="*/ 180975 w 1452563"/>
                  <a:gd name="connsiteY1" fmla="*/ 124672 h 982589"/>
                  <a:gd name="connsiteX2" fmla="*/ 359569 w 1452563"/>
                  <a:gd name="connsiteY2" fmla="*/ 847 h 982589"/>
                  <a:gd name="connsiteX3" fmla="*/ 550069 w 1452563"/>
                  <a:gd name="connsiteY3" fmla="*/ 174678 h 982589"/>
                  <a:gd name="connsiteX4" fmla="*/ 709613 w 1452563"/>
                  <a:gd name="connsiteY4" fmla="*/ 481859 h 982589"/>
                  <a:gd name="connsiteX5" fmla="*/ 873919 w 1452563"/>
                  <a:gd name="connsiteY5" fmla="*/ 808090 h 982589"/>
                  <a:gd name="connsiteX6" fmla="*/ 959644 w 1452563"/>
                  <a:gd name="connsiteY6" fmla="*/ 927153 h 982589"/>
                  <a:gd name="connsiteX7" fmla="*/ 1045369 w 1452563"/>
                  <a:gd name="connsiteY7" fmla="*/ 977159 h 982589"/>
                  <a:gd name="connsiteX8" fmla="*/ 1131094 w 1452563"/>
                  <a:gd name="connsiteY8" fmla="*/ 972397 h 982589"/>
                  <a:gd name="connsiteX9" fmla="*/ 1223963 w 1452563"/>
                  <a:gd name="connsiteY9" fmla="*/ 898578 h 982589"/>
                  <a:gd name="connsiteX10" fmla="*/ 1345407 w 1452563"/>
                  <a:gd name="connsiteY10" fmla="*/ 684265 h 982589"/>
                  <a:gd name="connsiteX11" fmla="*/ 1452563 w 1452563"/>
                  <a:gd name="connsiteY11" fmla="*/ 477097 h 98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2563" h="982589">
                    <a:moveTo>
                      <a:pt x="0" y="469953"/>
                    </a:moveTo>
                    <a:cubicBezTo>
                      <a:pt x="60523" y="336404"/>
                      <a:pt x="121047" y="202856"/>
                      <a:pt x="180975" y="124672"/>
                    </a:cubicBezTo>
                    <a:cubicBezTo>
                      <a:pt x="240903" y="46488"/>
                      <a:pt x="298053" y="-7487"/>
                      <a:pt x="359569" y="847"/>
                    </a:cubicBezTo>
                    <a:cubicBezTo>
                      <a:pt x="421085" y="9181"/>
                      <a:pt x="491728" y="94509"/>
                      <a:pt x="550069" y="174678"/>
                    </a:cubicBezTo>
                    <a:cubicBezTo>
                      <a:pt x="608410" y="254847"/>
                      <a:pt x="655638" y="376290"/>
                      <a:pt x="709613" y="481859"/>
                    </a:cubicBezTo>
                    <a:cubicBezTo>
                      <a:pt x="763588" y="587428"/>
                      <a:pt x="832247" y="733874"/>
                      <a:pt x="873919" y="808090"/>
                    </a:cubicBezTo>
                    <a:cubicBezTo>
                      <a:pt x="915591" y="882306"/>
                      <a:pt x="931069" y="898975"/>
                      <a:pt x="959644" y="927153"/>
                    </a:cubicBezTo>
                    <a:cubicBezTo>
                      <a:pt x="988219" y="955331"/>
                      <a:pt x="1016794" y="969618"/>
                      <a:pt x="1045369" y="977159"/>
                    </a:cubicBezTo>
                    <a:cubicBezTo>
                      <a:pt x="1073944" y="984700"/>
                      <a:pt x="1101328" y="985494"/>
                      <a:pt x="1131094" y="972397"/>
                    </a:cubicBezTo>
                    <a:cubicBezTo>
                      <a:pt x="1160860" y="959300"/>
                      <a:pt x="1188244" y="946600"/>
                      <a:pt x="1223963" y="898578"/>
                    </a:cubicBezTo>
                    <a:cubicBezTo>
                      <a:pt x="1259682" y="850556"/>
                      <a:pt x="1307307" y="754512"/>
                      <a:pt x="1345407" y="684265"/>
                    </a:cubicBezTo>
                    <a:cubicBezTo>
                      <a:pt x="1383507" y="614018"/>
                      <a:pt x="1418035" y="545557"/>
                      <a:pt x="1452563" y="477097"/>
                    </a:cubicBezTo>
                  </a:path>
                </a:pathLst>
              </a:cu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grpSp>
      <p:cxnSp>
        <p:nvCxnSpPr>
          <p:cNvPr id="40" name="Straight Connector 39"/>
          <p:cNvCxnSpPr/>
          <p:nvPr/>
        </p:nvCxnSpPr>
        <p:spPr bwMode="auto">
          <a:xfrm>
            <a:off x="1823934" y="1384935"/>
            <a:ext cx="1158423" cy="6350"/>
          </a:xfrm>
          <a:prstGeom prst="line">
            <a:avLst/>
          </a:prstGeom>
          <a:solidFill>
            <a:schemeClr val="accent1"/>
          </a:solidFill>
          <a:ln w="38100" cap="flat" cmpd="sng" algn="ctr">
            <a:solidFill>
              <a:srgbClr val="FFFF00"/>
            </a:solidFill>
            <a:prstDash val="solid"/>
            <a:round/>
            <a:headEnd type="triangle" w="med" len="med"/>
            <a:tailEnd type="triangle" w="med" len="med"/>
          </a:ln>
          <a:effectLst/>
        </p:spPr>
      </p:cxnSp>
      <p:cxnSp>
        <p:nvCxnSpPr>
          <p:cNvPr id="41" name="Straight Connector 40"/>
          <p:cNvCxnSpPr/>
          <p:nvPr/>
        </p:nvCxnSpPr>
        <p:spPr bwMode="auto">
          <a:xfrm>
            <a:off x="1829389" y="3448685"/>
            <a:ext cx="385175" cy="6350"/>
          </a:xfrm>
          <a:prstGeom prst="line">
            <a:avLst/>
          </a:prstGeom>
          <a:solidFill>
            <a:schemeClr val="accent1"/>
          </a:solidFill>
          <a:ln w="38100" cap="flat" cmpd="sng" algn="ctr">
            <a:solidFill>
              <a:srgbClr val="FFFF00"/>
            </a:solidFill>
            <a:prstDash val="solid"/>
            <a:round/>
            <a:headEnd type="triangle" w="med" len="med"/>
            <a:tailEnd type="triangle" w="med" len="med"/>
          </a:ln>
          <a:effectLst/>
        </p:spPr>
      </p:cxnSp>
      <p:sp>
        <p:nvSpPr>
          <p:cNvPr id="42" name="TextBox 41"/>
          <p:cNvSpPr txBox="1"/>
          <p:nvPr/>
        </p:nvSpPr>
        <p:spPr bwMode="auto">
          <a:xfrm>
            <a:off x="1476375" y="190500"/>
            <a:ext cx="2593980" cy="523220"/>
          </a:xfrm>
          <a:prstGeom prst="rect">
            <a:avLst/>
          </a:prstGeom>
          <a:noFill/>
          <a:ln w="9525">
            <a:noFill/>
            <a:miter lim="800000"/>
            <a:headEnd/>
            <a:tailEnd/>
          </a:ln>
        </p:spPr>
        <p:txBody>
          <a:bodyPr wrap="none" rtlCol="0">
            <a:spAutoFit/>
          </a:bodyPr>
          <a:lstStyle/>
          <a:p>
            <a:r>
              <a:rPr lang="en-US" sz="2800" b="1" dirty="0">
                <a:solidFill>
                  <a:srgbClr val="FFFF00"/>
                </a:solidFill>
                <a:latin typeface="Verdana" pitchFamily="34" charset="0"/>
              </a:rPr>
              <a:t>Wavelength</a:t>
            </a:r>
          </a:p>
        </p:txBody>
      </p:sp>
      <p:sp>
        <p:nvSpPr>
          <p:cNvPr id="43" name="TextBox 42"/>
          <p:cNvSpPr txBox="1"/>
          <p:nvPr/>
        </p:nvSpPr>
        <p:spPr bwMode="auto">
          <a:xfrm>
            <a:off x="5524500" y="1312545"/>
            <a:ext cx="3129383" cy="677108"/>
          </a:xfrm>
          <a:prstGeom prst="rect">
            <a:avLst/>
          </a:prstGeom>
          <a:noFill/>
          <a:ln w="9525">
            <a:noFill/>
            <a:miter lim="800000"/>
            <a:headEnd/>
            <a:tailEnd/>
          </a:ln>
        </p:spPr>
        <p:txBody>
          <a:bodyPr wrap="none" rtlCol="0">
            <a:spAutoFit/>
          </a:bodyPr>
          <a:lstStyle>
            <a:defPPr>
              <a:defRPr lang="en-US"/>
            </a:defPPr>
            <a:lvl1pPr marL="171450" indent="-171450">
              <a:buClr>
                <a:schemeClr val="bg1"/>
              </a:buClr>
              <a:buSzPct val="115000"/>
              <a:buFont typeface="Arial" panose="020B0604020202020204" pitchFamily="34" charset="0"/>
              <a:buChar char="•"/>
              <a:defRPr b="1">
                <a:solidFill>
                  <a:srgbClr val="FFFF00"/>
                </a:solidFill>
                <a:latin typeface="Verdana" pitchFamily="34" charset="0"/>
              </a:defRPr>
            </a:lvl1pPr>
          </a:lstStyle>
          <a:p>
            <a:r>
              <a:rPr lang="en-US" dirty="0"/>
              <a:t>Longer wavelengths</a:t>
            </a:r>
          </a:p>
          <a:p>
            <a:r>
              <a:rPr lang="en-US" dirty="0"/>
              <a:t>Lower frequencies</a:t>
            </a:r>
          </a:p>
        </p:txBody>
      </p:sp>
      <p:sp>
        <p:nvSpPr>
          <p:cNvPr id="44" name="TextBox 43"/>
          <p:cNvSpPr txBox="1"/>
          <p:nvPr/>
        </p:nvSpPr>
        <p:spPr bwMode="auto">
          <a:xfrm>
            <a:off x="5524500" y="4059555"/>
            <a:ext cx="2302233" cy="384721"/>
          </a:xfrm>
          <a:prstGeom prst="rect">
            <a:avLst/>
          </a:prstGeom>
          <a:noFill/>
          <a:ln w="9525">
            <a:noFill/>
            <a:miter lim="800000"/>
            <a:headEnd/>
            <a:tailEnd/>
          </a:ln>
        </p:spPr>
        <p:txBody>
          <a:bodyPr wrap="none" rtlCol="0">
            <a:spAutoFit/>
          </a:bodyPr>
          <a:lstStyle>
            <a:defPPr>
              <a:defRPr lang="en-US"/>
            </a:defPPr>
            <a:lvl1pPr>
              <a:defRPr b="1">
                <a:solidFill>
                  <a:srgbClr val="FFFF00"/>
                </a:solidFill>
                <a:latin typeface="Verdana" pitchFamily="34" charset="0"/>
              </a:defRPr>
            </a:lvl1pPr>
          </a:lstStyle>
          <a:p>
            <a:pPr marL="171450" indent="-171450">
              <a:buClr>
                <a:schemeClr val="bg1"/>
              </a:buClr>
              <a:buSzPct val="115000"/>
              <a:buFont typeface="Arial" panose="020B0604020202020204" pitchFamily="34" charset="0"/>
              <a:buChar char="•"/>
            </a:pPr>
            <a:r>
              <a:rPr lang="en-US" dirty="0"/>
              <a:t>Higher energy</a:t>
            </a:r>
          </a:p>
        </p:txBody>
      </p:sp>
      <p:sp>
        <p:nvSpPr>
          <p:cNvPr id="45" name="Freeform 44"/>
          <p:cNvSpPr/>
          <p:nvPr/>
        </p:nvSpPr>
        <p:spPr bwMode="auto">
          <a:xfrm>
            <a:off x="2714625" y="796267"/>
            <a:ext cx="2800350" cy="699158"/>
          </a:xfrm>
          <a:custGeom>
            <a:avLst/>
            <a:gdLst>
              <a:gd name="connsiteX0" fmla="*/ 0 w 3152775"/>
              <a:gd name="connsiteY0" fmla="*/ 470558 h 699158"/>
              <a:gd name="connsiteX1" fmla="*/ 714375 w 3152775"/>
              <a:gd name="connsiteY1" fmla="*/ 3833 h 699158"/>
              <a:gd name="connsiteX2" fmla="*/ 3152775 w 3152775"/>
              <a:gd name="connsiteY2" fmla="*/ 699158 h 699158"/>
            </a:gdLst>
            <a:ahLst/>
            <a:cxnLst>
              <a:cxn ang="0">
                <a:pos x="connsiteX0" y="connsiteY0"/>
              </a:cxn>
              <a:cxn ang="0">
                <a:pos x="connsiteX1" y="connsiteY1"/>
              </a:cxn>
              <a:cxn ang="0">
                <a:pos x="connsiteX2" y="connsiteY2"/>
              </a:cxn>
            </a:cxnLst>
            <a:rect l="l" t="t" r="r" b="b"/>
            <a:pathLst>
              <a:path w="3152775" h="699158">
                <a:moveTo>
                  <a:pt x="0" y="470558"/>
                </a:moveTo>
                <a:cubicBezTo>
                  <a:pt x="94456" y="218145"/>
                  <a:pt x="188913" y="-34267"/>
                  <a:pt x="714375" y="3833"/>
                </a:cubicBezTo>
                <a:cubicBezTo>
                  <a:pt x="1239837" y="41933"/>
                  <a:pt x="2196306" y="370545"/>
                  <a:pt x="3152775" y="699158"/>
                </a:cubicBezTo>
              </a:path>
            </a:pathLst>
          </a:cu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nvGrpSpPr>
          <p:cNvPr id="46" name="Group 45"/>
          <p:cNvGrpSpPr/>
          <p:nvPr/>
        </p:nvGrpSpPr>
        <p:grpSpPr>
          <a:xfrm>
            <a:off x="1541461" y="1629833"/>
            <a:ext cx="3476536" cy="993701"/>
            <a:chOff x="1834356" y="1194541"/>
            <a:chExt cx="4359275" cy="993701"/>
          </a:xfrm>
        </p:grpSpPr>
        <p:sp>
          <p:nvSpPr>
            <p:cNvPr id="47" name="Freeform 46"/>
            <p:cNvSpPr/>
            <p:nvPr/>
          </p:nvSpPr>
          <p:spPr bwMode="auto">
            <a:xfrm>
              <a:off x="1834356" y="1194541"/>
              <a:ext cx="1452563" cy="982589"/>
            </a:xfrm>
            <a:custGeom>
              <a:avLst/>
              <a:gdLst>
                <a:gd name="connsiteX0" fmla="*/ 0 w 1452563"/>
                <a:gd name="connsiteY0" fmla="*/ 469953 h 982589"/>
                <a:gd name="connsiteX1" fmla="*/ 180975 w 1452563"/>
                <a:gd name="connsiteY1" fmla="*/ 124672 h 982589"/>
                <a:gd name="connsiteX2" fmla="*/ 359569 w 1452563"/>
                <a:gd name="connsiteY2" fmla="*/ 847 h 982589"/>
                <a:gd name="connsiteX3" fmla="*/ 550069 w 1452563"/>
                <a:gd name="connsiteY3" fmla="*/ 174678 h 982589"/>
                <a:gd name="connsiteX4" fmla="*/ 709613 w 1452563"/>
                <a:gd name="connsiteY4" fmla="*/ 481859 h 982589"/>
                <a:gd name="connsiteX5" fmla="*/ 873919 w 1452563"/>
                <a:gd name="connsiteY5" fmla="*/ 808090 h 982589"/>
                <a:gd name="connsiteX6" fmla="*/ 959644 w 1452563"/>
                <a:gd name="connsiteY6" fmla="*/ 927153 h 982589"/>
                <a:gd name="connsiteX7" fmla="*/ 1045369 w 1452563"/>
                <a:gd name="connsiteY7" fmla="*/ 977159 h 982589"/>
                <a:gd name="connsiteX8" fmla="*/ 1131094 w 1452563"/>
                <a:gd name="connsiteY8" fmla="*/ 972397 h 982589"/>
                <a:gd name="connsiteX9" fmla="*/ 1223963 w 1452563"/>
                <a:gd name="connsiteY9" fmla="*/ 898578 h 982589"/>
                <a:gd name="connsiteX10" fmla="*/ 1345407 w 1452563"/>
                <a:gd name="connsiteY10" fmla="*/ 684265 h 982589"/>
                <a:gd name="connsiteX11" fmla="*/ 1452563 w 1452563"/>
                <a:gd name="connsiteY11" fmla="*/ 477097 h 98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2563" h="982589">
                  <a:moveTo>
                    <a:pt x="0" y="469953"/>
                  </a:moveTo>
                  <a:cubicBezTo>
                    <a:pt x="60523" y="336404"/>
                    <a:pt x="121047" y="202856"/>
                    <a:pt x="180975" y="124672"/>
                  </a:cubicBezTo>
                  <a:cubicBezTo>
                    <a:pt x="240903" y="46488"/>
                    <a:pt x="298053" y="-7487"/>
                    <a:pt x="359569" y="847"/>
                  </a:cubicBezTo>
                  <a:cubicBezTo>
                    <a:pt x="421085" y="9181"/>
                    <a:pt x="491728" y="94509"/>
                    <a:pt x="550069" y="174678"/>
                  </a:cubicBezTo>
                  <a:cubicBezTo>
                    <a:pt x="608410" y="254847"/>
                    <a:pt x="655638" y="376290"/>
                    <a:pt x="709613" y="481859"/>
                  </a:cubicBezTo>
                  <a:cubicBezTo>
                    <a:pt x="763588" y="587428"/>
                    <a:pt x="832247" y="733874"/>
                    <a:pt x="873919" y="808090"/>
                  </a:cubicBezTo>
                  <a:cubicBezTo>
                    <a:pt x="915591" y="882306"/>
                    <a:pt x="931069" y="898975"/>
                    <a:pt x="959644" y="927153"/>
                  </a:cubicBezTo>
                  <a:cubicBezTo>
                    <a:pt x="988219" y="955331"/>
                    <a:pt x="1016794" y="969618"/>
                    <a:pt x="1045369" y="977159"/>
                  </a:cubicBezTo>
                  <a:cubicBezTo>
                    <a:pt x="1073944" y="984700"/>
                    <a:pt x="1101328" y="985494"/>
                    <a:pt x="1131094" y="972397"/>
                  </a:cubicBezTo>
                  <a:cubicBezTo>
                    <a:pt x="1160860" y="959300"/>
                    <a:pt x="1188244" y="946600"/>
                    <a:pt x="1223963" y="898578"/>
                  </a:cubicBezTo>
                  <a:cubicBezTo>
                    <a:pt x="1259682" y="850556"/>
                    <a:pt x="1307307" y="754512"/>
                    <a:pt x="1345407" y="684265"/>
                  </a:cubicBezTo>
                  <a:cubicBezTo>
                    <a:pt x="1383507" y="614018"/>
                    <a:pt x="1418035" y="545557"/>
                    <a:pt x="1452563" y="477097"/>
                  </a:cubicBezTo>
                </a:path>
              </a:pathLst>
            </a:cu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8" name="Freeform 47"/>
            <p:cNvSpPr/>
            <p:nvPr/>
          </p:nvSpPr>
          <p:spPr bwMode="auto">
            <a:xfrm>
              <a:off x="3286918" y="1200891"/>
              <a:ext cx="1452563" cy="982589"/>
            </a:xfrm>
            <a:custGeom>
              <a:avLst/>
              <a:gdLst>
                <a:gd name="connsiteX0" fmla="*/ 0 w 1452563"/>
                <a:gd name="connsiteY0" fmla="*/ 469953 h 982589"/>
                <a:gd name="connsiteX1" fmla="*/ 180975 w 1452563"/>
                <a:gd name="connsiteY1" fmla="*/ 124672 h 982589"/>
                <a:gd name="connsiteX2" fmla="*/ 359569 w 1452563"/>
                <a:gd name="connsiteY2" fmla="*/ 847 h 982589"/>
                <a:gd name="connsiteX3" fmla="*/ 550069 w 1452563"/>
                <a:gd name="connsiteY3" fmla="*/ 174678 h 982589"/>
                <a:gd name="connsiteX4" fmla="*/ 709613 w 1452563"/>
                <a:gd name="connsiteY4" fmla="*/ 481859 h 982589"/>
                <a:gd name="connsiteX5" fmla="*/ 873919 w 1452563"/>
                <a:gd name="connsiteY5" fmla="*/ 808090 h 982589"/>
                <a:gd name="connsiteX6" fmla="*/ 959644 w 1452563"/>
                <a:gd name="connsiteY6" fmla="*/ 927153 h 982589"/>
                <a:gd name="connsiteX7" fmla="*/ 1045369 w 1452563"/>
                <a:gd name="connsiteY7" fmla="*/ 977159 h 982589"/>
                <a:gd name="connsiteX8" fmla="*/ 1131094 w 1452563"/>
                <a:gd name="connsiteY8" fmla="*/ 972397 h 982589"/>
                <a:gd name="connsiteX9" fmla="*/ 1223963 w 1452563"/>
                <a:gd name="connsiteY9" fmla="*/ 898578 h 982589"/>
                <a:gd name="connsiteX10" fmla="*/ 1345407 w 1452563"/>
                <a:gd name="connsiteY10" fmla="*/ 684265 h 982589"/>
                <a:gd name="connsiteX11" fmla="*/ 1452563 w 1452563"/>
                <a:gd name="connsiteY11" fmla="*/ 477097 h 98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2563" h="982589">
                  <a:moveTo>
                    <a:pt x="0" y="469953"/>
                  </a:moveTo>
                  <a:cubicBezTo>
                    <a:pt x="60523" y="336404"/>
                    <a:pt x="121047" y="202856"/>
                    <a:pt x="180975" y="124672"/>
                  </a:cubicBezTo>
                  <a:cubicBezTo>
                    <a:pt x="240903" y="46488"/>
                    <a:pt x="298053" y="-7487"/>
                    <a:pt x="359569" y="847"/>
                  </a:cubicBezTo>
                  <a:cubicBezTo>
                    <a:pt x="421085" y="9181"/>
                    <a:pt x="491728" y="94509"/>
                    <a:pt x="550069" y="174678"/>
                  </a:cubicBezTo>
                  <a:cubicBezTo>
                    <a:pt x="608410" y="254847"/>
                    <a:pt x="655638" y="376290"/>
                    <a:pt x="709613" y="481859"/>
                  </a:cubicBezTo>
                  <a:cubicBezTo>
                    <a:pt x="763588" y="587428"/>
                    <a:pt x="832247" y="733874"/>
                    <a:pt x="873919" y="808090"/>
                  </a:cubicBezTo>
                  <a:cubicBezTo>
                    <a:pt x="915591" y="882306"/>
                    <a:pt x="931069" y="898975"/>
                    <a:pt x="959644" y="927153"/>
                  </a:cubicBezTo>
                  <a:cubicBezTo>
                    <a:pt x="988219" y="955331"/>
                    <a:pt x="1016794" y="969618"/>
                    <a:pt x="1045369" y="977159"/>
                  </a:cubicBezTo>
                  <a:cubicBezTo>
                    <a:pt x="1073944" y="984700"/>
                    <a:pt x="1101328" y="985494"/>
                    <a:pt x="1131094" y="972397"/>
                  </a:cubicBezTo>
                  <a:cubicBezTo>
                    <a:pt x="1160860" y="959300"/>
                    <a:pt x="1188244" y="946600"/>
                    <a:pt x="1223963" y="898578"/>
                  </a:cubicBezTo>
                  <a:cubicBezTo>
                    <a:pt x="1259682" y="850556"/>
                    <a:pt x="1307307" y="754512"/>
                    <a:pt x="1345407" y="684265"/>
                  </a:cubicBezTo>
                  <a:cubicBezTo>
                    <a:pt x="1383507" y="614018"/>
                    <a:pt x="1418035" y="545557"/>
                    <a:pt x="1452563" y="477097"/>
                  </a:cubicBezTo>
                </a:path>
              </a:pathLst>
            </a:cu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9" name="Freeform 48"/>
            <p:cNvSpPr/>
            <p:nvPr/>
          </p:nvSpPr>
          <p:spPr bwMode="auto">
            <a:xfrm>
              <a:off x="4741068" y="1205653"/>
              <a:ext cx="1452563" cy="982589"/>
            </a:xfrm>
            <a:custGeom>
              <a:avLst/>
              <a:gdLst>
                <a:gd name="connsiteX0" fmla="*/ 0 w 1452563"/>
                <a:gd name="connsiteY0" fmla="*/ 469953 h 982589"/>
                <a:gd name="connsiteX1" fmla="*/ 180975 w 1452563"/>
                <a:gd name="connsiteY1" fmla="*/ 124672 h 982589"/>
                <a:gd name="connsiteX2" fmla="*/ 359569 w 1452563"/>
                <a:gd name="connsiteY2" fmla="*/ 847 h 982589"/>
                <a:gd name="connsiteX3" fmla="*/ 550069 w 1452563"/>
                <a:gd name="connsiteY3" fmla="*/ 174678 h 982589"/>
                <a:gd name="connsiteX4" fmla="*/ 709613 w 1452563"/>
                <a:gd name="connsiteY4" fmla="*/ 481859 h 982589"/>
                <a:gd name="connsiteX5" fmla="*/ 873919 w 1452563"/>
                <a:gd name="connsiteY5" fmla="*/ 808090 h 982589"/>
                <a:gd name="connsiteX6" fmla="*/ 959644 w 1452563"/>
                <a:gd name="connsiteY6" fmla="*/ 927153 h 982589"/>
                <a:gd name="connsiteX7" fmla="*/ 1045369 w 1452563"/>
                <a:gd name="connsiteY7" fmla="*/ 977159 h 982589"/>
                <a:gd name="connsiteX8" fmla="*/ 1131094 w 1452563"/>
                <a:gd name="connsiteY8" fmla="*/ 972397 h 982589"/>
                <a:gd name="connsiteX9" fmla="*/ 1223963 w 1452563"/>
                <a:gd name="connsiteY9" fmla="*/ 898578 h 982589"/>
                <a:gd name="connsiteX10" fmla="*/ 1345407 w 1452563"/>
                <a:gd name="connsiteY10" fmla="*/ 684265 h 982589"/>
                <a:gd name="connsiteX11" fmla="*/ 1452563 w 1452563"/>
                <a:gd name="connsiteY11" fmla="*/ 477097 h 98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2563" h="982589">
                  <a:moveTo>
                    <a:pt x="0" y="469953"/>
                  </a:moveTo>
                  <a:cubicBezTo>
                    <a:pt x="60523" y="336404"/>
                    <a:pt x="121047" y="202856"/>
                    <a:pt x="180975" y="124672"/>
                  </a:cubicBezTo>
                  <a:cubicBezTo>
                    <a:pt x="240903" y="46488"/>
                    <a:pt x="298053" y="-7487"/>
                    <a:pt x="359569" y="847"/>
                  </a:cubicBezTo>
                  <a:cubicBezTo>
                    <a:pt x="421085" y="9181"/>
                    <a:pt x="491728" y="94509"/>
                    <a:pt x="550069" y="174678"/>
                  </a:cubicBezTo>
                  <a:cubicBezTo>
                    <a:pt x="608410" y="254847"/>
                    <a:pt x="655638" y="376290"/>
                    <a:pt x="709613" y="481859"/>
                  </a:cubicBezTo>
                  <a:cubicBezTo>
                    <a:pt x="763588" y="587428"/>
                    <a:pt x="832247" y="733874"/>
                    <a:pt x="873919" y="808090"/>
                  </a:cubicBezTo>
                  <a:cubicBezTo>
                    <a:pt x="915591" y="882306"/>
                    <a:pt x="931069" y="898975"/>
                    <a:pt x="959644" y="927153"/>
                  </a:cubicBezTo>
                  <a:cubicBezTo>
                    <a:pt x="988219" y="955331"/>
                    <a:pt x="1016794" y="969618"/>
                    <a:pt x="1045369" y="977159"/>
                  </a:cubicBezTo>
                  <a:cubicBezTo>
                    <a:pt x="1073944" y="984700"/>
                    <a:pt x="1101328" y="985494"/>
                    <a:pt x="1131094" y="972397"/>
                  </a:cubicBezTo>
                  <a:cubicBezTo>
                    <a:pt x="1160860" y="959300"/>
                    <a:pt x="1188244" y="946600"/>
                    <a:pt x="1223963" y="898578"/>
                  </a:cubicBezTo>
                  <a:cubicBezTo>
                    <a:pt x="1259682" y="850556"/>
                    <a:pt x="1307307" y="754512"/>
                    <a:pt x="1345407" y="684265"/>
                  </a:cubicBezTo>
                  <a:cubicBezTo>
                    <a:pt x="1383507" y="614018"/>
                    <a:pt x="1418035" y="545557"/>
                    <a:pt x="1452563" y="477097"/>
                  </a:cubicBezTo>
                </a:path>
              </a:pathLst>
            </a:cu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grpSp>
        <p:nvGrpSpPr>
          <p:cNvPr id="50" name="Group 49"/>
          <p:cNvGrpSpPr/>
          <p:nvPr/>
        </p:nvGrpSpPr>
        <p:grpSpPr>
          <a:xfrm>
            <a:off x="1328580" y="3531023"/>
            <a:ext cx="3518796" cy="1012751"/>
            <a:chOff x="1529556" y="1170728"/>
            <a:chExt cx="7690644" cy="1012751"/>
          </a:xfrm>
        </p:grpSpPr>
        <p:grpSp>
          <p:nvGrpSpPr>
            <p:cNvPr id="51" name="Group 50"/>
            <p:cNvGrpSpPr/>
            <p:nvPr/>
          </p:nvGrpSpPr>
          <p:grpSpPr>
            <a:xfrm>
              <a:off x="1529556" y="1170728"/>
              <a:ext cx="2566194" cy="993701"/>
              <a:chOff x="1834356" y="1194541"/>
              <a:chExt cx="4359275" cy="993701"/>
            </a:xfrm>
          </p:grpSpPr>
          <p:sp>
            <p:nvSpPr>
              <p:cNvPr id="60" name="Freeform 59"/>
              <p:cNvSpPr/>
              <p:nvPr/>
            </p:nvSpPr>
            <p:spPr bwMode="auto">
              <a:xfrm>
                <a:off x="1834356" y="1194541"/>
                <a:ext cx="1452563" cy="982589"/>
              </a:xfrm>
              <a:custGeom>
                <a:avLst/>
                <a:gdLst>
                  <a:gd name="connsiteX0" fmla="*/ 0 w 1452563"/>
                  <a:gd name="connsiteY0" fmla="*/ 469953 h 982589"/>
                  <a:gd name="connsiteX1" fmla="*/ 180975 w 1452563"/>
                  <a:gd name="connsiteY1" fmla="*/ 124672 h 982589"/>
                  <a:gd name="connsiteX2" fmla="*/ 359569 w 1452563"/>
                  <a:gd name="connsiteY2" fmla="*/ 847 h 982589"/>
                  <a:gd name="connsiteX3" fmla="*/ 550069 w 1452563"/>
                  <a:gd name="connsiteY3" fmla="*/ 174678 h 982589"/>
                  <a:gd name="connsiteX4" fmla="*/ 709613 w 1452563"/>
                  <a:gd name="connsiteY4" fmla="*/ 481859 h 982589"/>
                  <a:gd name="connsiteX5" fmla="*/ 873919 w 1452563"/>
                  <a:gd name="connsiteY5" fmla="*/ 808090 h 982589"/>
                  <a:gd name="connsiteX6" fmla="*/ 959644 w 1452563"/>
                  <a:gd name="connsiteY6" fmla="*/ 927153 h 982589"/>
                  <a:gd name="connsiteX7" fmla="*/ 1045369 w 1452563"/>
                  <a:gd name="connsiteY7" fmla="*/ 977159 h 982589"/>
                  <a:gd name="connsiteX8" fmla="*/ 1131094 w 1452563"/>
                  <a:gd name="connsiteY8" fmla="*/ 972397 h 982589"/>
                  <a:gd name="connsiteX9" fmla="*/ 1223963 w 1452563"/>
                  <a:gd name="connsiteY9" fmla="*/ 898578 h 982589"/>
                  <a:gd name="connsiteX10" fmla="*/ 1345407 w 1452563"/>
                  <a:gd name="connsiteY10" fmla="*/ 684265 h 982589"/>
                  <a:gd name="connsiteX11" fmla="*/ 1452563 w 1452563"/>
                  <a:gd name="connsiteY11" fmla="*/ 477097 h 98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2563" h="982589">
                    <a:moveTo>
                      <a:pt x="0" y="469953"/>
                    </a:moveTo>
                    <a:cubicBezTo>
                      <a:pt x="60523" y="336404"/>
                      <a:pt x="121047" y="202856"/>
                      <a:pt x="180975" y="124672"/>
                    </a:cubicBezTo>
                    <a:cubicBezTo>
                      <a:pt x="240903" y="46488"/>
                      <a:pt x="298053" y="-7487"/>
                      <a:pt x="359569" y="847"/>
                    </a:cubicBezTo>
                    <a:cubicBezTo>
                      <a:pt x="421085" y="9181"/>
                      <a:pt x="491728" y="94509"/>
                      <a:pt x="550069" y="174678"/>
                    </a:cubicBezTo>
                    <a:cubicBezTo>
                      <a:pt x="608410" y="254847"/>
                      <a:pt x="655638" y="376290"/>
                      <a:pt x="709613" y="481859"/>
                    </a:cubicBezTo>
                    <a:cubicBezTo>
                      <a:pt x="763588" y="587428"/>
                      <a:pt x="832247" y="733874"/>
                      <a:pt x="873919" y="808090"/>
                    </a:cubicBezTo>
                    <a:cubicBezTo>
                      <a:pt x="915591" y="882306"/>
                      <a:pt x="931069" y="898975"/>
                      <a:pt x="959644" y="927153"/>
                    </a:cubicBezTo>
                    <a:cubicBezTo>
                      <a:pt x="988219" y="955331"/>
                      <a:pt x="1016794" y="969618"/>
                      <a:pt x="1045369" y="977159"/>
                    </a:cubicBezTo>
                    <a:cubicBezTo>
                      <a:pt x="1073944" y="984700"/>
                      <a:pt x="1101328" y="985494"/>
                      <a:pt x="1131094" y="972397"/>
                    </a:cubicBezTo>
                    <a:cubicBezTo>
                      <a:pt x="1160860" y="959300"/>
                      <a:pt x="1188244" y="946600"/>
                      <a:pt x="1223963" y="898578"/>
                    </a:cubicBezTo>
                    <a:cubicBezTo>
                      <a:pt x="1259682" y="850556"/>
                      <a:pt x="1307307" y="754512"/>
                      <a:pt x="1345407" y="684265"/>
                    </a:cubicBezTo>
                    <a:cubicBezTo>
                      <a:pt x="1383507" y="614018"/>
                      <a:pt x="1418035" y="545557"/>
                      <a:pt x="1452563" y="477097"/>
                    </a:cubicBezTo>
                  </a:path>
                </a:pathLst>
              </a:cu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1" name="Freeform 60"/>
              <p:cNvSpPr/>
              <p:nvPr/>
            </p:nvSpPr>
            <p:spPr bwMode="auto">
              <a:xfrm>
                <a:off x="3286918" y="1200891"/>
                <a:ext cx="1452563" cy="982589"/>
              </a:xfrm>
              <a:custGeom>
                <a:avLst/>
                <a:gdLst>
                  <a:gd name="connsiteX0" fmla="*/ 0 w 1452563"/>
                  <a:gd name="connsiteY0" fmla="*/ 469953 h 982589"/>
                  <a:gd name="connsiteX1" fmla="*/ 180975 w 1452563"/>
                  <a:gd name="connsiteY1" fmla="*/ 124672 h 982589"/>
                  <a:gd name="connsiteX2" fmla="*/ 359569 w 1452563"/>
                  <a:gd name="connsiteY2" fmla="*/ 847 h 982589"/>
                  <a:gd name="connsiteX3" fmla="*/ 550069 w 1452563"/>
                  <a:gd name="connsiteY3" fmla="*/ 174678 h 982589"/>
                  <a:gd name="connsiteX4" fmla="*/ 709613 w 1452563"/>
                  <a:gd name="connsiteY4" fmla="*/ 481859 h 982589"/>
                  <a:gd name="connsiteX5" fmla="*/ 873919 w 1452563"/>
                  <a:gd name="connsiteY5" fmla="*/ 808090 h 982589"/>
                  <a:gd name="connsiteX6" fmla="*/ 959644 w 1452563"/>
                  <a:gd name="connsiteY6" fmla="*/ 927153 h 982589"/>
                  <a:gd name="connsiteX7" fmla="*/ 1045369 w 1452563"/>
                  <a:gd name="connsiteY7" fmla="*/ 977159 h 982589"/>
                  <a:gd name="connsiteX8" fmla="*/ 1131094 w 1452563"/>
                  <a:gd name="connsiteY8" fmla="*/ 972397 h 982589"/>
                  <a:gd name="connsiteX9" fmla="*/ 1223963 w 1452563"/>
                  <a:gd name="connsiteY9" fmla="*/ 898578 h 982589"/>
                  <a:gd name="connsiteX10" fmla="*/ 1345407 w 1452563"/>
                  <a:gd name="connsiteY10" fmla="*/ 684265 h 982589"/>
                  <a:gd name="connsiteX11" fmla="*/ 1452563 w 1452563"/>
                  <a:gd name="connsiteY11" fmla="*/ 477097 h 98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2563" h="982589">
                    <a:moveTo>
                      <a:pt x="0" y="469953"/>
                    </a:moveTo>
                    <a:cubicBezTo>
                      <a:pt x="60523" y="336404"/>
                      <a:pt x="121047" y="202856"/>
                      <a:pt x="180975" y="124672"/>
                    </a:cubicBezTo>
                    <a:cubicBezTo>
                      <a:pt x="240903" y="46488"/>
                      <a:pt x="298053" y="-7487"/>
                      <a:pt x="359569" y="847"/>
                    </a:cubicBezTo>
                    <a:cubicBezTo>
                      <a:pt x="421085" y="9181"/>
                      <a:pt x="491728" y="94509"/>
                      <a:pt x="550069" y="174678"/>
                    </a:cubicBezTo>
                    <a:cubicBezTo>
                      <a:pt x="608410" y="254847"/>
                      <a:pt x="655638" y="376290"/>
                      <a:pt x="709613" y="481859"/>
                    </a:cubicBezTo>
                    <a:cubicBezTo>
                      <a:pt x="763588" y="587428"/>
                      <a:pt x="832247" y="733874"/>
                      <a:pt x="873919" y="808090"/>
                    </a:cubicBezTo>
                    <a:cubicBezTo>
                      <a:pt x="915591" y="882306"/>
                      <a:pt x="931069" y="898975"/>
                      <a:pt x="959644" y="927153"/>
                    </a:cubicBezTo>
                    <a:cubicBezTo>
                      <a:pt x="988219" y="955331"/>
                      <a:pt x="1016794" y="969618"/>
                      <a:pt x="1045369" y="977159"/>
                    </a:cubicBezTo>
                    <a:cubicBezTo>
                      <a:pt x="1073944" y="984700"/>
                      <a:pt x="1101328" y="985494"/>
                      <a:pt x="1131094" y="972397"/>
                    </a:cubicBezTo>
                    <a:cubicBezTo>
                      <a:pt x="1160860" y="959300"/>
                      <a:pt x="1188244" y="946600"/>
                      <a:pt x="1223963" y="898578"/>
                    </a:cubicBezTo>
                    <a:cubicBezTo>
                      <a:pt x="1259682" y="850556"/>
                      <a:pt x="1307307" y="754512"/>
                      <a:pt x="1345407" y="684265"/>
                    </a:cubicBezTo>
                    <a:cubicBezTo>
                      <a:pt x="1383507" y="614018"/>
                      <a:pt x="1418035" y="545557"/>
                      <a:pt x="1452563" y="477097"/>
                    </a:cubicBezTo>
                  </a:path>
                </a:pathLst>
              </a:cu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2" name="Freeform 61"/>
              <p:cNvSpPr/>
              <p:nvPr/>
            </p:nvSpPr>
            <p:spPr bwMode="auto">
              <a:xfrm>
                <a:off x="4741068" y="1205653"/>
                <a:ext cx="1452563" cy="982589"/>
              </a:xfrm>
              <a:custGeom>
                <a:avLst/>
                <a:gdLst>
                  <a:gd name="connsiteX0" fmla="*/ 0 w 1452563"/>
                  <a:gd name="connsiteY0" fmla="*/ 469953 h 982589"/>
                  <a:gd name="connsiteX1" fmla="*/ 180975 w 1452563"/>
                  <a:gd name="connsiteY1" fmla="*/ 124672 h 982589"/>
                  <a:gd name="connsiteX2" fmla="*/ 359569 w 1452563"/>
                  <a:gd name="connsiteY2" fmla="*/ 847 h 982589"/>
                  <a:gd name="connsiteX3" fmla="*/ 550069 w 1452563"/>
                  <a:gd name="connsiteY3" fmla="*/ 174678 h 982589"/>
                  <a:gd name="connsiteX4" fmla="*/ 709613 w 1452563"/>
                  <a:gd name="connsiteY4" fmla="*/ 481859 h 982589"/>
                  <a:gd name="connsiteX5" fmla="*/ 873919 w 1452563"/>
                  <a:gd name="connsiteY5" fmla="*/ 808090 h 982589"/>
                  <a:gd name="connsiteX6" fmla="*/ 959644 w 1452563"/>
                  <a:gd name="connsiteY6" fmla="*/ 927153 h 982589"/>
                  <a:gd name="connsiteX7" fmla="*/ 1045369 w 1452563"/>
                  <a:gd name="connsiteY7" fmla="*/ 977159 h 982589"/>
                  <a:gd name="connsiteX8" fmla="*/ 1131094 w 1452563"/>
                  <a:gd name="connsiteY8" fmla="*/ 972397 h 982589"/>
                  <a:gd name="connsiteX9" fmla="*/ 1223963 w 1452563"/>
                  <a:gd name="connsiteY9" fmla="*/ 898578 h 982589"/>
                  <a:gd name="connsiteX10" fmla="*/ 1345407 w 1452563"/>
                  <a:gd name="connsiteY10" fmla="*/ 684265 h 982589"/>
                  <a:gd name="connsiteX11" fmla="*/ 1452563 w 1452563"/>
                  <a:gd name="connsiteY11" fmla="*/ 477097 h 98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2563" h="982589">
                    <a:moveTo>
                      <a:pt x="0" y="469953"/>
                    </a:moveTo>
                    <a:cubicBezTo>
                      <a:pt x="60523" y="336404"/>
                      <a:pt x="121047" y="202856"/>
                      <a:pt x="180975" y="124672"/>
                    </a:cubicBezTo>
                    <a:cubicBezTo>
                      <a:pt x="240903" y="46488"/>
                      <a:pt x="298053" y="-7487"/>
                      <a:pt x="359569" y="847"/>
                    </a:cubicBezTo>
                    <a:cubicBezTo>
                      <a:pt x="421085" y="9181"/>
                      <a:pt x="491728" y="94509"/>
                      <a:pt x="550069" y="174678"/>
                    </a:cubicBezTo>
                    <a:cubicBezTo>
                      <a:pt x="608410" y="254847"/>
                      <a:pt x="655638" y="376290"/>
                      <a:pt x="709613" y="481859"/>
                    </a:cubicBezTo>
                    <a:cubicBezTo>
                      <a:pt x="763588" y="587428"/>
                      <a:pt x="832247" y="733874"/>
                      <a:pt x="873919" y="808090"/>
                    </a:cubicBezTo>
                    <a:cubicBezTo>
                      <a:pt x="915591" y="882306"/>
                      <a:pt x="931069" y="898975"/>
                      <a:pt x="959644" y="927153"/>
                    </a:cubicBezTo>
                    <a:cubicBezTo>
                      <a:pt x="988219" y="955331"/>
                      <a:pt x="1016794" y="969618"/>
                      <a:pt x="1045369" y="977159"/>
                    </a:cubicBezTo>
                    <a:cubicBezTo>
                      <a:pt x="1073944" y="984700"/>
                      <a:pt x="1101328" y="985494"/>
                      <a:pt x="1131094" y="972397"/>
                    </a:cubicBezTo>
                    <a:cubicBezTo>
                      <a:pt x="1160860" y="959300"/>
                      <a:pt x="1188244" y="946600"/>
                      <a:pt x="1223963" y="898578"/>
                    </a:cubicBezTo>
                    <a:cubicBezTo>
                      <a:pt x="1259682" y="850556"/>
                      <a:pt x="1307307" y="754512"/>
                      <a:pt x="1345407" y="684265"/>
                    </a:cubicBezTo>
                    <a:cubicBezTo>
                      <a:pt x="1383507" y="614018"/>
                      <a:pt x="1418035" y="545557"/>
                      <a:pt x="1452563" y="477097"/>
                    </a:cubicBezTo>
                  </a:path>
                </a:pathLst>
              </a:cu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grpSp>
          <p:nvGrpSpPr>
            <p:cNvPr id="52" name="Group 51"/>
            <p:cNvGrpSpPr/>
            <p:nvPr/>
          </p:nvGrpSpPr>
          <p:grpSpPr>
            <a:xfrm>
              <a:off x="4091781" y="1180253"/>
              <a:ext cx="2566194" cy="993701"/>
              <a:chOff x="1834356" y="1194541"/>
              <a:chExt cx="4359275" cy="993701"/>
            </a:xfrm>
          </p:grpSpPr>
          <p:sp>
            <p:nvSpPr>
              <p:cNvPr id="57" name="Freeform 56"/>
              <p:cNvSpPr/>
              <p:nvPr/>
            </p:nvSpPr>
            <p:spPr bwMode="auto">
              <a:xfrm>
                <a:off x="1834356" y="1194541"/>
                <a:ext cx="1452563" cy="982589"/>
              </a:xfrm>
              <a:custGeom>
                <a:avLst/>
                <a:gdLst>
                  <a:gd name="connsiteX0" fmla="*/ 0 w 1452563"/>
                  <a:gd name="connsiteY0" fmla="*/ 469953 h 982589"/>
                  <a:gd name="connsiteX1" fmla="*/ 180975 w 1452563"/>
                  <a:gd name="connsiteY1" fmla="*/ 124672 h 982589"/>
                  <a:gd name="connsiteX2" fmla="*/ 359569 w 1452563"/>
                  <a:gd name="connsiteY2" fmla="*/ 847 h 982589"/>
                  <a:gd name="connsiteX3" fmla="*/ 550069 w 1452563"/>
                  <a:gd name="connsiteY3" fmla="*/ 174678 h 982589"/>
                  <a:gd name="connsiteX4" fmla="*/ 709613 w 1452563"/>
                  <a:gd name="connsiteY4" fmla="*/ 481859 h 982589"/>
                  <a:gd name="connsiteX5" fmla="*/ 873919 w 1452563"/>
                  <a:gd name="connsiteY5" fmla="*/ 808090 h 982589"/>
                  <a:gd name="connsiteX6" fmla="*/ 959644 w 1452563"/>
                  <a:gd name="connsiteY6" fmla="*/ 927153 h 982589"/>
                  <a:gd name="connsiteX7" fmla="*/ 1045369 w 1452563"/>
                  <a:gd name="connsiteY7" fmla="*/ 977159 h 982589"/>
                  <a:gd name="connsiteX8" fmla="*/ 1131094 w 1452563"/>
                  <a:gd name="connsiteY8" fmla="*/ 972397 h 982589"/>
                  <a:gd name="connsiteX9" fmla="*/ 1223963 w 1452563"/>
                  <a:gd name="connsiteY9" fmla="*/ 898578 h 982589"/>
                  <a:gd name="connsiteX10" fmla="*/ 1345407 w 1452563"/>
                  <a:gd name="connsiteY10" fmla="*/ 684265 h 982589"/>
                  <a:gd name="connsiteX11" fmla="*/ 1452563 w 1452563"/>
                  <a:gd name="connsiteY11" fmla="*/ 477097 h 98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2563" h="982589">
                    <a:moveTo>
                      <a:pt x="0" y="469953"/>
                    </a:moveTo>
                    <a:cubicBezTo>
                      <a:pt x="60523" y="336404"/>
                      <a:pt x="121047" y="202856"/>
                      <a:pt x="180975" y="124672"/>
                    </a:cubicBezTo>
                    <a:cubicBezTo>
                      <a:pt x="240903" y="46488"/>
                      <a:pt x="298053" y="-7487"/>
                      <a:pt x="359569" y="847"/>
                    </a:cubicBezTo>
                    <a:cubicBezTo>
                      <a:pt x="421085" y="9181"/>
                      <a:pt x="491728" y="94509"/>
                      <a:pt x="550069" y="174678"/>
                    </a:cubicBezTo>
                    <a:cubicBezTo>
                      <a:pt x="608410" y="254847"/>
                      <a:pt x="655638" y="376290"/>
                      <a:pt x="709613" y="481859"/>
                    </a:cubicBezTo>
                    <a:cubicBezTo>
                      <a:pt x="763588" y="587428"/>
                      <a:pt x="832247" y="733874"/>
                      <a:pt x="873919" y="808090"/>
                    </a:cubicBezTo>
                    <a:cubicBezTo>
                      <a:pt x="915591" y="882306"/>
                      <a:pt x="931069" y="898975"/>
                      <a:pt x="959644" y="927153"/>
                    </a:cubicBezTo>
                    <a:cubicBezTo>
                      <a:pt x="988219" y="955331"/>
                      <a:pt x="1016794" y="969618"/>
                      <a:pt x="1045369" y="977159"/>
                    </a:cubicBezTo>
                    <a:cubicBezTo>
                      <a:pt x="1073944" y="984700"/>
                      <a:pt x="1101328" y="985494"/>
                      <a:pt x="1131094" y="972397"/>
                    </a:cubicBezTo>
                    <a:cubicBezTo>
                      <a:pt x="1160860" y="959300"/>
                      <a:pt x="1188244" y="946600"/>
                      <a:pt x="1223963" y="898578"/>
                    </a:cubicBezTo>
                    <a:cubicBezTo>
                      <a:pt x="1259682" y="850556"/>
                      <a:pt x="1307307" y="754512"/>
                      <a:pt x="1345407" y="684265"/>
                    </a:cubicBezTo>
                    <a:cubicBezTo>
                      <a:pt x="1383507" y="614018"/>
                      <a:pt x="1418035" y="545557"/>
                      <a:pt x="1452563" y="477097"/>
                    </a:cubicBezTo>
                  </a:path>
                </a:pathLst>
              </a:cu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8" name="Freeform 57"/>
              <p:cNvSpPr/>
              <p:nvPr/>
            </p:nvSpPr>
            <p:spPr bwMode="auto">
              <a:xfrm>
                <a:off x="3286918" y="1200891"/>
                <a:ext cx="1452563" cy="982589"/>
              </a:xfrm>
              <a:custGeom>
                <a:avLst/>
                <a:gdLst>
                  <a:gd name="connsiteX0" fmla="*/ 0 w 1452563"/>
                  <a:gd name="connsiteY0" fmla="*/ 469953 h 982589"/>
                  <a:gd name="connsiteX1" fmla="*/ 180975 w 1452563"/>
                  <a:gd name="connsiteY1" fmla="*/ 124672 h 982589"/>
                  <a:gd name="connsiteX2" fmla="*/ 359569 w 1452563"/>
                  <a:gd name="connsiteY2" fmla="*/ 847 h 982589"/>
                  <a:gd name="connsiteX3" fmla="*/ 550069 w 1452563"/>
                  <a:gd name="connsiteY3" fmla="*/ 174678 h 982589"/>
                  <a:gd name="connsiteX4" fmla="*/ 709613 w 1452563"/>
                  <a:gd name="connsiteY4" fmla="*/ 481859 h 982589"/>
                  <a:gd name="connsiteX5" fmla="*/ 873919 w 1452563"/>
                  <a:gd name="connsiteY5" fmla="*/ 808090 h 982589"/>
                  <a:gd name="connsiteX6" fmla="*/ 959644 w 1452563"/>
                  <a:gd name="connsiteY6" fmla="*/ 927153 h 982589"/>
                  <a:gd name="connsiteX7" fmla="*/ 1045369 w 1452563"/>
                  <a:gd name="connsiteY7" fmla="*/ 977159 h 982589"/>
                  <a:gd name="connsiteX8" fmla="*/ 1131094 w 1452563"/>
                  <a:gd name="connsiteY8" fmla="*/ 972397 h 982589"/>
                  <a:gd name="connsiteX9" fmla="*/ 1223963 w 1452563"/>
                  <a:gd name="connsiteY9" fmla="*/ 898578 h 982589"/>
                  <a:gd name="connsiteX10" fmla="*/ 1345407 w 1452563"/>
                  <a:gd name="connsiteY10" fmla="*/ 684265 h 982589"/>
                  <a:gd name="connsiteX11" fmla="*/ 1452563 w 1452563"/>
                  <a:gd name="connsiteY11" fmla="*/ 477097 h 98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2563" h="982589">
                    <a:moveTo>
                      <a:pt x="0" y="469953"/>
                    </a:moveTo>
                    <a:cubicBezTo>
                      <a:pt x="60523" y="336404"/>
                      <a:pt x="121047" y="202856"/>
                      <a:pt x="180975" y="124672"/>
                    </a:cubicBezTo>
                    <a:cubicBezTo>
                      <a:pt x="240903" y="46488"/>
                      <a:pt x="298053" y="-7487"/>
                      <a:pt x="359569" y="847"/>
                    </a:cubicBezTo>
                    <a:cubicBezTo>
                      <a:pt x="421085" y="9181"/>
                      <a:pt x="491728" y="94509"/>
                      <a:pt x="550069" y="174678"/>
                    </a:cubicBezTo>
                    <a:cubicBezTo>
                      <a:pt x="608410" y="254847"/>
                      <a:pt x="655638" y="376290"/>
                      <a:pt x="709613" y="481859"/>
                    </a:cubicBezTo>
                    <a:cubicBezTo>
                      <a:pt x="763588" y="587428"/>
                      <a:pt x="832247" y="733874"/>
                      <a:pt x="873919" y="808090"/>
                    </a:cubicBezTo>
                    <a:cubicBezTo>
                      <a:pt x="915591" y="882306"/>
                      <a:pt x="931069" y="898975"/>
                      <a:pt x="959644" y="927153"/>
                    </a:cubicBezTo>
                    <a:cubicBezTo>
                      <a:pt x="988219" y="955331"/>
                      <a:pt x="1016794" y="969618"/>
                      <a:pt x="1045369" y="977159"/>
                    </a:cubicBezTo>
                    <a:cubicBezTo>
                      <a:pt x="1073944" y="984700"/>
                      <a:pt x="1101328" y="985494"/>
                      <a:pt x="1131094" y="972397"/>
                    </a:cubicBezTo>
                    <a:cubicBezTo>
                      <a:pt x="1160860" y="959300"/>
                      <a:pt x="1188244" y="946600"/>
                      <a:pt x="1223963" y="898578"/>
                    </a:cubicBezTo>
                    <a:cubicBezTo>
                      <a:pt x="1259682" y="850556"/>
                      <a:pt x="1307307" y="754512"/>
                      <a:pt x="1345407" y="684265"/>
                    </a:cubicBezTo>
                    <a:cubicBezTo>
                      <a:pt x="1383507" y="614018"/>
                      <a:pt x="1418035" y="545557"/>
                      <a:pt x="1452563" y="477097"/>
                    </a:cubicBezTo>
                  </a:path>
                </a:pathLst>
              </a:cu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9" name="Freeform 58"/>
              <p:cNvSpPr/>
              <p:nvPr/>
            </p:nvSpPr>
            <p:spPr bwMode="auto">
              <a:xfrm>
                <a:off x="4741068" y="1205653"/>
                <a:ext cx="1452563" cy="982589"/>
              </a:xfrm>
              <a:custGeom>
                <a:avLst/>
                <a:gdLst>
                  <a:gd name="connsiteX0" fmla="*/ 0 w 1452563"/>
                  <a:gd name="connsiteY0" fmla="*/ 469953 h 982589"/>
                  <a:gd name="connsiteX1" fmla="*/ 180975 w 1452563"/>
                  <a:gd name="connsiteY1" fmla="*/ 124672 h 982589"/>
                  <a:gd name="connsiteX2" fmla="*/ 359569 w 1452563"/>
                  <a:gd name="connsiteY2" fmla="*/ 847 h 982589"/>
                  <a:gd name="connsiteX3" fmla="*/ 550069 w 1452563"/>
                  <a:gd name="connsiteY3" fmla="*/ 174678 h 982589"/>
                  <a:gd name="connsiteX4" fmla="*/ 709613 w 1452563"/>
                  <a:gd name="connsiteY4" fmla="*/ 481859 h 982589"/>
                  <a:gd name="connsiteX5" fmla="*/ 873919 w 1452563"/>
                  <a:gd name="connsiteY5" fmla="*/ 808090 h 982589"/>
                  <a:gd name="connsiteX6" fmla="*/ 959644 w 1452563"/>
                  <a:gd name="connsiteY6" fmla="*/ 927153 h 982589"/>
                  <a:gd name="connsiteX7" fmla="*/ 1045369 w 1452563"/>
                  <a:gd name="connsiteY7" fmla="*/ 977159 h 982589"/>
                  <a:gd name="connsiteX8" fmla="*/ 1131094 w 1452563"/>
                  <a:gd name="connsiteY8" fmla="*/ 972397 h 982589"/>
                  <a:gd name="connsiteX9" fmla="*/ 1223963 w 1452563"/>
                  <a:gd name="connsiteY9" fmla="*/ 898578 h 982589"/>
                  <a:gd name="connsiteX10" fmla="*/ 1345407 w 1452563"/>
                  <a:gd name="connsiteY10" fmla="*/ 684265 h 982589"/>
                  <a:gd name="connsiteX11" fmla="*/ 1452563 w 1452563"/>
                  <a:gd name="connsiteY11" fmla="*/ 477097 h 98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2563" h="982589">
                    <a:moveTo>
                      <a:pt x="0" y="469953"/>
                    </a:moveTo>
                    <a:cubicBezTo>
                      <a:pt x="60523" y="336404"/>
                      <a:pt x="121047" y="202856"/>
                      <a:pt x="180975" y="124672"/>
                    </a:cubicBezTo>
                    <a:cubicBezTo>
                      <a:pt x="240903" y="46488"/>
                      <a:pt x="298053" y="-7487"/>
                      <a:pt x="359569" y="847"/>
                    </a:cubicBezTo>
                    <a:cubicBezTo>
                      <a:pt x="421085" y="9181"/>
                      <a:pt x="491728" y="94509"/>
                      <a:pt x="550069" y="174678"/>
                    </a:cubicBezTo>
                    <a:cubicBezTo>
                      <a:pt x="608410" y="254847"/>
                      <a:pt x="655638" y="376290"/>
                      <a:pt x="709613" y="481859"/>
                    </a:cubicBezTo>
                    <a:cubicBezTo>
                      <a:pt x="763588" y="587428"/>
                      <a:pt x="832247" y="733874"/>
                      <a:pt x="873919" y="808090"/>
                    </a:cubicBezTo>
                    <a:cubicBezTo>
                      <a:pt x="915591" y="882306"/>
                      <a:pt x="931069" y="898975"/>
                      <a:pt x="959644" y="927153"/>
                    </a:cubicBezTo>
                    <a:cubicBezTo>
                      <a:pt x="988219" y="955331"/>
                      <a:pt x="1016794" y="969618"/>
                      <a:pt x="1045369" y="977159"/>
                    </a:cubicBezTo>
                    <a:cubicBezTo>
                      <a:pt x="1073944" y="984700"/>
                      <a:pt x="1101328" y="985494"/>
                      <a:pt x="1131094" y="972397"/>
                    </a:cubicBezTo>
                    <a:cubicBezTo>
                      <a:pt x="1160860" y="959300"/>
                      <a:pt x="1188244" y="946600"/>
                      <a:pt x="1223963" y="898578"/>
                    </a:cubicBezTo>
                    <a:cubicBezTo>
                      <a:pt x="1259682" y="850556"/>
                      <a:pt x="1307307" y="754512"/>
                      <a:pt x="1345407" y="684265"/>
                    </a:cubicBezTo>
                    <a:cubicBezTo>
                      <a:pt x="1383507" y="614018"/>
                      <a:pt x="1418035" y="545557"/>
                      <a:pt x="1452563" y="477097"/>
                    </a:cubicBezTo>
                  </a:path>
                </a:pathLst>
              </a:cu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grpSp>
          <p:nvGrpSpPr>
            <p:cNvPr id="53" name="Group 52"/>
            <p:cNvGrpSpPr/>
            <p:nvPr/>
          </p:nvGrpSpPr>
          <p:grpSpPr>
            <a:xfrm>
              <a:off x="6654006" y="1189778"/>
              <a:ext cx="2566194" cy="993701"/>
              <a:chOff x="1834356" y="1194541"/>
              <a:chExt cx="4359275" cy="993701"/>
            </a:xfrm>
          </p:grpSpPr>
          <p:sp>
            <p:nvSpPr>
              <p:cNvPr id="54" name="Freeform 53"/>
              <p:cNvSpPr/>
              <p:nvPr/>
            </p:nvSpPr>
            <p:spPr bwMode="auto">
              <a:xfrm>
                <a:off x="1834356" y="1194541"/>
                <a:ext cx="1452563" cy="982589"/>
              </a:xfrm>
              <a:custGeom>
                <a:avLst/>
                <a:gdLst>
                  <a:gd name="connsiteX0" fmla="*/ 0 w 1452563"/>
                  <a:gd name="connsiteY0" fmla="*/ 469953 h 982589"/>
                  <a:gd name="connsiteX1" fmla="*/ 180975 w 1452563"/>
                  <a:gd name="connsiteY1" fmla="*/ 124672 h 982589"/>
                  <a:gd name="connsiteX2" fmla="*/ 359569 w 1452563"/>
                  <a:gd name="connsiteY2" fmla="*/ 847 h 982589"/>
                  <a:gd name="connsiteX3" fmla="*/ 550069 w 1452563"/>
                  <a:gd name="connsiteY3" fmla="*/ 174678 h 982589"/>
                  <a:gd name="connsiteX4" fmla="*/ 709613 w 1452563"/>
                  <a:gd name="connsiteY4" fmla="*/ 481859 h 982589"/>
                  <a:gd name="connsiteX5" fmla="*/ 873919 w 1452563"/>
                  <a:gd name="connsiteY5" fmla="*/ 808090 h 982589"/>
                  <a:gd name="connsiteX6" fmla="*/ 959644 w 1452563"/>
                  <a:gd name="connsiteY6" fmla="*/ 927153 h 982589"/>
                  <a:gd name="connsiteX7" fmla="*/ 1045369 w 1452563"/>
                  <a:gd name="connsiteY7" fmla="*/ 977159 h 982589"/>
                  <a:gd name="connsiteX8" fmla="*/ 1131094 w 1452563"/>
                  <a:gd name="connsiteY8" fmla="*/ 972397 h 982589"/>
                  <a:gd name="connsiteX9" fmla="*/ 1223963 w 1452563"/>
                  <a:gd name="connsiteY9" fmla="*/ 898578 h 982589"/>
                  <a:gd name="connsiteX10" fmla="*/ 1345407 w 1452563"/>
                  <a:gd name="connsiteY10" fmla="*/ 684265 h 982589"/>
                  <a:gd name="connsiteX11" fmla="*/ 1452563 w 1452563"/>
                  <a:gd name="connsiteY11" fmla="*/ 477097 h 98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2563" h="982589">
                    <a:moveTo>
                      <a:pt x="0" y="469953"/>
                    </a:moveTo>
                    <a:cubicBezTo>
                      <a:pt x="60523" y="336404"/>
                      <a:pt x="121047" y="202856"/>
                      <a:pt x="180975" y="124672"/>
                    </a:cubicBezTo>
                    <a:cubicBezTo>
                      <a:pt x="240903" y="46488"/>
                      <a:pt x="298053" y="-7487"/>
                      <a:pt x="359569" y="847"/>
                    </a:cubicBezTo>
                    <a:cubicBezTo>
                      <a:pt x="421085" y="9181"/>
                      <a:pt x="491728" y="94509"/>
                      <a:pt x="550069" y="174678"/>
                    </a:cubicBezTo>
                    <a:cubicBezTo>
                      <a:pt x="608410" y="254847"/>
                      <a:pt x="655638" y="376290"/>
                      <a:pt x="709613" y="481859"/>
                    </a:cubicBezTo>
                    <a:cubicBezTo>
                      <a:pt x="763588" y="587428"/>
                      <a:pt x="832247" y="733874"/>
                      <a:pt x="873919" y="808090"/>
                    </a:cubicBezTo>
                    <a:cubicBezTo>
                      <a:pt x="915591" y="882306"/>
                      <a:pt x="931069" y="898975"/>
                      <a:pt x="959644" y="927153"/>
                    </a:cubicBezTo>
                    <a:cubicBezTo>
                      <a:pt x="988219" y="955331"/>
                      <a:pt x="1016794" y="969618"/>
                      <a:pt x="1045369" y="977159"/>
                    </a:cubicBezTo>
                    <a:cubicBezTo>
                      <a:pt x="1073944" y="984700"/>
                      <a:pt x="1101328" y="985494"/>
                      <a:pt x="1131094" y="972397"/>
                    </a:cubicBezTo>
                    <a:cubicBezTo>
                      <a:pt x="1160860" y="959300"/>
                      <a:pt x="1188244" y="946600"/>
                      <a:pt x="1223963" y="898578"/>
                    </a:cubicBezTo>
                    <a:cubicBezTo>
                      <a:pt x="1259682" y="850556"/>
                      <a:pt x="1307307" y="754512"/>
                      <a:pt x="1345407" y="684265"/>
                    </a:cubicBezTo>
                    <a:cubicBezTo>
                      <a:pt x="1383507" y="614018"/>
                      <a:pt x="1418035" y="545557"/>
                      <a:pt x="1452563" y="477097"/>
                    </a:cubicBezTo>
                  </a:path>
                </a:pathLst>
              </a:cu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5" name="Freeform 54"/>
              <p:cNvSpPr/>
              <p:nvPr/>
            </p:nvSpPr>
            <p:spPr bwMode="auto">
              <a:xfrm>
                <a:off x="3286918" y="1200891"/>
                <a:ext cx="1452563" cy="982589"/>
              </a:xfrm>
              <a:custGeom>
                <a:avLst/>
                <a:gdLst>
                  <a:gd name="connsiteX0" fmla="*/ 0 w 1452563"/>
                  <a:gd name="connsiteY0" fmla="*/ 469953 h 982589"/>
                  <a:gd name="connsiteX1" fmla="*/ 180975 w 1452563"/>
                  <a:gd name="connsiteY1" fmla="*/ 124672 h 982589"/>
                  <a:gd name="connsiteX2" fmla="*/ 359569 w 1452563"/>
                  <a:gd name="connsiteY2" fmla="*/ 847 h 982589"/>
                  <a:gd name="connsiteX3" fmla="*/ 550069 w 1452563"/>
                  <a:gd name="connsiteY3" fmla="*/ 174678 h 982589"/>
                  <a:gd name="connsiteX4" fmla="*/ 709613 w 1452563"/>
                  <a:gd name="connsiteY4" fmla="*/ 481859 h 982589"/>
                  <a:gd name="connsiteX5" fmla="*/ 873919 w 1452563"/>
                  <a:gd name="connsiteY5" fmla="*/ 808090 h 982589"/>
                  <a:gd name="connsiteX6" fmla="*/ 959644 w 1452563"/>
                  <a:gd name="connsiteY6" fmla="*/ 927153 h 982589"/>
                  <a:gd name="connsiteX7" fmla="*/ 1045369 w 1452563"/>
                  <a:gd name="connsiteY7" fmla="*/ 977159 h 982589"/>
                  <a:gd name="connsiteX8" fmla="*/ 1131094 w 1452563"/>
                  <a:gd name="connsiteY8" fmla="*/ 972397 h 982589"/>
                  <a:gd name="connsiteX9" fmla="*/ 1223963 w 1452563"/>
                  <a:gd name="connsiteY9" fmla="*/ 898578 h 982589"/>
                  <a:gd name="connsiteX10" fmla="*/ 1345407 w 1452563"/>
                  <a:gd name="connsiteY10" fmla="*/ 684265 h 982589"/>
                  <a:gd name="connsiteX11" fmla="*/ 1452563 w 1452563"/>
                  <a:gd name="connsiteY11" fmla="*/ 477097 h 98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2563" h="982589">
                    <a:moveTo>
                      <a:pt x="0" y="469953"/>
                    </a:moveTo>
                    <a:cubicBezTo>
                      <a:pt x="60523" y="336404"/>
                      <a:pt x="121047" y="202856"/>
                      <a:pt x="180975" y="124672"/>
                    </a:cubicBezTo>
                    <a:cubicBezTo>
                      <a:pt x="240903" y="46488"/>
                      <a:pt x="298053" y="-7487"/>
                      <a:pt x="359569" y="847"/>
                    </a:cubicBezTo>
                    <a:cubicBezTo>
                      <a:pt x="421085" y="9181"/>
                      <a:pt x="491728" y="94509"/>
                      <a:pt x="550069" y="174678"/>
                    </a:cubicBezTo>
                    <a:cubicBezTo>
                      <a:pt x="608410" y="254847"/>
                      <a:pt x="655638" y="376290"/>
                      <a:pt x="709613" y="481859"/>
                    </a:cubicBezTo>
                    <a:cubicBezTo>
                      <a:pt x="763588" y="587428"/>
                      <a:pt x="832247" y="733874"/>
                      <a:pt x="873919" y="808090"/>
                    </a:cubicBezTo>
                    <a:cubicBezTo>
                      <a:pt x="915591" y="882306"/>
                      <a:pt x="931069" y="898975"/>
                      <a:pt x="959644" y="927153"/>
                    </a:cubicBezTo>
                    <a:cubicBezTo>
                      <a:pt x="988219" y="955331"/>
                      <a:pt x="1016794" y="969618"/>
                      <a:pt x="1045369" y="977159"/>
                    </a:cubicBezTo>
                    <a:cubicBezTo>
                      <a:pt x="1073944" y="984700"/>
                      <a:pt x="1101328" y="985494"/>
                      <a:pt x="1131094" y="972397"/>
                    </a:cubicBezTo>
                    <a:cubicBezTo>
                      <a:pt x="1160860" y="959300"/>
                      <a:pt x="1188244" y="946600"/>
                      <a:pt x="1223963" y="898578"/>
                    </a:cubicBezTo>
                    <a:cubicBezTo>
                      <a:pt x="1259682" y="850556"/>
                      <a:pt x="1307307" y="754512"/>
                      <a:pt x="1345407" y="684265"/>
                    </a:cubicBezTo>
                    <a:cubicBezTo>
                      <a:pt x="1383507" y="614018"/>
                      <a:pt x="1418035" y="545557"/>
                      <a:pt x="1452563" y="477097"/>
                    </a:cubicBezTo>
                  </a:path>
                </a:pathLst>
              </a:cu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6" name="Freeform 55"/>
              <p:cNvSpPr/>
              <p:nvPr/>
            </p:nvSpPr>
            <p:spPr bwMode="auto">
              <a:xfrm>
                <a:off x="4741068" y="1205653"/>
                <a:ext cx="1452563" cy="982589"/>
              </a:xfrm>
              <a:custGeom>
                <a:avLst/>
                <a:gdLst>
                  <a:gd name="connsiteX0" fmla="*/ 0 w 1452563"/>
                  <a:gd name="connsiteY0" fmla="*/ 469953 h 982589"/>
                  <a:gd name="connsiteX1" fmla="*/ 180975 w 1452563"/>
                  <a:gd name="connsiteY1" fmla="*/ 124672 h 982589"/>
                  <a:gd name="connsiteX2" fmla="*/ 359569 w 1452563"/>
                  <a:gd name="connsiteY2" fmla="*/ 847 h 982589"/>
                  <a:gd name="connsiteX3" fmla="*/ 550069 w 1452563"/>
                  <a:gd name="connsiteY3" fmla="*/ 174678 h 982589"/>
                  <a:gd name="connsiteX4" fmla="*/ 709613 w 1452563"/>
                  <a:gd name="connsiteY4" fmla="*/ 481859 h 982589"/>
                  <a:gd name="connsiteX5" fmla="*/ 873919 w 1452563"/>
                  <a:gd name="connsiteY5" fmla="*/ 808090 h 982589"/>
                  <a:gd name="connsiteX6" fmla="*/ 959644 w 1452563"/>
                  <a:gd name="connsiteY6" fmla="*/ 927153 h 982589"/>
                  <a:gd name="connsiteX7" fmla="*/ 1045369 w 1452563"/>
                  <a:gd name="connsiteY7" fmla="*/ 977159 h 982589"/>
                  <a:gd name="connsiteX8" fmla="*/ 1131094 w 1452563"/>
                  <a:gd name="connsiteY8" fmla="*/ 972397 h 982589"/>
                  <a:gd name="connsiteX9" fmla="*/ 1223963 w 1452563"/>
                  <a:gd name="connsiteY9" fmla="*/ 898578 h 982589"/>
                  <a:gd name="connsiteX10" fmla="*/ 1345407 w 1452563"/>
                  <a:gd name="connsiteY10" fmla="*/ 684265 h 982589"/>
                  <a:gd name="connsiteX11" fmla="*/ 1452563 w 1452563"/>
                  <a:gd name="connsiteY11" fmla="*/ 477097 h 98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2563" h="982589">
                    <a:moveTo>
                      <a:pt x="0" y="469953"/>
                    </a:moveTo>
                    <a:cubicBezTo>
                      <a:pt x="60523" y="336404"/>
                      <a:pt x="121047" y="202856"/>
                      <a:pt x="180975" y="124672"/>
                    </a:cubicBezTo>
                    <a:cubicBezTo>
                      <a:pt x="240903" y="46488"/>
                      <a:pt x="298053" y="-7487"/>
                      <a:pt x="359569" y="847"/>
                    </a:cubicBezTo>
                    <a:cubicBezTo>
                      <a:pt x="421085" y="9181"/>
                      <a:pt x="491728" y="94509"/>
                      <a:pt x="550069" y="174678"/>
                    </a:cubicBezTo>
                    <a:cubicBezTo>
                      <a:pt x="608410" y="254847"/>
                      <a:pt x="655638" y="376290"/>
                      <a:pt x="709613" y="481859"/>
                    </a:cubicBezTo>
                    <a:cubicBezTo>
                      <a:pt x="763588" y="587428"/>
                      <a:pt x="832247" y="733874"/>
                      <a:pt x="873919" y="808090"/>
                    </a:cubicBezTo>
                    <a:cubicBezTo>
                      <a:pt x="915591" y="882306"/>
                      <a:pt x="931069" y="898975"/>
                      <a:pt x="959644" y="927153"/>
                    </a:cubicBezTo>
                    <a:cubicBezTo>
                      <a:pt x="988219" y="955331"/>
                      <a:pt x="1016794" y="969618"/>
                      <a:pt x="1045369" y="977159"/>
                    </a:cubicBezTo>
                    <a:cubicBezTo>
                      <a:pt x="1073944" y="984700"/>
                      <a:pt x="1101328" y="985494"/>
                      <a:pt x="1131094" y="972397"/>
                    </a:cubicBezTo>
                    <a:cubicBezTo>
                      <a:pt x="1160860" y="959300"/>
                      <a:pt x="1188244" y="946600"/>
                      <a:pt x="1223963" y="898578"/>
                    </a:cubicBezTo>
                    <a:cubicBezTo>
                      <a:pt x="1259682" y="850556"/>
                      <a:pt x="1307307" y="754512"/>
                      <a:pt x="1345407" y="684265"/>
                    </a:cubicBezTo>
                    <a:cubicBezTo>
                      <a:pt x="1383507" y="614018"/>
                      <a:pt x="1418035" y="545557"/>
                      <a:pt x="1452563" y="477097"/>
                    </a:cubicBezTo>
                  </a:path>
                </a:pathLst>
              </a:cu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grpSp>
      <p:sp>
        <p:nvSpPr>
          <p:cNvPr id="63" name="Freeform 62"/>
          <p:cNvSpPr/>
          <p:nvPr/>
        </p:nvSpPr>
        <p:spPr bwMode="auto">
          <a:xfrm>
            <a:off x="2614613" y="2850808"/>
            <a:ext cx="2919412" cy="822983"/>
          </a:xfrm>
          <a:custGeom>
            <a:avLst/>
            <a:gdLst>
              <a:gd name="connsiteX0" fmla="*/ 0 w 3152775"/>
              <a:gd name="connsiteY0" fmla="*/ 470558 h 699158"/>
              <a:gd name="connsiteX1" fmla="*/ 714375 w 3152775"/>
              <a:gd name="connsiteY1" fmla="*/ 3833 h 699158"/>
              <a:gd name="connsiteX2" fmla="*/ 3152775 w 3152775"/>
              <a:gd name="connsiteY2" fmla="*/ 699158 h 699158"/>
            </a:gdLst>
            <a:ahLst/>
            <a:cxnLst>
              <a:cxn ang="0">
                <a:pos x="connsiteX0" y="connsiteY0"/>
              </a:cxn>
              <a:cxn ang="0">
                <a:pos x="connsiteX1" y="connsiteY1"/>
              </a:cxn>
              <a:cxn ang="0">
                <a:pos x="connsiteX2" y="connsiteY2"/>
              </a:cxn>
            </a:cxnLst>
            <a:rect l="l" t="t" r="r" b="b"/>
            <a:pathLst>
              <a:path w="3152775" h="699158">
                <a:moveTo>
                  <a:pt x="0" y="470558"/>
                </a:moveTo>
                <a:cubicBezTo>
                  <a:pt x="94456" y="218145"/>
                  <a:pt x="188913" y="-34267"/>
                  <a:pt x="714375" y="3833"/>
                </a:cubicBezTo>
                <a:cubicBezTo>
                  <a:pt x="1239837" y="41933"/>
                  <a:pt x="2196306" y="370545"/>
                  <a:pt x="3152775" y="699158"/>
                </a:cubicBezTo>
              </a:path>
            </a:pathLst>
          </a:cu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nvGrpSpPr>
          <p:cNvPr id="64" name="Group 63"/>
          <p:cNvGrpSpPr/>
          <p:nvPr/>
        </p:nvGrpSpPr>
        <p:grpSpPr>
          <a:xfrm>
            <a:off x="1820369" y="1219200"/>
            <a:ext cx="1159051" cy="350520"/>
            <a:chOff x="1797509" y="955634"/>
            <a:chExt cx="1183980" cy="1170346"/>
          </a:xfrm>
        </p:grpSpPr>
        <p:cxnSp>
          <p:nvCxnSpPr>
            <p:cNvPr id="65" name="Straight Connector 64"/>
            <p:cNvCxnSpPr/>
            <p:nvPr/>
          </p:nvCxnSpPr>
          <p:spPr bwMode="auto">
            <a:xfrm>
              <a:off x="1797509" y="959534"/>
              <a:ext cx="0" cy="1166446"/>
            </a:xfrm>
            <a:prstGeom prst="line">
              <a:avLst/>
            </a:prstGeom>
            <a:solidFill>
              <a:schemeClr val="accent1"/>
            </a:solidFill>
            <a:ln w="28575" cap="flat" cmpd="sng" algn="ctr">
              <a:solidFill>
                <a:srgbClr val="FFFF00"/>
              </a:solidFill>
              <a:prstDash val="sysDash"/>
              <a:round/>
              <a:headEnd type="none" w="med" len="med"/>
              <a:tailEnd type="none" w="med" len="med"/>
            </a:ln>
            <a:effectLst/>
          </p:spPr>
        </p:cxnSp>
        <p:cxnSp>
          <p:nvCxnSpPr>
            <p:cNvPr id="66" name="Straight Connector 65"/>
            <p:cNvCxnSpPr/>
            <p:nvPr/>
          </p:nvCxnSpPr>
          <p:spPr bwMode="auto">
            <a:xfrm>
              <a:off x="2981489" y="955634"/>
              <a:ext cx="0" cy="1132246"/>
            </a:xfrm>
            <a:prstGeom prst="line">
              <a:avLst/>
            </a:prstGeom>
            <a:solidFill>
              <a:schemeClr val="accent1"/>
            </a:solidFill>
            <a:ln w="28575" cap="flat" cmpd="sng" algn="ctr">
              <a:solidFill>
                <a:srgbClr val="FFFF00"/>
              </a:solidFill>
              <a:prstDash val="sysDash"/>
              <a:round/>
              <a:headEnd type="none" w="med" len="med"/>
              <a:tailEnd type="none" w="med" len="med"/>
            </a:ln>
            <a:effectLst/>
          </p:spPr>
        </p:cxnSp>
      </p:grpSp>
      <p:grpSp>
        <p:nvGrpSpPr>
          <p:cNvPr id="67" name="Group 66"/>
          <p:cNvGrpSpPr/>
          <p:nvPr/>
        </p:nvGrpSpPr>
        <p:grpSpPr>
          <a:xfrm>
            <a:off x="1816099" y="1220178"/>
            <a:ext cx="1163679" cy="2453053"/>
            <a:chOff x="1797509" y="2650334"/>
            <a:chExt cx="1183980" cy="1132246"/>
          </a:xfrm>
        </p:grpSpPr>
        <p:cxnSp>
          <p:nvCxnSpPr>
            <p:cNvPr id="68" name="Straight Connector 67"/>
            <p:cNvCxnSpPr/>
            <p:nvPr/>
          </p:nvCxnSpPr>
          <p:spPr bwMode="auto">
            <a:xfrm>
              <a:off x="1797509" y="2651098"/>
              <a:ext cx="0" cy="1128114"/>
            </a:xfrm>
            <a:prstGeom prst="line">
              <a:avLst/>
            </a:prstGeom>
            <a:solidFill>
              <a:schemeClr val="accent1"/>
            </a:solidFill>
            <a:ln w="28575" cap="flat" cmpd="sng" algn="ctr">
              <a:solidFill>
                <a:srgbClr val="FFFF00"/>
              </a:solidFill>
              <a:prstDash val="sysDash"/>
              <a:round/>
              <a:headEnd type="none" w="med" len="med"/>
              <a:tailEnd type="none" w="med" len="med"/>
            </a:ln>
            <a:effectLst/>
          </p:spPr>
        </p:cxnSp>
        <p:cxnSp>
          <p:nvCxnSpPr>
            <p:cNvPr id="69" name="Straight Connector 68"/>
            <p:cNvCxnSpPr/>
            <p:nvPr/>
          </p:nvCxnSpPr>
          <p:spPr bwMode="auto">
            <a:xfrm>
              <a:off x="2981489" y="2650334"/>
              <a:ext cx="0" cy="1132246"/>
            </a:xfrm>
            <a:prstGeom prst="line">
              <a:avLst/>
            </a:prstGeom>
            <a:solidFill>
              <a:schemeClr val="accent1"/>
            </a:solidFill>
            <a:ln w="28575" cap="flat" cmpd="sng" algn="ctr">
              <a:solidFill>
                <a:srgbClr val="FFFF00"/>
              </a:solidFill>
              <a:prstDash val="sysDash"/>
              <a:round/>
              <a:headEnd type="none" w="med" len="med"/>
              <a:tailEnd type="none" w="med" len="med"/>
            </a:ln>
            <a:effectLst/>
          </p:spPr>
        </p:cxnSp>
      </p:grpSp>
      <p:cxnSp>
        <p:nvCxnSpPr>
          <p:cNvPr id="70" name="Straight Connector 69"/>
          <p:cNvCxnSpPr/>
          <p:nvPr/>
        </p:nvCxnSpPr>
        <p:spPr bwMode="auto">
          <a:xfrm>
            <a:off x="2225629" y="3448685"/>
            <a:ext cx="385175" cy="6350"/>
          </a:xfrm>
          <a:prstGeom prst="line">
            <a:avLst/>
          </a:prstGeom>
          <a:solidFill>
            <a:schemeClr val="accent1"/>
          </a:solidFill>
          <a:ln w="38100" cap="flat" cmpd="sng" algn="ctr">
            <a:solidFill>
              <a:srgbClr val="FFFF00"/>
            </a:solidFill>
            <a:prstDash val="solid"/>
            <a:round/>
            <a:headEnd type="triangle" w="med" len="med"/>
            <a:tailEnd type="triangle" w="med" len="med"/>
          </a:ln>
          <a:effectLst/>
        </p:spPr>
      </p:cxnSp>
      <p:cxnSp>
        <p:nvCxnSpPr>
          <p:cNvPr id="71" name="Straight Connector 70"/>
          <p:cNvCxnSpPr/>
          <p:nvPr/>
        </p:nvCxnSpPr>
        <p:spPr bwMode="auto">
          <a:xfrm>
            <a:off x="2599009" y="3448685"/>
            <a:ext cx="385175" cy="6350"/>
          </a:xfrm>
          <a:prstGeom prst="line">
            <a:avLst/>
          </a:prstGeom>
          <a:solidFill>
            <a:schemeClr val="accent1"/>
          </a:solidFill>
          <a:ln w="38100" cap="flat" cmpd="sng" algn="ctr">
            <a:solidFill>
              <a:srgbClr val="FFFF00"/>
            </a:solidFill>
            <a:prstDash val="solid"/>
            <a:round/>
            <a:headEnd type="triangle" w="med" len="med"/>
            <a:tailEnd type="triangle" w="med" len="med"/>
          </a:ln>
          <a:effectLst/>
        </p:spPr>
      </p:cxnSp>
      <p:sp>
        <p:nvSpPr>
          <p:cNvPr id="72" name="TextBox 71"/>
          <p:cNvSpPr txBox="1"/>
          <p:nvPr/>
        </p:nvSpPr>
        <p:spPr bwMode="auto">
          <a:xfrm>
            <a:off x="2338388" y="1414498"/>
            <a:ext cx="109004" cy="184666"/>
          </a:xfrm>
          <a:prstGeom prst="rect">
            <a:avLst/>
          </a:prstGeom>
          <a:noFill/>
          <a:ln w="9525">
            <a:noFill/>
            <a:miter lim="800000"/>
            <a:headEnd/>
            <a:tailEnd/>
          </a:ln>
        </p:spPr>
        <p:txBody>
          <a:bodyPr wrap="none" lIns="0" tIns="0" rIns="0" bIns="0" rtlCol="0">
            <a:spAutoFit/>
          </a:bodyPr>
          <a:lstStyle>
            <a:defPPr>
              <a:defRPr lang="en-US"/>
            </a:defPPr>
            <a:lvl1pPr>
              <a:defRPr sz="2800" b="1">
                <a:solidFill>
                  <a:srgbClr val="FFFF00"/>
                </a:solidFill>
                <a:latin typeface="Verdana" pitchFamily="34" charset="0"/>
              </a:defRPr>
            </a:lvl1pPr>
          </a:lstStyle>
          <a:p>
            <a:r>
              <a:rPr lang="en-US" sz="1200" dirty="0"/>
              <a:t>1</a:t>
            </a:r>
          </a:p>
        </p:txBody>
      </p:sp>
      <p:sp>
        <p:nvSpPr>
          <p:cNvPr id="73" name="TextBox 72"/>
          <p:cNvSpPr txBox="1"/>
          <p:nvPr/>
        </p:nvSpPr>
        <p:spPr bwMode="auto">
          <a:xfrm>
            <a:off x="1971676" y="3476663"/>
            <a:ext cx="109004" cy="184666"/>
          </a:xfrm>
          <a:prstGeom prst="rect">
            <a:avLst/>
          </a:prstGeom>
          <a:noFill/>
          <a:ln w="9525">
            <a:noFill/>
            <a:miter lim="800000"/>
            <a:headEnd/>
            <a:tailEnd/>
          </a:ln>
        </p:spPr>
        <p:txBody>
          <a:bodyPr wrap="none" lIns="0" tIns="0" rIns="0" bIns="0" rtlCol="0">
            <a:spAutoFit/>
          </a:bodyPr>
          <a:lstStyle>
            <a:defPPr>
              <a:defRPr lang="en-US"/>
            </a:defPPr>
            <a:lvl1pPr>
              <a:defRPr sz="2800" b="1">
                <a:solidFill>
                  <a:srgbClr val="FFFF00"/>
                </a:solidFill>
                <a:latin typeface="Verdana" pitchFamily="34" charset="0"/>
              </a:defRPr>
            </a:lvl1pPr>
          </a:lstStyle>
          <a:p>
            <a:r>
              <a:rPr lang="en-US" sz="1200" dirty="0"/>
              <a:t>1</a:t>
            </a:r>
          </a:p>
        </p:txBody>
      </p:sp>
      <p:sp>
        <p:nvSpPr>
          <p:cNvPr id="74" name="TextBox 73"/>
          <p:cNvSpPr txBox="1"/>
          <p:nvPr/>
        </p:nvSpPr>
        <p:spPr bwMode="auto">
          <a:xfrm>
            <a:off x="2357439" y="3476663"/>
            <a:ext cx="109004" cy="184666"/>
          </a:xfrm>
          <a:prstGeom prst="rect">
            <a:avLst/>
          </a:prstGeom>
          <a:noFill/>
          <a:ln w="9525">
            <a:noFill/>
            <a:miter lim="800000"/>
            <a:headEnd/>
            <a:tailEnd/>
          </a:ln>
        </p:spPr>
        <p:txBody>
          <a:bodyPr wrap="none" lIns="0" tIns="0" rIns="0" bIns="0" rtlCol="0">
            <a:spAutoFit/>
          </a:bodyPr>
          <a:lstStyle>
            <a:defPPr>
              <a:defRPr lang="en-US"/>
            </a:defPPr>
            <a:lvl1pPr>
              <a:defRPr sz="2800" b="1">
                <a:solidFill>
                  <a:srgbClr val="FFFF00"/>
                </a:solidFill>
                <a:latin typeface="Verdana" pitchFamily="34" charset="0"/>
              </a:defRPr>
            </a:lvl1pPr>
          </a:lstStyle>
          <a:p>
            <a:r>
              <a:rPr lang="en-US" sz="1200" dirty="0"/>
              <a:t>2</a:t>
            </a:r>
          </a:p>
        </p:txBody>
      </p:sp>
      <p:sp>
        <p:nvSpPr>
          <p:cNvPr id="75" name="TextBox 74"/>
          <p:cNvSpPr txBox="1"/>
          <p:nvPr/>
        </p:nvSpPr>
        <p:spPr bwMode="auto">
          <a:xfrm>
            <a:off x="2743201" y="3477955"/>
            <a:ext cx="109004" cy="184666"/>
          </a:xfrm>
          <a:prstGeom prst="rect">
            <a:avLst/>
          </a:prstGeom>
          <a:noFill/>
          <a:ln w="9525">
            <a:noFill/>
            <a:miter lim="800000"/>
            <a:headEnd/>
            <a:tailEnd/>
          </a:ln>
        </p:spPr>
        <p:txBody>
          <a:bodyPr wrap="none" lIns="0" tIns="0" rIns="0" bIns="0" rtlCol="0">
            <a:spAutoFit/>
          </a:bodyPr>
          <a:lstStyle>
            <a:defPPr>
              <a:defRPr lang="en-US"/>
            </a:defPPr>
            <a:lvl1pPr>
              <a:defRPr sz="2800" b="1">
                <a:solidFill>
                  <a:srgbClr val="FFFF00"/>
                </a:solidFill>
                <a:latin typeface="Verdana" pitchFamily="34" charset="0"/>
              </a:defRPr>
            </a:lvl1pPr>
          </a:lstStyle>
          <a:p>
            <a:r>
              <a:rPr lang="en-US" sz="1200" dirty="0"/>
              <a:t>3</a:t>
            </a:r>
          </a:p>
        </p:txBody>
      </p:sp>
      <p:sp>
        <p:nvSpPr>
          <p:cNvPr id="76" name="TextBox 75"/>
          <p:cNvSpPr txBox="1"/>
          <p:nvPr/>
        </p:nvSpPr>
        <p:spPr bwMode="auto">
          <a:xfrm>
            <a:off x="5524500" y="1906905"/>
            <a:ext cx="2233304" cy="384721"/>
          </a:xfrm>
          <a:prstGeom prst="rect">
            <a:avLst/>
          </a:prstGeom>
          <a:noFill/>
          <a:ln w="9525">
            <a:noFill/>
            <a:miter lim="800000"/>
            <a:headEnd/>
            <a:tailEnd/>
          </a:ln>
        </p:spPr>
        <p:txBody>
          <a:bodyPr wrap="none" rtlCol="0">
            <a:spAutoFit/>
          </a:bodyPr>
          <a:lstStyle>
            <a:defPPr>
              <a:defRPr lang="en-US"/>
            </a:defPPr>
            <a:lvl1pPr marL="171450" indent="-171450">
              <a:buClr>
                <a:schemeClr val="bg1"/>
              </a:buClr>
              <a:buSzPct val="115000"/>
              <a:buFont typeface="Arial" panose="020B0604020202020204" pitchFamily="34" charset="0"/>
              <a:buChar char="•"/>
              <a:defRPr b="1">
                <a:solidFill>
                  <a:srgbClr val="FFFF00"/>
                </a:solidFill>
                <a:latin typeface="Verdana" pitchFamily="34" charset="0"/>
              </a:defRPr>
            </a:lvl1pPr>
          </a:lstStyle>
          <a:p>
            <a:r>
              <a:rPr lang="en-US" dirty="0"/>
              <a:t>Lower energy</a:t>
            </a:r>
          </a:p>
        </p:txBody>
      </p:sp>
      <p:sp>
        <p:nvSpPr>
          <p:cNvPr id="77" name="TextBox 76"/>
          <p:cNvSpPr txBox="1"/>
          <p:nvPr/>
        </p:nvSpPr>
        <p:spPr bwMode="auto">
          <a:xfrm>
            <a:off x="5524500" y="3465195"/>
            <a:ext cx="3209533" cy="677108"/>
          </a:xfrm>
          <a:prstGeom prst="rect">
            <a:avLst/>
          </a:prstGeom>
          <a:noFill/>
          <a:ln w="9525">
            <a:noFill/>
            <a:miter lim="800000"/>
            <a:headEnd/>
            <a:tailEnd/>
          </a:ln>
        </p:spPr>
        <p:txBody>
          <a:bodyPr wrap="none" rtlCol="0">
            <a:spAutoFit/>
          </a:bodyPr>
          <a:lstStyle>
            <a:defPPr>
              <a:defRPr lang="en-US"/>
            </a:defPPr>
            <a:lvl1pPr>
              <a:defRPr b="1">
                <a:solidFill>
                  <a:srgbClr val="FFFF00"/>
                </a:solidFill>
                <a:latin typeface="Verdana" pitchFamily="34" charset="0"/>
              </a:defRPr>
            </a:lvl1pPr>
          </a:lstStyle>
          <a:p>
            <a:pPr marL="171450" indent="-171450">
              <a:buClr>
                <a:schemeClr val="bg1"/>
              </a:buClr>
              <a:buSzPct val="115000"/>
              <a:buFont typeface="Arial" panose="020B0604020202020204" pitchFamily="34" charset="0"/>
              <a:buChar char="•"/>
            </a:pPr>
            <a:r>
              <a:rPr lang="en-US" dirty="0"/>
              <a:t>Shorter wavelengths</a:t>
            </a:r>
          </a:p>
          <a:p>
            <a:pPr marL="171450" indent="-171450">
              <a:buClr>
                <a:schemeClr val="bg1"/>
              </a:buClr>
              <a:buSzPct val="115000"/>
              <a:buFont typeface="Arial" panose="020B0604020202020204" pitchFamily="34" charset="0"/>
              <a:buChar char="•"/>
            </a:pPr>
            <a:r>
              <a:rPr lang="en-US" dirty="0"/>
              <a:t>Higher frequencies</a:t>
            </a:r>
          </a:p>
        </p:txBody>
      </p:sp>
    </p:spTree>
    <p:extLst>
      <p:ext uri="{BB962C8B-B14F-4D97-AF65-F5344CB8AC3E}">
        <p14:creationId xmlns:p14="http://schemas.microsoft.com/office/powerpoint/2010/main" val="3195682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indefinite" fill="hold" nodeType="withEffect">
                                  <p:stCondLst>
                                    <p:cond delay="0"/>
                                  </p:stCondLst>
                                  <p:endCondLst>
                                    <p:cond evt="onNext" delay="0">
                                      <p:tgtEl>
                                        <p:sldTgt/>
                                      </p:tgtEl>
                                    </p:cond>
                                  </p:end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22" presetClass="entr" presetSubtype="8" repeatCount="indefinite" fill="hold" nodeType="withEffect">
                                  <p:stCondLst>
                                    <p:cond delay="0"/>
                                  </p:stCondLst>
                                  <p:endCondLst>
                                    <p:cond evt="onNext" delay="0">
                                      <p:tgtEl>
                                        <p:sldTgt/>
                                      </p:tgtEl>
                                    </p:cond>
                                  </p:endCondLst>
                                  <p:childTnLst>
                                    <p:set>
                                      <p:cBhvr>
                                        <p:cTn id="9" dur="1" fill="hold">
                                          <p:stCondLst>
                                            <p:cond delay="0"/>
                                          </p:stCondLst>
                                        </p:cTn>
                                        <p:tgtEl>
                                          <p:spTgt spid="27"/>
                                        </p:tgtEl>
                                        <p:attrNameLst>
                                          <p:attrName>style.visibility</p:attrName>
                                        </p:attrNameLst>
                                      </p:cBhvr>
                                      <p:to>
                                        <p:strVal val="visible"/>
                                      </p:to>
                                    </p:set>
                                    <p:animEffect transition="in" filter="wipe(left)">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23"/>
                                        </p:tgtEl>
                                      </p:cBhvr>
                                    </p:animEffect>
                                    <p:set>
                                      <p:cBhvr>
                                        <p:cTn id="15" dur="1" fill="hold">
                                          <p:stCondLst>
                                            <p:cond delay="499"/>
                                          </p:stCondLst>
                                        </p:cTn>
                                        <p:tgtEl>
                                          <p:spTgt spid="23"/>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11"/>
                                        </p:tgtEl>
                                      </p:cBhvr>
                                    </p:animEffect>
                                    <p:set>
                                      <p:cBhvr>
                                        <p:cTn id="18" dur="1" fill="hold">
                                          <p:stCondLst>
                                            <p:cond delay="499"/>
                                          </p:stCondLst>
                                        </p:cTn>
                                        <p:tgtEl>
                                          <p:spTgt spid="11"/>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27"/>
                                        </p:tgtEl>
                                      </p:cBhvr>
                                    </p:animEffect>
                                    <p:set>
                                      <p:cBhvr>
                                        <p:cTn id="21" dur="1" fill="hold">
                                          <p:stCondLst>
                                            <p:cond delay="499"/>
                                          </p:stCondLst>
                                        </p:cTn>
                                        <p:tgtEl>
                                          <p:spTgt spid="27"/>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500"/>
                                        <p:tgtEl>
                                          <p:spTgt spid="46"/>
                                        </p:tgtEl>
                                      </p:cBhvr>
                                    </p:animEffect>
                                  </p:childTnLst>
                                </p:cTn>
                              </p:par>
                              <p:par>
                                <p:cTn id="25" presetID="10" presetClass="entr" presetSubtype="0" fill="hold" nodeType="with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500"/>
                                        <p:tgtEl>
                                          <p:spTgt spid="5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fade">
                                      <p:cBhvr>
                                        <p:cTn id="32" dur="500"/>
                                        <p:tgtEl>
                                          <p:spTgt spid="64"/>
                                        </p:tgtEl>
                                      </p:cBhvr>
                                    </p:animEffect>
                                  </p:childTnLst>
                                </p:cTn>
                              </p:par>
                              <p:par>
                                <p:cTn id="33" presetID="10" presetClass="exit" presetSubtype="0" fill="hold" grpId="0" nodeType="withEffect">
                                  <p:stCondLst>
                                    <p:cond delay="0"/>
                                  </p:stCondLst>
                                  <p:childTnLst>
                                    <p:animEffect transition="out" filter="fade">
                                      <p:cBhvr>
                                        <p:cTn id="34" dur="500"/>
                                        <p:tgtEl>
                                          <p:spTgt spid="12"/>
                                        </p:tgtEl>
                                      </p:cBhvr>
                                    </p:animEffect>
                                    <p:set>
                                      <p:cBhvr>
                                        <p:cTn id="35" dur="1" fill="hold">
                                          <p:stCondLst>
                                            <p:cond delay="499"/>
                                          </p:stCondLst>
                                        </p:cTn>
                                        <p:tgtEl>
                                          <p:spTgt spid="12"/>
                                        </p:tgtEl>
                                        <p:attrNameLst>
                                          <p:attrName>style.visibility</p:attrName>
                                        </p:attrNameLst>
                                      </p:cBhvr>
                                      <p:to>
                                        <p:strVal val="hidden"/>
                                      </p:to>
                                    </p:set>
                                  </p:childTnLst>
                                </p:cTn>
                              </p:par>
                              <p:par>
                                <p:cTn id="36" presetID="10" presetClass="entr" presetSubtype="0" fill="hold" nodeType="with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fade">
                                      <p:cBhvr>
                                        <p:cTn id="38" dur="500"/>
                                        <p:tgtEl>
                                          <p:spTgt spid="4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500"/>
                                        <p:tgtEl>
                                          <p:spTgt spid="7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67"/>
                                        </p:tgtEl>
                                        <p:attrNameLst>
                                          <p:attrName>style.visibility</p:attrName>
                                        </p:attrNameLst>
                                      </p:cBhvr>
                                      <p:to>
                                        <p:strVal val="visible"/>
                                      </p:to>
                                    </p:set>
                                    <p:animEffect transition="in" filter="fade">
                                      <p:cBhvr>
                                        <p:cTn id="46" dur="500"/>
                                        <p:tgtEl>
                                          <p:spTgt spid="67"/>
                                        </p:tgtEl>
                                      </p:cBhvr>
                                    </p:animEffect>
                                  </p:childTnLst>
                                </p:cTn>
                              </p:par>
                              <p:par>
                                <p:cTn id="47" presetID="10" presetClass="exit" presetSubtype="0" fill="hold" grpId="0" nodeType="withEffect">
                                  <p:stCondLst>
                                    <p:cond delay="0"/>
                                  </p:stCondLst>
                                  <p:childTnLst>
                                    <p:animEffect transition="out" filter="fade">
                                      <p:cBhvr>
                                        <p:cTn id="48" dur="500"/>
                                        <p:tgtEl>
                                          <p:spTgt spid="13"/>
                                        </p:tgtEl>
                                      </p:cBhvr>
                                    </p:animEffect>
                                    <p:set>
                                      <p:cBhvr>
                                        <p:cTn id="49" dur="1" fill="hold">
                                          <p:stCondLst>
                                            <p:cond delay="499"/>
                                          </p:stCondLst>
                                        </p:cTn>
                                        <p:tgtEl>
                                          <p:spTgt spid="13"/>
                                        </p:tgtEl>
                                        <p:attrNameLst>
                                          <p:attrName>style.visibility</p:attrName>
                                        </p:attrNameLst>
                                      </p:cBhvr>
                                      <p:to>
                                        <p:strVal val="hidden"/>
                                      </p:to>
                                    </p:set>
                                  </p:childTnLst>
                                </p:cTn>
                              </p:par>
                              <p:par>
                                <p:cTn id="50" presetID="10" presetClass="entr" presetSubtype="0" fill="hold" nodeType="with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500"/>
                                        <p:tgtEl>
                                          <p:spTgt spid="41"/>
                                        </p:tgtEl>
                                      </p:cBhvr>
                                    </p:animEffect>
                                  </p:childTnLst>
                                </p:cTn>
                              </p:par>
                              <p:par>
                                <p:cTn id="53" presetID="10" presetClass="entr" presetSubtype="0" fill="hold" nodeType="withEffect">
                                  <p:stCondLst>
                                    <p:cond delay="0"/>
                                  </p:stCondLst>
                                  <p:childTnLst>
                                    <p:set>
                                      <p:cBhvr>
                                        <p:cTn id="54" dur="1" fill="hold">
                                          <p:stCondLst>
                                            <p:cond delay="0"/>
                                          </p:stCondLst>
                                        </p:cTn>
                                        <p:tgtEl>
                                          <p:spTgt spid="70"/>
                                        </p:tgtEl>
                                        <p:attrNameLst>
                                          <p:attrName>style.visibility</p:attrName>
                                        </p:attrNameLst>
                                      </p:cBhvr>
                                      <p:to>
                                        <p:strVal val="visible"/>
                                      </p:to>
                                    </p:set>
                                    <p:animEffect transition="in" filter="fade">
                                      <p:cBhvr>
                                        <p:cTn id="55" dur="500"/>
                                        <p:tgtEl>
                                          <p:spTgt spid="70"/>
                                        </p:tgtEl>
                                      </p:cBhvr>
                                    </p:animEffect>
                                  </p:childTnLst>
                                </p:cTn>
                              </p:par>
                              <p:par>
                                <p:cTn id="56" presetID="10" presetClass="entr" presetSubtype="0" fill="hold" nodeType="withEffect">
                                  <p:stCondLst>
                                    <p:cond delay="0"/>
                                  </p:stCondLst>
                                  <p:childTnLst>
                                    <p:set>
                                      <p:cBhvr>
                                        <p:cTn id="57" dur="1" fill="hold">
                                          <p:stCondLst>
                                            <p:cond delay="0"/>
                                          </p:stCondLst>
                                        </p:cTn>
                                        <p:tgtEl>
                                          <p:spTgt spid="71"/>
                                        </p:tgtEl>
                                        <p:attrNameLst>
                                          <p:attrName>style.visibility</p:attrName>
                                        </p:attrNameLst>
                                      </p:cBhvr>
                                      <p:to>
                                        <p:strVal val="visible"/>
                                      </p:to>
                                    </p:set>
                                    <p:animEffect transition="in" filter="fade">
                                      <p:cBhvr>
                                        <p:cTn id="58" dur="500"/>
                                        <p:tgtEl>
                                          <p:spTgt spid="7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500"/>
                                        <p:tgtEl>
                                          <p:spTgt spid="7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74"/>
                                        </p:tgtEl>
                                        <p:attrNameLst>
                                          <p:attrName>style.visibility</p:attrName>
                                        </p:attrNameLst>
                                      </p:cBhvr>
                                      <p:to>
                                        <p:strVal val="visible"/>
                                      </p:to>
                                    </p:set>
                                    <p:animEffect transition="in" filter="fade">
                                      <p:cBhvr>
                                        <p:cTn id="64" dur="500"/>
                                        <p:tgtEl>
                                          <p:spTgt spid="74"/>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75"/>
                                        </p:tgtEl>
                                        <p:attrNameLst>
                                          <p:attrName>style.visibility</p:attrName>
                                        </p:attrNameLst>
                                      </p:cBhvr>
                                      <p:to>
                                        <p:strVal val="visible"/>
                                      </p:to>
                                    </p:set>
                                    <p:animEffect transition="in" filter="fade">
                                      <p:cBhvr>
                                        <p:cTn id="67" dur="500"/>
                                        <p:tgtEl>
                                          <p:spTgt spid="7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45"/>
                                        </p:tgtEl>
                                        <p:attrNameLst>
                                          <p:attrName>style.visibility</p:attrName>
                                        </p:attrNameLst>
                                      </p:cBhvr>
                                      <p:to>
                                        <p:strVal val="visible"/>
                                      </p:to>
                                    </p:set>
                                    <p:animEffect transition="in" filter="wipe(left)">
                                      <p:cBhvr>
                                        <p:cTn id="72" dur="500"/>
                                        <p:tgtEl>
                                          <p:spTgt spid="45"/>
                                        </p:tgtEl>
                                      </p:cBhvr>
                                    </p:animEffect>
                                  </p:childTnLst>
                                </p:cTn>
                              </p:par>
                              <p:par>
                                <p:cTn id="73" presetID="10" presetClass="exit" presetSubtype="0" fill="hold" grpId="0" nodeType="withEffect">
                                  <p:stCondLst>
                                    <p:cond delay="0"/>
                                  </p:stCondLst>
                                  <p:childTnLst>
                                    <p:animEffect transition="out" filter="fade">
                                      <p:cBhvr>
                                        <p:cTn id="74" dur="500"/>
                                        <p:tgtEl>
                                          <p:spTgt spid="14"/>
                                        </p:tgtEl>
                                      </p:cBhvr>
                                    </p:animEffect>
                                    <p:set>
                                      <p:cBhvr>
                                        <p:cTn id="75" dur="1" fill="hold">
                                          <p:stCondLst>
                                            <p:cond delay="499"/>
                                          </p:stCondLst>
                                        </p:cTn>
                                        <p:tgtEl>
                                          <p:spTgt spid="14"/>
                                        </p:tgtEl>
                                        <p:attrNameLst>
                                          <p:attrName>style.visibility</p:attrName>
                                        </p:attrNameLst>
                                      </p:cBhvr>
                                      <p:to>
                                        <p:strVal val="hidden"/>
                                      </p:to>
                                    </p:set>
                                  </p:childTnLst>
                                </p:cTn>
                              </p:par>
                              <p:par>
                                <p:cTn id="76" presetID="10" presetClass="entr" presetSubtype="0" fill="hold" grpId="0" nodeType="withEffect">
                                  <p:stCondLst>
                                    <p:cond delay="0"/>
                                  </p:stCondLst>
                                  <p:childTnLst>
                                    <p:set>
                                      <p:cBhvr>
                                        <p:cTn id="77" dur="1" fill="hold">
                                          <p:stCondLst>
                                            <p:cond delay="0"/>
                                          </p:stCondLst>
                                        </p:cTn>
                                        <p:tgtEl>
                                          <p:spTgt spid="43"/>
                                        </p:tgtEl>
                                        <p:attrNameLst>
                                          <p:attrName>style.visibility</p:attrName>
                                        </p:attrNameLst>
                                      </p:cBhvr>
                                      <p:to>
                                        <p:strVal val="visible"/>
                                      </p:to>
                                    </p:set>
                                    <p:animEffect transition="in" filter="fade">
                                      <p:cBhvr>
                                        <p:cTn id="78" dur="500"/>
                                        <p:tgtEl>
                                          <p:spTgt spid="43"/>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76"/>
                                        </p:tgtEl>
                                        <p:attrNameLst>
                                          <p:attrName>style.visibility</p:attrName>
                                        </p:attrNameLst>
                                      </p:cBhvr>
                                      <p:to>
                                        <p:strVal val="visible"/>
                                      </p:to>
                                    </p:set>
                                    <p:animEffect transition="in" filter="fade">
                                      <p:cBhvr>
                                        <p:cTn id="83" dur="500"/>
                                        <p:tgtEl>
                                          <p:spTgt spid="76"/>
                                        </p:tgtEl>
                                      </p:cBhvr>
                                    </p:animEffect>
                                  </p:childTnLst>
                                </p:cTn>
                              </p:par>
                              <p:par>
                                <p:cTn id="84" presetID="10" presetClass="exit" presetSubtype="0" fill="hold" grpId="0" nodeType="withEffect">
                                  <p:stCondLst>
                                    <p:cond delay="0"/>
                                  </p:stCondLst>
                                  <p:childTnLst>
                                    <p:animEffect transition="out" filter="fade">
                                      <p:cBhvr>
                                        <p:cTn id="85" dur="500"/>
                                        <p:tgtEl>
                                          <p:spTgt spid="15"/>
                                        </p:tgtEl>
                                      </p:cBhvr>
                                    </p:animEffect>
                                    <p:set>
                                      <p:cBhvr>
                                        <p:cTn id="86" dur="1" fill="hold">
                                          <p:stCondLst>
                                            <p:cond delay="499"/>
                                          </p:stCondLst>
                                        </p:cTn>
                                        <p:tgtEl>
                                          <p:spTgt spid="15"/>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left)">
                                      <p:cBhvr>
                                        <p:cTn id="91" dur="500"/>
                                        <p:tgtEl>
                                          <p:spTgt spid="63"/>
                                        </p:tgtEl>
                                      </p:cBhvr>
                                    </p:animEffect>
                                  </p:childTnLst>
                                </p:cTn>
                              </p:par>
                              <p:par>
                                <p:cTn id="92" presetID="10" presetClass="exit" presetSubtype="0" fill="hold" grpId="0" nodeType="withEffect">
                                  <p:stCondLst>
                                    <p:cond delay="0"/>
                                  </p:stCondLst>
                                  <p:childTnLst>
                                    <p:animEffect transition="out" filter="fade">
                                      <p:cBhvr>
                                        <p:cTn id="93" dur="500"/>
                                        <p:tgtEl>
                                          <p:spTgt spid="16"/>
                                        </p:tgtEl>
                                      </p:cBhvr>
                                    </p:animEffect>
                                    <p:set>
                                      <p:cBhvr>
                                        <p:cTn id="94" dur="1" fill="hold">
                                          <p:stCondLst>
                                            <p:cond delay="499"/>
                                          </p:stCondLst>
                                        </p:cTn>
                                        <p:tgtEl>
                                          <p:spTgt spid="16"/>
                                        </p:tgtEl>
                                        <p:attrNameLst>
                                          <p:attrName>style.visibility</p:attrName>
                                        </p:attrNameLst>
                                      </p:cBhvr>
                                      <p:to>
                                        <p:strVal val="hidden"/>
                                      </p:to>
                                    </p:set>
                                  </p:childTnLst>
                                </p:cTn>
                              </p:par>
                              <p:par>
                                <p:cTn id="95" presetID="10" presetClass="entr" presetSubtype="0" fill="hold" grpId="0" nodeType="withEffect">
                                  <p:stCondLst>
                                    <p:cond delay="0"/>
                                  </p:stCondLst>
                                  <p:childTnLst>
                                    <p:set>
                                      <p:cBhvr>
                                        <p:cTn id="96" dur="1" fill="hold">
                                          <p:stCondLst>
                                            <p:cond delay="0"/>
                                          </p:stCondLst>
                                        </p:cTn>
                                        <p:tgtEl>
                                          <p:spTgt spid="77"/>
                                        </p:tgtEl>
                                        <p:attrNameLst>
                                          <p:attrName>style.visibility</p:attrName>
                                        </p:attrNameLst>
                                      </p:cBhvr>
                                      <p:to>
                                        <p:strVal val="visible"/>
                                      </p:to>
                                    </p:set>
                                    <p:animEffect transition="in" filter="fade">
                                      <p:cBhvr>
                                        <p:cTn id="97" dur="500"/>
                                        <p:tgtEl>
                                          <p:spTgt spid="77"/>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500"/>
                                        <p:tgtEl>
                                          <p:spTgt spid="44"/>
                                        </p:tgtEl>
                                      </p:cBhvr>
                                    </p:animEffect>
                                  </p:childTnLst>
                                </p:cTn>
                              </p:par>
                              <p:par>
                                <p:cTn id="103" presetID="10" presetClass="exit" presetSubtype="0" fill="hold" grpId="0" nodeType="withEffect">
                                  <p:stCondLst>
                                    <p:cond delay="0"/>
                                  </p:stCondLst>
                                  <p:childTnLst>
                                    <p:animEffect transition="out" filter="fade">
                                      <p:cBhvr>
                                        <p:cTn id="104" dur="500"/>
                                        <p:tgtEl>
                                          <p:spTgt spid="17"/>
                                        </p:tgtEl>
                                      </p:cBhvr>
                                    </p:animEffect>
                                    <p:set>
                                      <p:cBhvr>
                                        <p:cTn id="105"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15" grpId="0" animBg="1"/>
      <p:bldP spid="14" grpId="0" animBg="1"/>
      <p:bldP spid="13" grpId="0" animBg="1"/>
      <p:bldP spid="12" grpId="0" animBg="1"/>
      <p:bldP spid="11" grpId="0" animBg="1"/>
      <p:bldP spid="43" grpId="0"/>
      <p:bldP spid="44" grpId="0"/>
      <p:bldP spid="45" grpId="0" animBg="1"/>
      <p:bldP spid="63" grpId="0" animBg="1"/>
      <p:bldP spid="72" grpId="0"/>
      <p:bldP spid="73" grpId="0"/>
      <p:bldP spid="74" grpId="0"/>
      <p:bldP spid="75" grpId="0"/>
      <p:bldP spid="76" grpId="0"/>
      <p:bldP spid="7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 3.a.: Electromagnetic Spectrum</a:t>
            </a:r>
          </a:p>
        </p:txBody>
      </p:sp>
      <p:sp>
        <p:nvSpPr>
          <p:cNvPr id="18" name="TextBox 17"/>
          <p:cNvSpPr txBox="1"/>
          <p:nvPr/>
        </p:nvSpPr>
        <p:spPr bwMode="auto">
          <a:xfrm>
            <a:off x="8704418"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1</a:t>
            </a:r>
          </a:p>
        </p:txBody>
      </p:sp>
      <p:sp>
        <p:nvSpPr>
          <p:cNvPr id="17" name="TextBox 16"/>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2</a:t>
            </a:r>
          </a:p>
        </p:txBody>
      </p:sp>
      <p:sp>
        <p:nvSpPr>
          <p:cNvPr id="16" name="TextBox 15"/>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3</a:t>
            </a:r>
          </a:p>
        </p:txBody>
      </p:sp>
      <p:sp>
        <p:nvSpPr>
          <p:cNvPr id="15" name="TextBox 14"/>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4</a:t>
            </a:r>
          </a:p>
        </p:txBody>
      </p:sp>
      <p:sp>
        <p:nvSpPr>
          <p:cNvPr id="14" name="TextBox 13"/>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5</a:t>
            </a:r>
          </a:p>
        </p:txBody>
      </p:sp>
      <p:sp>
        <p:nvSpPr>
          <p:cNvPr id="13" name="TextBox 12"/>
          <p:cNvSpPr txBox="1"/>
          <p:nvPr/>
        </p:nvSpPr>
        <p:spPr bwMode="auto">
          <a:xfrm>
            <a:off x="8705845"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6</a:t>
            </a:r>
          </a:p>
        </p:txBody>
      </p:sp>
      <p:sp>
        <p:nvSpPr>
          <p:cNvPr id="12" name="TextBox 11"/>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7</a:t>
            </a:r>
          </a:p>
        </p:txBody>
      </p:sp>
      <p:sp>
        <p:nvSpPr>
          <p:cNvPr id="23" name="Rounded Rectangle 22"/>
          <p:cNvSpPr/>
          <p:nvPr/>
        </p:nvSpPr>
        <p:spPr bwMode="auto">
          <a:xfrm>
            <a:off x="1038225" y="3814764"/>
            <a:ext cx="7620000" cy="1038225"/>
          </a:xfrm>
          <a:prstGeom prst="roundRect">
            <a:avLst/>
          </a:prstGeom>
          <a:solidFill>
            <a:srgbClr val="FF0000">
              <a:alpha val="20000"/>
            </a:srgbClr>
          </a:soli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4" name="Rounded Rectangle 23"/>
          <p:cNvSpPr/>
          <p:nvPr/>
        </p:nvSpPr>
        <p:spPr bwMode="auto">
          <a:xfrm>
            <a:off x="1047750" y="2678906"/>
            <a:ext cx="7620000" cy="1038225"/>
          </a:xfrm>
          <a:prstGeom prst="roundRect">
            <a:avLst/>
          </a:prstGeom>
          <a:solidFill>
            <a:srgbClr val="00FFFF">
              <a:alpha val="20000"/>
            </a:srgbClr>
          </a:soli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5" name="Rounded Rectangle 24"/>
          <p:cNvSpPr/>
          <p:nvPr/>
        </p:nvSpPr>
        <p:spPr bwMode="auto">
          <a:xfrm>
            <a:off x="1057275" y="1543049"/>
            <a:ext cx="7620000" cy="1038225"/>
          </a:xfrm>
          <a:prstGeom prst="roundRect">
            <a:avLst/>
          </a:prstGeom>
          <a:solidFill>
            <a:srgbClr val="FFC000">
              <a:alpha val="20000"/>
            </a:srgbClr>
          </a:soli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6" name="Rounded Rectangle 25"/>
          <p:cNvSpPr/>
          <p:nvPr/>
        </p:nvSpPr>
        <p:spPr bwMode="auto">
          <a:xfrm>
            <a:off x="1079011" y="413287"/>
            <a:ext cx="7620000" cy="1038225"/>
          </a:xfrm>
          <a:prstGeom prst="roundRect">
            <a:avLst/>
          </a:prstGeom>
          <a:solidFill>
            <a:srgbClr val="C2FFF0">
              <a:alpha val="20000"/>
            </a:srgbClr>
          </a:soli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nvGrpSpPr>
          <p:cNvPr id="27" name="Group 26"/>
          <p:cNvGrpSpPr/>
          <p:nvPr/>
        </p:nvGrpSpPr>
        <p:grpSpPr>
          <a:xfrm>
            <a:off x="1658804" y="551974"/>
            <a:ext cx="6809895" cy="832726"/>
            <a:chOff x="1658804" y="551974"/>
            <a:chExt cx="6809895" cy="832726"/>
          </a:xfrm>
        </p:grpSpPr>
        <p:sp>
          <p:nvSpPr>
            <p:cNvPr id="28" name="Rectangle 27"/>
            <p:cNvSpPr/>
            <p:nvPr/>
          </p:nvSpPr>
          <p:spPr bwMode="auto">
            <a:xfrm>
              <a:off x="1954498" y="551974"/>
              <a:ext cx="1631066" cy="600629"/>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9" name="Rectangle 28"/>
            <p:cNvSpPr/>
            <p:nvPr/>
          </p:nvSpPr>
          <p:spPr bwMode="auto">
            <a:xfrm>
              <a:off x="3588242" y="551974"/>
              <a:ext cx="2329834" cy="600629"/>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0" name="Rectangle 29"/>
            <p:cNvSpPr/>
            <p:nvPr/>
          </p:nvSpPr>
          <p:spPr bwMode="auto">
            <a:xfrm>
              <a:off x="5919303" y="553508"/>
              <a:ext cx="2329834" cy="600629"/>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1" name="TextBox 30"/>
            <p:cNvSpPr txBox="1"/>
            <p:nvPr/>
          </p:nvSpPr>
          <p:spPr bwMode="auto">
            <a:xfrm>
              <a:off x="1658804" y="1209122"/>
              <a:ext cx="581891" cy="169277"/>
            </a:xfrm>
            <a:prstGeom prst="rect">
              <a:avLst/>
            </a:prstGeom>
            <a:noFill/>
            <a:ln w="9525">
              <a:noFill/>
              <a:miter lim="800000"/>
              <a:headEnd/>
              <a:tailEnd/>
            </a:ln>
          </p:spPr>
          <p:txBody>
            <a:bodyPr wrap="none" lIns="0" tIns="0" rIns="0" bIns="0" rtlCol="0">
              <a:spAutoFit/>
            </a:bodyPr>
            <a:lstStyle>
              <a:defPPr>
                <a:defRPr lang="en-US"/>
              </a:defPPr>
              <a:lvl1pPr>
                <a:defRPr sz="1100">
                  <a:solidFill>
                    <a:srgbClr val="FFFF00"/>
                  </a:solidFill>
                  <a:latin typeface="Verdana" pitchFamily="34" charset="0"/>
                </a:defRPr>
              </a:lvl1pPr>
            </a:lstStyle>
            <a:p>
              <a:r>
                <a:rPr lang="en-US" dirty="0"/>
                <a:t>300 kHz</a:t>
              </a:r>
            </a:p>
          </p:txBody>
        </p:sp>
        <p:grpSp>
          <p:nvGrpSpPr>
            <p:cNvPr id="32" name="Group 31"/>
            <p:cNvGrpSpPr/>
            <p:nvPr/>
          </p:nvGrpSpPr>
          <p:grpSpPr>
            <a:xfrm>
              <a:off x="8031079" y="554831"/>
              <a:ext cx="437620" cy="829869"/>
              <a:chOff x="7410049" y="478631"/>
              <a:chExt cx="437620" cy="829869"/>
            </a:xfrm>
          </p:grpSpPr>
          <p:sp>
            <p:nvSpPr>
              <p:cNvPr id="40" name="TextBox 39"/>
              <p:cNvSpPr txBox="1"/>
              <p:nvPr/>
            </p:nvSpPr>
            <p:spPr bwMode="auto">
              <a:xfrm>
                <a:off x="7410049" y="1139223"/>
                <a:ext cx="437620" cy="169277"/>
              </a:xfrm>
              <a:prstGeom prst="rect">
                <a:avLst/>
              </a:prstGeom>
              <a:noFill/>
              <a:ln w="9525">
                <a:noFill/>
                <a:miter lim="800000"/>
                <a:headEnd/>
                <a:tailEnd/>
              </a:ln>
            </p:spPr>
            <p:txBody>
              <a:bodyPr wrap="none" lIns="0" tIns="0" rIns="0" bIns="0" rtlCol="0">
                <a:spAutoFit/>
              </a:bodyPr>
              <a:lstStyle/>
              <a:p>
                <a:r>
                  <a:rPr lang="en-US" sz="1100" dirty="0">
                    <a:solidFill>
                      <a:srgbClr val="FFFF00"/>
                    </a:solidFill>
                    <a:latin typeface="Verdana" pitchFamily="34" charset="0"/>
                  </a:rPr>
                  <a:t>3 MHz</a:t>
                </a:r>
              </a:p>
            </p:txBody>
          </p:sp>
          <p:cxnSp>
            <p:nvCxnSpPr>
              <p:cNvPr id="41" name="Straight Connector 40"/>
              <p:cNvCxnSpPr/>
              <p:nvPr/>
            </p:nvCxnSpPr>
            <p:spPr bwMode="auto">
              <a:xfrm>
                <a:off x="7629529" y="478631"/>
                <a:ext cx="0" cy="640080"/>
              </a:xfrm>
              <a:prstGeom prst="line">
                <a:avLst/>
              </a:prstGeom>
              <a:solidFill>
                <a:schemeClr val="accent1"/>
              </a:solidFill>
              <a:ln w="28575" cap="flat" cmpd="sng" algn="ctr">
                <a:solidFill>
                  <a:srgbClr val="FFFF00"/>
                </a:solidFill>
                <a:prstDash val="solid"/>
                <a:round/>
                <a:headEnd type="none" w="med" len="med"/>
                <a:tailEnd type="none" w="med" len="med"/>
              </a:ln>
              <a:effectLst/>
            </p:spPr>
          </p:cxnSp>
        </p:grpSp>
        <p:grpSp>
          <p:nvGrpSpPr>
            <p:cNvPr id="33" name="Group 32"/>
            <p:cNvGrpSpPr/>
            <p:nvPr/>
          </p:nvGrpSpPr>
          <p:grpSpPr>
            <a:xfrm>
              <a:off x="3367642" y="554835"/>
              <a:ext cx="437620" cy="829848"/>
              <a:chOff x="2746612" y="478635"/>
              <a:chExt cx="437620" cy="829848"/>
            </a:xfrm>
          </p:grpSpPr>
          <p:sp>
            <p:nvSpPr>
              <p:cNvPr id="38" name="TextBox 37"/>
              <p:cNvSpPr txBox="1"/>
              <p:nvPr/>
            </p:nvSpPr>
            <p:spPr bwMode="auto">
              <a:xfrm>
                <a:off x="2746612" y="1139206"/>
                <a:ext cx="437620" cy="169277"/>
              </a:xfrm>
              <a:prstGeom prst="rect">
                <a:avLst/>
              </a:prstGeom>
              <a:noFill/>
              <a:ln w="9525">
                <a:noFill/>
                <a:miter lim="800000"/>
                <a:headEnd/>
                <a:tailEnd/>
              </a:ln>
            </p:spPr>
            <p:txBody>
              <a:bodyPr wrap="none" lIns="0" tIns="0" rIns="0" bIns="0" rtlCol="0">
                <a:spAutoFit/>
              </a:bodyPr>
              <a:lstStyle/>
              <a:p>
                <a:r>
                  <a:rPr lang="en-US" sz="1100" dirty="0">
                    <a:solidFill>
                      <a:srgbClr val="FFFF00"/>
                    </a:solidFill>
                    <a:latin typeface="Verdana" pitchFamily="34" charset="0"/>
                  </a:rPr>
                  <a:t>1 MHz</a:t>
                </a:r>
              </a:p>
            </p:txBody>
          </p:sp>
          <p:cxnSp>
            <p:nvCxnSpPr>
              <p:cNvPr id="39" name="Straight Connector 38"/>
              <p:cNvCxnSpPr/>
              <p:nvPr/>
            </p:nvCxnSpPr>
            <p:spPr bwMode="auto">
              <a:xfrm>
                <a:off x="2966248" y="478635"/>
                <a:ext cx="0" cy="640080"/>
              </a:xfrm>
              <a:prstGeom prst="line">
                <a:avLst/>
              </a:prstGeom>
              <a:solidFill>
                <a:schemeClr val="accent1"/>
              </a:solidFill>
              <a:ln w="28575" cap="flat" cmpd="sng" algn="ctr">
                <a:solidFill>
                  <a:srgbClr val="FFFF00"/>
                </a:solidFill>
                <a:prstDash val="solid"/>
                <a:round/>
                <a:headEnd type="none" w="med" len="med"/>
                <a:tailEnd type="none" w="med" len="med"/>
              </a:ln>
              <a:effectLst/>
            </p:spPr>
          </p:cxnSp>
        </p:grpSp>
        <p:grpSp>
          <p:nvGrpSpPr>
            <p:cNvPr id="34" name="Group 33"/>
            <p:cNvGrpSpPr/>
            <p:nvPr/>
          </p:nvGrpSpPr>
          <p:grpSpPr>
            <a:xfrm>
              <a:off x="5698886" y="557216"/>
              <a:ext cx="437620" cy="827483"/>
              <a:chOff x="5077856" y="481016"/>
              <a:chExt cx="437620" cy="827483"/>
            </a:xfrm>
          </p:grpSpPr>
          <p:sp>
            <p:nvSpPr>
              <p:cNvPr id="36" name="TextBox 35"/>
              <p:cNvSpPr txBox="1"/>
              <p:nvPr/>
            </p:nvSpPr>
            <p:spPr bwMode="auto">
              <a:xfrm>
                <a:off x="5077856" y="1139222"/>
                <a:ext cx="437620" cy="169277"/>
              </a:xfrm>
              <a:prstGeom prst="rect">
                <a:avLst/>
              </a:prstGeom>
              <a:noFill/>
              <a:ln w="9525">
                <a:noFill/>
                <a:miter lim="800000"/>
                <a:headEnd/>
                <a:tailEnd/>
              </a:ln>
            </p:spPr>
            <p:txBody>
              <a:bodyPr wrap="none" lIns="0" tIns="0" rIns="0" bIns="0" rtlCol="0">
                <a:spAutoFit/>
              </a:bodyPr>
              <a:lstStyle/>
              <a:p>
                <a:r>
                  <a:rPr lang="en-US" sz="1100" dirty="0">
                    <a:solidFill>
                      <a:srgbClr val="FFFF00"/>
                    </a:solidFill>
                    <a:latin typeface="Verdana" pitchFamily="34" charset="0"/>
                  </a:rPr>
                  <a:t>2 MHz</a:t>
                </a:r>
              </a:p>
            </p:txBody>
          </p:sp>
          <p:cxnSp>
            <p:nvCxnSpPr>
              <p:cNvPr id="37" name="Straight Connector 36"/>
              <p:cNvCxnSpPr/>
              <p:nvPr/>
            </p:nvCxnSpPr>
            <p:spPr bwMode="auto">
              <a:xfrm>
                <a:off x="5300667" y="481016"/>
                <a:ext cx="0" cy="640080"/>
              </a:xfrm>
              <a:prstGeom prst="line">
                <a:avLst/>
              </a:prstGeom>
              <a:solidFill>
                <a:schemeClr val="accent1"/>
              </a:solidFill>
              <a:ln w="28575" cap="flat" cmpd="sng" algn="ctr">
                <a:solidFill>
                  <a:srgbClr val="FFFF00"/>
                </a:solidFill>
                <a:prstDash val="solid"/>
                <a:round/>
                <a:headEnd type="none" w="med" len="med"/>
                <a:tailEnd type="none" w="med" len="med"/>
              </a:ln>
              <a:effectLst/>
            </p:spPr>
          </p:cxnSp>
        </p:grpSp>
        <p:cxnSp>
          <p:nvCxnSpPr>
            <p:cNvPr id="35" name="Straight Connector 34"/>
            <p:cNvCxnSpPr/>
            <p:nvPr/>
          </p:nvCxnSpPr>
          <p:spPr bwMode="auto">
            <a:xfrm>
              <a:off x="1949933" y="554835"/>
              <a:ext cx="0" cy="640080"/>
            </a:xfrm>
            <a:prstGeom prst="line">
              <a:avLst/>
            </a:prstGeom>
            <a:solidFill>
              <a:schemeClr val="accent1"/>
            </a:solidFill>
            <a:ln w="28575" cap="flat" cmpd="sng" algn="ctr">
              <a:solidFill>
                <a:srgbClr val="FFFF00"/>
              </a:solidFill>
              <a:prstDash val="solid"/>
              <a:round/>
              <a:headEnd type="none" w="med" len="med"/>
              <a:tailEnd type="none" w="med" len="med"/>
            </a:ln>
            <a:effectLst/>
          </p:spPr>
        </p:cxnSp>
      </p:grpSp>
      <p:grpSp>
        <p:nvGrpSpPr>
          <p:cNvPr id="42" name="Group 41"/>
          <p:cNvGrpSpPr/>
          <p:nvPr/>
        </p:nvGrpSpPr>
        <p:grpSpPr>
          <a:xfrm>
            <a:off x="1736584" y="1659213"/>
            <a:ext cx="6776644" cy="835988"/>
            <a:chOff x="1736584" y="1659213"/>
            <a:chExt cx="6776644" cy="835988"/>
          </a:xfrm>
        </p:grpSpPr>
        <p:sp>
          <p:nvSpPr>
            <p:cNvPr id="43" name="Rectangle 42"/>
            <p:cNvSpPr/>
            <p:nvPr/>
          </p:nvSpPr>
          <p:spPr bwMode="auto">
            <a:xfrm>
              <a:off x="1954514" y="1659213"/>
              <a:ext cx="1631066" cy="600629"/>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4" name="Rectangle 43"/>
            <p:cNvSpPr/>
            <p:nvPr/>
          </p:nvSpPr>
          <p:spPr bwMode="auto">
            <a:xfrm>
              <a:off x="3588258" y="1659213"/>
              <a:ext cx="2329834" cy="600629"/>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5" name="Rectangle 44"/>
            <p:cNvSpPr/>
            <p:nvPr/>
          </p:nvSpPr>
          <p:spPr bwMode="auto">
            <a:xfrm>
              <a:off x="5919319" y="1660747"/>
              <a:ext cx="2329834" cy="600629"/>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nvGrpSpPr>
            <p:cNvPr id="46" name="Group 45"/>
            <p:cNvGrpSpPr/>
            <p:nvPr/>
          </p:nvGrpSpPr>
          <p:grpSpPr>
            <a:xfrm>
              <a:off x="1736584" y="1659725"/>
              <a:ext cx="437620" cy="835476"/>
              <a:chOff x="1214614" y="1364451"/>
              <a:chExt cx="437620" cy="835476"/>
            </a:xfrm>
          </p:grpSpPr>
          <p:sp>
            <p:nvSpPr>
              <p:cNvPr id="56" name="TextBox 55"/>
              <p:cNvSpPr txBox="1"/>
              <p:nvPr/>
            </p:nvSpPr>
            <p:spPr bwMode="auto">
              <a:xfrm>
                <a:off x="1214614" y="2030650"/>
                <a:ext cx="437620" cy="169277"/>
              </a:xfrm>
              <a:prstGeom prst="rect">
                <a:avLst/>
              </a:prstGeom>
              <a:noFill/>
              <a:ln w="9525">
                <a:noFill/>
                <a:miter lim="800000"/>
                <a:headEnd/>
                <a:tailEnd/>
              </a:ln>
            </p:spPr>
            <p:txBody>
              <a:bodyPr wrap="none" lIns="0" tIns="0" rIns="0" bIns="0" rtlCol="0">
                <a:spAutoFit/>
              </a:bodyPr>
              <a:lstStyle/>
              <a:p>
                <a:r>
                  <a:rPr lang="en-US" sz="1100" dirty="0">
                    <a:solidFill>
                      <a:srgbClr val="FFFF00"/>
                    </a:solidFill>
                    <a:latin typeface="Verdana" pitchFamily="34" charset="0"/>
                  </a:rPr>
                  <a:t>3 MHz</a:t>
                </a:r>
              </a:p>
            </p:txBody>
          </p:sp>
          <p:cxnSp>
            <p:nvCxnSpPr>
              <p:cNvPr id="57" name="Straight Connector 56"/>
              <p:cNvCxnSpPr/>
              <p:nvPr/>
            </p:nvCxnSpPr>
            <p:spPr bwMode="auto">
              <a:xfrm>
                <a:off x="1428750" y="1364451"/>
                <a:ext cx="0" cy="640080"/>
              </a:xfrm>
              <a:prstGeom prst="line">
                <a:avLst/>
              </a:prstGeom>
              <a:solidFill>
                <a:schemeClr val="accent1"/>
              </a:solidFill>
              <a:ln w="28575" cap="flat" cmpd="sng" algn="ctr">
                <a:solidFill>
                  <a:srgbClr val="FFFF00"/>
                </a:solidFill>
                <a:prstDash val="solid"/>
                <a:round/>
                <a:headEnd type="none" w="med" len="med"/>
                <a:tailEnd type="none" w="med" len="med"/>
              </a:ln>
              <a:effectLst/>
            </p:spPr>
          </p:cxnSp>
        </p:grpSp>
        <p:grpSp>
          <p:nvGrpSpPr>
            <p:cNvPr id="47" name="Group 46"/>
            <p:cNvGrpSpPr/>
            <p:nvPr/>
          </p:nvGrpSpPr>
          <p:grpSpPr>
            <a:xfrm>
              <a:off x="7985840" y="1662905"/>
              <a:ext cx="527388" cy="829869"/>
              <a:chOff x="7364810" y="478631"/>
              <a:chExt cx="527388" cy="829869"/>
            </a:xfrm>
          </p:grpSpPr>
          <p:sp>
            <p:nvSpPr>
              <p:cNvPr id="54" name="TextBox 53"/>
              <p:cNvSpPr txBox="1"/>
              <p:nvPr/>
            </p:nvSpPr>
            <p:spPr bwMode="auto">
              <a:xfrm>
                <a:off x="7364810" y="1139223"/>
                <a:ext cx="527388" cy="169277"/>
              </a:xfrm>
              <a:prstGeom prst="rect">
                <a:avLst/>
              </a:prstGeom>
              <a:noFill/>
              <a:ln w="9525">
                <a:noFill/>
                <a:miter lim="800000"/>
                <a:headEnd/>
                <a:tailEnd/>
              </a:ln>
            </p:spPr>
            <p:txBody>
              <a:bodyPr wrap="none" lIns="0" tIns="0" rIns="0" bIns="0" rtlCol="0">
                <a:spAutoFit/>
              </a:bodyPr>
              <a:lstStyle/>
              <a:p>
                <a:r>
                  <a:rPr lang="en-US" sz="1100" dirty="0">
                    <a:solidFill>
                      <a:srgbClr val="FFFF00"/>
                    </a:solidFill>
                    <a:latin typeface="Verdana" pitchFamily="34" charset="0"/>
                  </a:rPr>
                  <a:t>30 MHz</a:t>
                </a:r>
              </a:p>
            </p:txBody>
          </p:sp>
          <p:cxnSp>
            <p:nvCxnSpPr>
              <p:cNvPr id="55" name="Straight Connector 54"/>
              <p:cNvCxnSpPr/>
              <p:nvPr/>
            </p:nvCxnSpPr>
            <p:spPr bwMode="auto">
              <a:xfrm>
                <a:off x="7629529" y="478631"/>
                <a:ext cx="0" cy="640080"/>
              </a:xfrm>
              <a:prstGeom prst="line">
                <a:avLst/>
              </a:prstGeom>
              <a:solidFill>
                <a:schemeClr val="accent1"/>
              </a:solidFill>
              <a:ln w="28575" cap="flat" cmpd="sng" algn="ctr">
                <a:solidFill>
                  <a:srgbClr val="FFFF00"/>
                </a:solidFill>
                <a:prstDash val="solid"/>
                <a:round/>
                <a:headEnd type="none" w="med" len="med"/>
                <a:tailEnd type="none" w="med" len="med"/>
              </a:ln>
              <a:effectLst/>
            </p:spPr>
          </p:cxnSp>
        </p:grpSp>
        <p:grpSp>
          <p:nvGrpSpPr>
            <p:cNvPr id="48" name="Group 47"/>
            <p:cNvGrpSpPr/>
            <p:nvPr/>
          </p:nvGrpSpPr>
          <p:grpSpPr>
            <a:xfrm>
              <a:off x="3323192" y="1662909"/>
              <a:ext cx="527388" cy="829848"/>
              <a:chOff x="2702162" y="478635"/>
              <a:chExt cx="527388" cy="829848"/>
            </a:xfrm>
          </p:grpSpPr>
          <p:sp>
            <p:nvSpPr>
              <p:cNvPr id="52" name="TextBox 51"/>
              <p:cNvSpPr txBox="1"/>
              <p:nvPr/>
            </p:nvSpPr>
            <p:spPr bwMode="auto">
              <a:xfrm>
                <a:off x="2702162" y="1139206"/>
                <a:ext cx="527388" cy="169277"/>
              </a:xfrm>
              <a:prstGeom prst="rect">
                <a:avLst/>
              </a:prstGeom>
              <a:noFill/>
              <a:ln w="9525">
                <a:noFill/>
                <a:miter lim="800000"/>
                <a:headEnd/>
                <a:tailEnd/>
              </a:ln>
            </p:spPr>
            <p:txBody>
              <a:bodyPr wrap="none" lIns="0" tIns="0" rIns="0" bIns="0" rtlCol="0">
                <a:spAutoFit/>
              </a:bodyPr>
              <a:lstStyle/>
              <a:p>
                <a:r>
                  <a:rPr lang="en-US" sz="1100" dirty="0">
                    <a:solidFill>
                      <a:srgbClr val="FFFF00"/>
                    </a:solidFill>
                    <a:latin typeface="Verdana" pitchFamily="34" charset="0"/>
                  </a:rPr>
                  <a:t>10 MHz</a:t>
                </a:r>
              </a:p>
            </p:txBody>
          </p:sp>
          <p:cxnSp>
            <p:nvCxnSpPr>
              <p:cNvPr id="53" name="Straight Connector 52"/>
              <p:cNvCxnSpPr/>
              <p:nvPr/>
            </p:nvCxnSpPr>
            <p:spPr bwMode="auto">
              <a:xfrm>
                <a:off x="2966248" y="478635"/>
                <a:ext cx="0" cy="640080"/>
              </a:xfrm>
              <a:prstGeom prst="line">
                <a:avLst/>
              </a:prstGeom>
              <a:solidFill>
                <a:schemeClr val="accent1"/>
              </a:solidFill>
              <a:ln w="28575" cap="flat" cmpd="sng" algn="ctr">
                <a:solidFill>
                  <a:srgbClr val="FFFF00"/>
                </a:solidFill>
                <a:prstDash val="solid"/>
                <a:round/>
                <a:headEnd type="none" w="med" len="med"/>
                <a:tailEnd type="none" w="med" len="med"/>
              </a:ln>
              <a:effectLst/>
            </p:spPr>
          </p:cxnSp>
        </p:grpSp>
        <p:grpSp>
          <p:nvGrpSpPr>
            <p:cNvPr id="49" name="Group 48"/>
            <p:cNvGrpSpPr/>
            <p:nvPr/>
          </p:nvGrpSpPr>
          <p:grpSpPr>
            <a:xfrm>
              <a:off x="5658409" y="1665290"/>
              <a:ext cx="527388" cy="827483"/>
              <a:chOff x="5037379" y="481016"/>
              <a:chExt cx="527388" cy="827483"/>
            </a:xfrm>
          </p:grpSpPr>
          <p:sp>
            <p:nvSpPr>
              <p:cNvPr id="50" name="TextBox 49"/>
              <p:cNvSpPr txBox="1"/>
              <p:nvPr/>
            </p:nvSpPr>
            <p:spPr bwMode="auto">
              <a:xfrm>
                <a:off x="5037379" y="1139222"/>
                <a:ext cx="527388" cy="169277"/>
              </a:xfrm>
              <a:prstGeom prst="rect">
                <a:avLst/>
              </a:prstGeom>
              <a:noFill/>
              <a:ln w="9525">
                <a:noFill/>
                <a:miter lim="800000"/>
                <a:headEnd/>
                <a:tailEnd/>
              </a:ln>
            </p:spPr>
            <p:txBody>
              <a:bodyPr wrap="none" lIns="0" tIns="0" rIns="0" bIns="0" rtlCol="0">
                <a:spAutoFit/>
              </a:bodyPr>
              <a:lstStyle/>
              <a:p>
                <a:r>
                  <a:rPr lang="en-US" sz="1100" dirty="0">
                    <a:solidFill>
                      <a:srgbClr val="FFFF00"/>
                    </a:solidFill>
                    <a:latin typeface="Verdana" pitchFamily="34" charset="0"/>
                  </a:rPr>
                  <a:t>20 MHz</a:t>
                </a:r>
              </a:p>
            </p:txBody>
          </p:sp>
          <p:cxnSp>
            <p:nvCxnSpPr>
              <p:cNvPr id="51" name="Straight Connector 50"/>
              <p:cNvCxnSpPr/>
              <p:nvPr/>
            </p:nvCxnSpPr>
            <p:spPr bwMode="auto">
              <a:xfrm>
                <a:off x="5300667" y="481016"/>
                <a:ext cx="0" cy="640080"/>
              </a:xfrm>
              <a:prstGeom prst="line">
                <a:avLst/>
              </a:prstGeom>
              <a:solidFill>
                <a:schemeClr val="accent1"/>
              </a:solidFill>
              <a:ln w="28575" cap="flat" cmpd="sng" algn="ctr">
                <a:solidFill>
                  <a:srgbClr val="FFFF00"/>
                </a:solidFill>
                <a:prstDash val="solid"/>
                <a:round/>
                <a:headEnd type="none" w="med" len="med"/>
                <a:tailEnd type="none" w="med" len="med"/>
              </a:ln>
              <a:effectLst/>
            </p:spPr>
          </p:cxnSp>
        </p:grpSp>
      </p:grpSp>
      <p:grpSp>
        <p:nvGrpSpPr>
          <p:cNvPr id="58" name="Group 57"/>
          <p:cNvGrpSpPr/>
          <p:nvPr/>
        </p:nvGrpSpPr>
        <p:grpSpPr>
          <a:xfrm>
            <a:off x="1686671" y="2794072"/>
            <a:ext cx="6867187" cy="839754"/>
            <a:chOff x="1686671" y="2794072"/>
            <a:chExt cx="6867187" cy="839754"/>
          </a:xfrm>
        </p:grpSpPr>
        <p:sp>
          <p:nvSpPr>
            <p:cNvPr id="59" name="Rectangle 58"/>
            <p:cNvSpPr/>
            <p:nvPr/>
          </p:nvSpPr>
          <p:spPr bwMode="auto">
            <a:xfrm>
              <a:off x="1954530" y="2794072"/>
              <a:ext cx="1631066" cy="600629"/>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0" name="Rectangle 59"/>
            <p:cNvSpPr/>
            <p:nvPr/>
          </p:nvSpPr>
          <p:spPr bwMode="auto">
            <a:xfrm>
              <a:off x="3588274" y="2794072"/>
              <a:ext cx="2329834" cy="600629"/>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1" name="Rectangle 60"/>
            <p:cNvSpPr/>
            <p:nvPr/>
          </p:nvSpPr>
          <p:spPr bwMode="auto">
            <a:xfrm>
              <a:off x="5919335" y="2795606"/>
              <a:ext cx="2329834" cy="600629"/>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nvGrpSpPr>
            <p:cNvPr id="62" name="Group 61"/>
            <p:cNvGrpSpPr/>
            <p:nvPr/>
          </p:nvGrpSpPr>
          <p:grpSpPr>
            <a:xfrm>
              <a:off x="1686671" y="2795749"/>
              <a:ext cx="527388" cy="834355"/>
              <a:chOff x="1164701" y="2256158"/>
              <a:chExt cx="527388" cy="834355"/>
            </a:xfrm>
          </p:grpSpPr>
          <p:sp>
            <p:nvSpPr>
              <p:cNvPr id="72" name="TextBox 71"/>
              <p:cNvSpPr txBox="1"/>
              <p:nvPr/>
            </p:nvSpPr>
            <p:spPr bwMode="auto">
              <a:xfrm>
                <a:off x="1164701" y="2921236"/>
                <a:ext cx="527388" cy="169277"/>
              </a:xfrm>
              <a:prstGeom prst="rect">
                <a:avLst/>
              </a:prstGeom>
              <a:noFill/>
              <a:ln w="9525">
                <a:noFill/>
                <a:miter lim="800000"/>
                <a:headEnd/>
                <a:tailEnd/>
              </a:ln>
            </p:spPr>
            <p:txBody>
              <a:bodyPr wrap="none" lIns="0" tIns="0" rIns="0" bIns="0" rtlCol="0">
                <a:spAutoFit/>
              </a:bodyPr>
              <a:lstStyle/>
              <a:p>
                <a:r>
                  <a:rPr lang="en-US" sz="1100" dirty="0">
                    <a:solidFill>
                      <a:srgbClr val="FFFF00"/>
                    </a:solidFill>
                    <a:latin typeface="Verdana" pitchFamily="34" charset="0"/>
                  </a:rPr>
                  <a:t>30 MHz</a:t>
                </a:r>
              </a:p>
            </p:txBody>
          </p:sp>
          <p:cxnSp>
            <p:nvCxnSpPr>
              <p:cNvPr id="73" name="Straight Connector 72"/>
              <p:cNvCxnSpPr/>
              <p:nvPr/>
            </p:nvCxnSpPr>
            <p:spPr bwMode="auto">
              <a:xfrm>
                <a:off x="1428750" y="2256158"/>
                <a:ext cx="0" cy="640080"/>
              </a:xfrm>
              <a:prstGeom prst="line">
                <a:avLst/>
              </a:prstGeom>
              <a:solidFill>
                <a:schemeClr val="accent1"/>
              </a:solidFill>
              <a:ln w="28575" cap="flat" cmpd="sng" algn="ctr">
                <a:solidFill>
                  <a:srgbClr val="FFFF00"/>
                </a:solidFill>
                <a:prstDash val="solid"/>
                <a:round/>
                <a:headEnd type="none" w="med" len="med"/>
                <a:tailEnd type="none" w="med" len="med"/>
              </a:ln>
              <a:effectLst/>
            </p:spPr>
          </p:cxnSp>
        </p:grpSp>
        <p:grpSp>
          <p:nvGrpSpPr>
            <p:cNvPr id="63" name="Group 62"/>
            <p:cNvGrpSpPr/>
            <p:nvPr/>
          </p:nvGrpSpPr>
          <p:grpSpPr>
            <a:xfrm>
              <a:off x="7936701" y="2803957"/>
              <a:ext cx="617157" cy="829869"/>
              <a:chOff x="7319571" y="478631"/>
              <a:chExt cx="617157" cy="829869"/>
            </a:xfrm>
          </p:grpSpPr>
          <p:sp>
            <p:nvSpPr>
              <p:cNvPr id="70" name="TextBox 69"/>
              <p:cNvSpPr txBox="1"/>
              <p:nvPr/>
            </p:nvSpPr>
            <p:spPr bwMode="auto">
              <a:xfrm>
                <a:off x="7319571" y="1139223"/>
                <a:ext cx="617157" cy="169277"/>
              </a:xfrm>
              <a:prstGeom prst="rect">
                <a:avLst/>
              </a:prstGeom>
              <a:noFill/>
              <a:ln w="9525">
                <a:noFill/>
                <a:miter lim="800000"/>
                <a:headEnd/>
                <a:tailEnd/>
              </a:ln>
            </p:spPr>
            <p:txBody>
              <a:bodyPr wrap="none" lIns="0" tIns="0" rIns="0" bIns="0" rtlCol="0">
                <a:spAutoFit/>
              </a:bodyPr>
              <a:lstStyle/>
              <a:p>
                <a:r>
                  <a:rPr lang="en-US" sz="1100" dirty="0">
                    <a:solidFill>
                      <a:srgbClr val="FFFF00"/>
                    </a:solidFill>
                    <a:latin typeface="Verdana" pitchFamily="34" charset="0"/>
                  </a:rPr>
                  <a:t>300 MHz</a:t>
                </a:r>
              </a:p>
            </p:txBody>
          </p:sp>
          <p:cxnSp>
            <p:nvCxnSpPr>
              <p:cNvPr id="71" name="Straight Connector 70"/>
              <p:cNvCxnSpPr/>
              <p:nvPr/>
            </p:nvCxnSpPr>
            <p:spPr bwMode="auto">
              <a:xfrm>
                <a:off x="7629529" y="478631"/>
                <a:ext cx="0" cy="640080"/>
              </a:xfrm>
              <a:prstGeom prst="line">
                <a:avLst/>
              </a:prstGeom>
              <a:solidFill>
                <a:schemeClr val="accent1"/>
              </a:solidFill>
              <a:ln w="28575" cap="flat" cmpd="sng" algn="ctr">
                <a:solidFill>
                  <a:srgbClr val="FFFF00"/>
                </a:solidFill>
                <a:prstDash val="solid"/>
                <a:round/>
                <a:headEnd type="none" w="med" len="med"/>
                <a:tailEnd type="none" w="med" len="med"/>
              </a:ln>
              <a:effectLst/>
            </p:spPr>
          </p:cxnSp>
        </p:grpSp>
        <p:grpSp>
          <p:nvGrpSpPr>
            <p:cNvPr id="64" name="Group 63"/>
            <p:cNvGrpSpPr/>
            <p:nvPr/>
          </p:nvGrpSpPr>
          <p:grpSpPr>
            <a:xfrm>
              <a:off x="3273264" y="2803961"/>
              <a:ext cx="617157" cy="829848"/>
              <a:chOff x="2656134" y="478635"/>
              <a:chExt cx="617157" cy="829848"/>
            </a:xfrm>
          </p:grpSpPr>
          <p:sp>
            <p:nvSpPr>
              <p:cNvPr id="68" name="TextBox 67"/>
              <p:cNvSpPr txBox="1"/>
              <p:nvPr/>
            </p:nvSpPr>
            <p:spPr bwMode="auto">
              <a:xfrm>
                <a:off x="2656134" y="1139206"/>
                <a:ext cx="617157" cy="169277"/>
              </a:xfrm>
              <a:prstGeom prst="rect">
                <a:avLst/>
              </a:prstGeom>
              <a:noFill/>
              <a:ln w="9525">
                <a:noFill/>
                <a:miter lim="800000"/>
                <a:headEnd/>
                <a:tailEnd/>
              </a:ln>
            </p:spPr>
            <p:txBody>
              <a:bodyPr wrap="none" lIns="0" tIns="0" rIns="0" bIns="0" rtlCol="0">
                <a:spAutoFit/>
              </a:bodyPr>
              <a:lstStyle/>
              <a:p>
                <a:r>
                  <a:rPr lang="en-US" sz="1100" dirty="0">
                    <a:solidFill>
                      <a:srgbClr val="FFFF00"/>
                    </a:solidFill>
                    <a:latin typeface="Verdana" pitchFamily="34" charset="0"/>
                  </a:rPr>
                  <a:t>100 MHz</a:t>
                </a:r>
              </a:p>
            </p:txBody>
          </p:sp>
          <p:cxnSp>
            <p:nvCxnSpPr>
              <p:cNvPr id="69" name="Straight Connector 68"/>
              <p:cNvCxnSpPr/>
              <p:nvPr/>
            </p:nvCxnSpPr>
            <p:spPr bwMode="auto">
              <a:xfrm>
                <a:off x="2966248" y="478635"/>
                <a:ext cx="0" cy="640080"/>
              </a:xfrm>
              <a:prstGeom prst="line">
                <a:avLst/>
              </a:prstGeom>
              <a:solidFill>
                <a:schemeClr val="accent1"/>
              </a:solidFill>
              <a:ln w="28575" cap="flat" cmpd="sng" algn="ctr">
                <a:solidFill>
                  <a:srgbClr val="FFFF00"/>
                </a:solidFill>
                <a:prstDash val="solid"/>
                <a:round/>
                <a:headEnd type="none" w="med" len="med"/>
                <a:tailEnd type="none" w="med" len="med"/>
              </a:ln>
              <a:effectLst/>
            </p:spPr>
          </p:cxnSp>
        </p:grpSp>
        <p:grpSp>
          <p:nvGrpSpPr>
            <p:cNvPr id="65" name="Group 64"/>
            <p:cNvGrpSpPr/>
            <p:nvPr/>
          </p:nvGrpSpPr>
          <p:grpSpPr>
            <a:xfrm>
              <a:off x="5606889" y="2806342"/>
              <a:ext cx="617157" cy="827483"/>
              <a:chOff x="4989759" y="481016"/>
              <a:chExt cx="617157" cy="827483"/>
            </a:xfrm>
          </p:grpSpPr>
          <p:sp>
            <p:nvSpPr>
              <p:cNvPr id="66" name="TextBox 65"/>
              <p:cNvSpPr txBox="1"/>
              <p:nvPr/>
            </p:nvSpPr>
            <p:spPr bwMode="auto">
              <a:xfrm>
                <a:off x="4989759" y="1139222"/>
                <a:ext cx="617157" cy="169277"/>
              </a:xfrm>
              <a:prstGeom prst="rect">
                <a:avLst/>
              </a:prstGeom>
              <a:noFill/>
              <a:ln w="9525">
                <a:noFill/>
                <a:miter lim="800000"/>
                <a:headEnd/>
                <a:tailEnd/>
              </a:ln>
            </p:spPr>
            <p:txBody>
              <a:bodyPr wrap="none" lIns="0" tIns="0" rIns="0" bIns="0" rtlCol="0">
                <a:spAutoFit/>
              </a:bodyPr>
              <a:lstStyle/>
              <a:p>
                <a:r>
                  <a:rPr lang="en-US" sz="1100" dirty="0">
                    <a:solidFill>
                      <a:srgbClr val="FFFF00"/>
                    </a:solidFill>
                    <a:latin typeface="Verdana" pitchFamily="34" charset="0"/>
                  </a:rPr>
                  <a:t>200 MHz</a:t>
                </a:r>
              </a:p>
            </p:txBody>
          </p:sp>
          <p:cxnSp>
            <p:nvCxnSpPr>
              <p:cNvPr id="67" name="Straight Connector 66"/>
              <p:cNvCxnSpPr/>
              <p:nvPr/>
            </p:nvCxnSpPr>
            <p:spPr bwMode="auto">
              <a:xfrm>
                <a:off x="5300667" y="481016"/>
                <a:ext cx="0" cy="640080"/>
              </a:xfrm>
              <a:prstGeom prst="line">
                <a:avLst/>
              </a:prstGeom>
              <a:solidFill>
                <a:schemeClr val="accent1"/>
              </a:solidFill>
              <a:ln w="28575" cap="flat" cmpd="sng" algn="ctr">
                <a:solidFill>
                  <a:srgbClr val="FFFF00"/>
                </a:solidFill>
                <a:prstDash val="solid"/>
                <a:round/>
                <a:headEnd type="none" w="med" len="med"/>
                <a:tailEnd type="none" w="med" len="med"/>
              </a:ln>
              <a:effectLst/>
            </p:spPr>
          </p:cxnSp>
        </p:grpSp>
      </p:grpSp>
      <p:grpSp>
        <p:nvGrpSpPr>
          <p:cNvPr id="74" name="Group 73"/>
          <p:cNvGrpSpPr/>
          <p:nvPr/>
        </p:nvGrpSpPr>
        <p:grpSpPr>
          <a:xfrm>
            <a:off x="1640197" y="3905593"/>
            <a:ext cx="6817365" cy="841318"/>
            <a:chOff x="1640197" y="3905593"/>
            <a:chExt cx="6817365" cy="841318"/>
          </a:xfrm>
        </p:grpSpPr>
        <p:sp>
          <p:nvSpPr>
            <p:cNvPr id="75" name="Rectangle 74"/>
            <p:cNvSpPr/>
            <p:nvPr/>
          </p:nvSpPr>
          <p:spPr bwMode="auto">
            <a:xfrm>
              <a:off x="1950630" y="3905593"/>
              <a:ext cx="1631066" cy="600629"/>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6" name="Rectangle 75"/>
            <p:cNvSpPr/>
            <p:nvPr/>
          </p:nvSpPr>
          <p:spPr bwMode="auto">
            <a:xfrm>
              <a:off x="3584374" y="3905593"/>
              <a:ext cx="2329834" cy="600629"/>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7" name="Rectangle 76"/>
            <p:cNvSpPr/>
            <p:nvPr/>
          </p:nvSpPr>
          <p:spPr bwMode="auto">
            <a:xfrm>
              <a:off x="5915435" y="3907127"/>
              <a:ext cx="2329834" cy="600629"/>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nvGrpSpPr>
            <p:cNvPr id="78" name="Group 77"/>
            <p:cNvGrpSpPr/>
            <p:nvPr/>
          </p:nvGrpSpPr>
          <p:grpSpPr>
            <a:xfrm>
              <a:off x="1640197" y="3909538"/>
              <a:ext cx="617157" cy="837373"/>
              <a:chOff x="1118227" y="3148489"/>
              <a:chExt cx="617157" cy="837373"/>
            </a:xfrm>
          </p:grpSpPr>
          <p:sp>
            <p:nvSpPr>
              <p:cNvPr id="88" name="TextBox 87"/>
              <p:cNvSpPr txBox="1"/>
              <p:nvPr/>
            </p:nvSpPr>
            <p:spPr bwMode="auto">
              <a:xfrm>
                <a:off x="1118227" y="3816585"/>
                <a:ext cx="617157" cy="169277"/>
              </a:xfrm>
              <a:prstGeom prst="rect">
                <a:avLst/>
              </a:prstGeom>
              <a:noFill/>
              <a:ln w="9525">
                <a:noFill/>
                <a:miter lim="800000"/>
                <a:headEnd/>
                <a:tailEnd/>
              </a:ln>
            </p:spPr>
            <p:txBody>
              <a:bodyPr wrap="none" lIns="0" tIns="0" rIns="0" bIns="0" rtlCol="0">
                <a:spAutoFit/>
              </a:bodyPr>
              <a:lstStyle/>
              <a:p>
                <a:r>
                  <a:rPr lang="en-US" sz="1100" dirty="0">
                    <a:solidFill>
                      <a:srgbClr val="FFFF00"/>
                    </a:solidFill>
                    <a:latin typeface="Verdana" pitchFamily="34" charset="0"/>
                  </a:rPr>
                  <a:t>300 MHz</a:t>
                </a:r>
              </a:p>
            </p:txBody>
          </p:sp>
          <p:cxnSp>
            <p:nvCxnSpPr>
              <p:cNvPr id="89" name="Straight Connector 88"/>
              <p:cNvCxnSpPr/>
              <p:nvPr/>
            </p:nvCxnSpPr>
            <p:spPr bwMode="auto">
              <a:xfrm>
                <a:off x="1428750" y="3148489"/>
                <a:ext cx="0" cy="640080"/>
              </a:xfrm>
              <a:prstGeom prst="line">
                <a:avLst/>
              </a:prstGeom>
              <a:solidFill>
                <a:schemeClr val="accent1"/>
              </a:solidFill>
              <a:ln w="28575" cap="flat" cmpd="sng" algn="ctr">
                <a:solidFill>
                  <a:srgbClr val="FFFF00"/>
                </a:solidFill>
                <a:prstDash val="solid"/>
                <a:round/>
                <a:headEnd type="none" w="med" len="med"/>
                <a:tailEnd type="none" w="med" len="med"/>
              </a:ln>
              <a:effectLst/>
            </p:spPr>
          </p:cxnSp>
        </p:grpSp>
        <p:grpSp>
          <p:nvGrpSpPr>
            <p:cNvPr id="79" name="Group 78"/>
            <p:cNvGrpSpPr/>
            <p:nvPr/>
          </p:nvGrpSpPr>
          <p:grpSpPr>
            <a:xfrm>
              <a:off x="8029560" y="3916955"/>
              <a:ext cx="428002" cy="829869"/>
              <a:chOff x="7412430" y="478631"/>
              <a:chExt cx="428002" cy="829869"/>
            </a:xfrm>
          </p:grpSpPr>
          <p:sp>
            <p:nvSpPr>
              <p:cNvPr id="86" name="TextBox 85"/>
              <p:cNvSpPr txBox="1"/>
              <p:nvPr/>
            </p:nvSpPr>
            <p:spPr bwMode="auto">
              <a:xfrm>
                <a:off x="7412430" y="1139223"/>
                <a:ext cx="428002" cy="169277"/>
              </a:xfrm>
              <a:prstGeom prst="rect">
                <a:avLst/>
              </a:prstGeom>
              <a:noFill/>
              <a:ln w="9525">
                <a:noFill/>
                <a:miter lim="800000"/>
                <a:headEnd/>
                <a:tailEnd/>
              </a:ln>
            </p:spPr>
            <p:txBody>
              <a:bodyPr wrap="none" lIns="0" tIns="0" rIns="0" bIns="0" rtlCol="0">
                <a:spAutoFit/>
              </a:bodyPr>
              <a:lstStyle/>
              <a:p>
                <a:r>
                  <a:rPr lang="en-US" sz="1100" dirty="0">
                    <a:solidFill>
                      <a:srgbClr val="FFFF00"/>
                    </a:solidFill>
                    <a:latin typeface="Verdana" pitchFamily="34" charset="0"/>
                  </a:rPr>
                  <a:t>3 GHz</a:t>
                </a:r>
              </a:p>
            </p:txBody>
          </p:sp>
          <p:cxnSp>
            <p:nvCxnSpPr>
              <p:cNvPr id="87" name="Straight Connector 86"/>
              <p:cNvCxnSpPr/>
              <p:nvPr/>
            </p:nvCxnSpPr>
            <p:spPr bwMode="auto">
              <a:xfrm>
                <a:off x="7629529" y="478631"/>
                <a:ext cx="0" cy="640080"/>
              </a:xfrm>
              <a:prstGeom prst="line">
                <a:avLst/>
              </a:prstGeom>
              <a:solidFill>
                <a:schemeClr val="accent1"/>
              </a:solidFill>
              <a:ln w="28575" cap="flat" cmpd="sng" algn="ctr">
                <a:solidFill>
                  <a:srgbClr val="FFFF00"/>
                </a:solidFill>
                <a:prstDash val="solid"/>
                <a:round/>
                <a:headEnd type="none" w="med" len="med"/>
                <a:tailEnd type="none" w="med" len="med"/>
              </a:ln>
              <a:effectLst/>
            </p:spPr>
          </p:cxnSp>
        </p:grpSp>
        <p:grpSp>
          <p:nvGrpSpPr>
            <p:cNvPr id="80" name="Group 79"/>
            <p:cNvGrpSpPr/>
            <p:nvPr/>
          </p:nvGrpSpPr>
          <p:grpSpPr>
            <a:xfrm>
              <a:off x="3368504" y="3916959"/>
              <a:ext cx="428002" cy="829848"/>
              <a:chOff x="2751374" y="478635"/>
              <a:chExt cx="428002" cy="829848"/>
            </a:xfrm>
          </p:grpSpPr>
          <p:sp>
            <p:nvSpPr>
              <p:cNvPr id="84" name="TextBox 83"/>
              <p:cNvSpPr txBox="1"/>
              <p:nvPr/>
            </p:nvSpPr>
            <p:spPr bwMode="auto">
              <a:xfrm>
                <a:off x="2751374" y="1139206"/>
                <a:ext cx="428002" cy="169277"/>
              </a:xfrm>
              <a:prstGeom prst="rect">
                <a:avLst/>
              </a:prstGeom>
              <a:noFill/>
              <a:ln w="9525">
                <a:noFill/>
                <a:miter lim="800000"/>
                <a:headEnd/>
                <a:tailEnd/>
              </a:ln>
            </p:spPr>
            <p:txBody>
              <a:bodyPr wrap="none" lIns="0" tIns="0" rIns="0" bIns="0" rtlCol="0">
                <a:spAutoFit/>
              </a:bodyPr>
              <a:lstStyle/>
              <a:p>
                <a:r>
                  <a:rPr lang="en-US" sz="1100" dirty="0">
                    <a:solidFill>
                      <a:srgbClr val="FFFF00"/>
                    </a:solidFill>
                    <a:latin typeface="Verdana" pitchFamily="34" charset="0"/>
                  </a:rPr>
                  <a:t>1 GHz</a:t>
                </a:r>
              </a:p>
            </p:txBody>
          </p:sp>
          <p:cxnSp>
            <p:nvCxnSpPr>
              <p:cNvPr id="85" name="Straight Connector 84"/>
              <p:cNvCxnSpPr/>
              <p:nvPr/>
            </p:nvCxnSpPr>
            <p:spPr bwMode="auto">
              <a:xfrm>
                <a:off x="2966248" y="478635"/>
                <a:ext cx="0" cy="640080"/>
              </a:xfrm>
              <a:prstGeom prst="line">
                <a:avLst/>
              </a:prstGeom>
              <a:solidFill>
                <a:schemeClr val="accent1"/>
              </a:solidFill>
              <a:ln w="28575" cap="flat" cmpd="sng" algn="ctr">
                <a:solidFill>
                  <a:srgbClr val="FFFF00"/>
                </a:solidFill>
                <a:prstDash val="solid"/>
                <a:round/>
                <a:headEnd type="none" w="med" len="med"/>
                <a:tailEnd type="none" w="med" len="med"/>
              </a:ln>
              <a:effectLst/>
            </p:spPr>
          </p:cxnSp>
        </p:grpSp>
        <p:grpSp>
          <p:nvGrpSpPr>
            <p:cNvPr id="81" name="Group 80"/>
            <p:cNvGrpSpPr/>
            <p:nvPr/>
          </p:nvGrpSpPr>
          <p:grpSpPr>
            <a:xfrm>
              <a:off x="5702129" y="3919340"/>
              <a:ext cx="428002" cy="827483"/>
              <a:chOff x="5084999" y="481016"/>
              <a:chExt cx="428002" cy="827483"/>
            </a:xfrm>
          </p:grpSpPr>
          <p:sp>
            <p:nvSpPr>
              <p:cNvPr id="82" name="TextBox 81"/>
              <p:cNvSpPr txBox="1"/>
              <p:nvPr/>
            </p:nvSpPr>
            <p:spPr bwMode="auto">
              <a:xfrm>
                <a:off x="5084999" y="1139222"/>
                <a:ext cx="428002" cy="169277"/>
              </a:xfrm>
              <a:prstGeom prst="rect">
                <a:avLst/>
              </a:prstGeom>
              <a:noFill/>
              <a:ln w="9525">
                <a:noFill/>
                <a:miter lim="800000"/>
                <a:headEnd/>
                <a:tailEnd/>
              </a:ln>
            </p:spPr>
            <p:txBody>
              <a:bodyPr wrap="none" lIns="0" tIns="0" rIns="0" bIns="0" rtlCol="0">
                <a:spAutoFit/>
              </a:bodyPr>
              <a:lstStyle/>
              <a:p>
                <a:r>
                  <a:rPr lang="en-US" sz="1100" dirty="0">
                    <a:solidFill>
                      <a:srgbClr val="FFFF00"/>
                    </a:solidFill>
                    <a:latin typeface="Verdana" pitchFamily="34" charset="0"/>
                  </a:rPr>
                  <a:t>2 GHz</a:t>
                </a:r>
              </a:p>
            </p:txBody>
          </p:sp>
          <p:cxnSp>
            <p:nvCxnSpPr>
              <p:cNvPr id="83" name="Straight Connector 82"/>
              <p:cNvCxnSpPr/>
              <p:nvPr/>
            </p:nvCxnSpPr>
            <p:spPr bwMode="auto">
              <a:xfrm>
                <a:off x="5300667" y="481016"/>
                <a:ext cx="0" cy="640080"/>
              </a:xfrm>
              <a:prstGeom prst="line">
                <a:avLst/>
              </a:prstGeom>
              <a:solidFill>
                <a:schemeClr val="accent1"/>
              </a:solidFill>
              <a:ln w="28575" cap="flat" cmpd="sng" algn="ctr">
                <a:solidFill>
                  <a:srgbClr val="FFFF00"/>
                </a:solidFill>
                <a:prstDash val="solid"/>
                <a:round/>
                <a:headEnd type="none" w="med" len="med"/>
                <a:tailEnd type="none" w="med" len="med"/>
              </a:ln>
              <a:effectLst/>
            </p:spPr>
          </p:cxnSp>
        </p:grpSp>
      </p:grpSp>
      <p:sp>
        <p:nvSpPr>
          <p:cNvPr id="90" name="TextBox 89"/>
          <p:cNvSpPr txBox="1"/>
          <p:nvPr/>
        </p:nvSpPr>
        <p:spPr bwMode="auto">
          <a:xfrm>
            <a:off x="1345282" y="700186"/>
            <a:ext cx="410369" cy="307777"/>
          </a:xfrm>
          <a:prstGeom prst="rect">
            <a:avLst/>
          </a:prstGeom>
          <a:noFill/>
          <a:ln w="9525">
            <a:noFill/>
            <a:miter lim="800000"/>
            <a:headEnd/>
            <a:tailEnd/>
          </a:ln>
        </p:spPr>
        <p:txBody>
          <a:bodyPr wrap="none" lIns="0" tIns="0" rIns="0" bIns="0" rtlCol="0">
            <a:spAutoFit/>
          </a:bodyPr>
          <a:lstStyle/>
          <a:p>
            <a:r>
              <a:rPr lang="en-US" sz="2000" b="1" dirty="0">
                <a:solidFill>
                  <a:srgbClr val="FFFF00"/>
                </a:solidFill>
                <a:latin typeface="Verdana" pitchFamily="34" charset="0"/>
              </a:rPr>
              <a:t>MF</a:t>
            </a:r>
          </a:p>
        </p:txBody>
      </p:sp>
      <p:sp>
        <p:nvSpPr>
          <p:cNvPr id="91" name="TextBox 90"/>
          <p:cNvSpPr txBox="1"/>
          <p:nvPr/>
        </p:nvSpPr>
        <p:spPr bwMode="auto">
          <a:xfrm>
            <a:off x="1374136" y="1805085"/>
            <a:ext cx="381515" cy="307777"/>
          </a:xfrm>
          <a:prstGeom prst="rect">
            <a:avLst/>
          </a:prstGeom>
          <a:noFill/>
          <a:ln w="9525">
            <a:noFill/>
            <a:miter lim="800000"/>
            <a:headEnd/>
            <a:tailEnd/>
          </a:ln>
        </p:spPr>
        <p:txBody>
          <a:bodyPr wrap="none" lIns="0" tIns="0" rIns="0" bIns="0" rtlCol="0">
            <a:spAutoFit/>
          </a:bodyPr>
          <a:lstStyle/>
          <a:p>
            <a:r>
              <a:rPr lang="en-US" sz="2000" b="1" dirty="0">
                <a:solidFill>
                  <a:srgbClr val="FFFF00"/>
                </a:solidFill>
                <a:latin typeface="Verdana" pitchFamily="34" charset="0"/>
              </a:rPr>
              <a:t>HF</a:t>
            </a:r>
          </a:p>
        </p:txBody>
      </p:sp>
      <p:sp>
        <p:nvSpPr>
          <p:cNvPr id="92" name="TextBox 91"/>
          <p:cNvSpPr txBox="1"/>
          <p:nvPr/>
        </p:nvSpPr>
        <p:spPr bwMode="auto">
          <a:xfrm>
            <a:off x="1172158" y="2959040"/>
            <a:ext cx="577081" cy="307777"/>
          </a:xfrm>
          <a:prstGeom prst="rect">
            <a:avLst/>
          </a:prstGeom>
          <a:noFill/>
          <a:ln w="9525">
            <a:noFill/>
            <a:miter lim="800000"/>
            <a:headEnd/>
            <a:tailEnd/>
          </a:ln>
        </p:spPr>
        <p:txBody>
          <a:bodyPr wrap="none" lIns="0" tIns="0" rIns="0" bIns="0" rtlCol="0">
            <a:spAutoFit/>
          </a:bodyPr>
          <a:lstStyle/>
          <a:p>
            <a:r>
              <a:rPr lang="en-US" sz="2000" b="1" dirty="0">
                <a:solidFill>
                  <a:srgbClr val="FFFF00"/>
                </a:solidFill>
                <a:latin typeface="Verdana" pitchFamily="34" charset="0"/>
              </a:rPr>
              <a:t>VHF</a:t>
            </a:r>
          </a:p>
        </p:txBody>
      </p:sp>
      <p:sp>
        <p:nvSpPr>
          <p:cNvPr id="93" name="TextBox 92"/>
          <p:cNvSpPr txBox="1"/>
          <p:nvPr/>
        </p:nvSpPr>
        <p:spPr bwMode="auto">
          <a:xfrm>
            <a:off x="1159334" y="4052035"/>
            <a:ext cx="589905" cy="307777"/>
          </a:xfrm>
          <a:prstGeom prst="rect">
            <a:avLst/>
          </a:prstGeom>
          <a:noFill/>
          <a:ln w="9525">
            <a:noFill/>
            <a:miter lim="800000"/>
            <a:headEnd/>
            <a:tailEnd/>
          </a:ln>
        </p:spPr>
        <p:txBody>
          <a:bodyPr wrap="none" lIns="0" tIns="0" rIns="0" bIns="0" rtlCol="0">
            <a:spAutoFit/>
          </a:bodyPr>
          <a:lstStyle/>
          <a:p>
            <a:r>
              <a:rPr lang="en-US" sz="2000" b="1" dirty="0">
                <a:solidFill>
                  <a:srgbClr val="FFFF00"/>
                </a:solidFill>
                <a:latin typeface="Verdana" pitchFamily="34" charset="0"/>
              </a:rPr>
              <a:t>UHF</a:t>
            </a:r>
          </a:p>
        </p:txBody>
      </p:sp>
      <p:sp>
        <p:nvSpPr>
          <p:cNvPr id="94" name="TextBox 93"/>
          <p:cNvSpPr txBox="1"/>
          <p:nvPr/>
        </p:nvSpPr>
        <p:spPr bwMode="auto">
          <a:xfrm>
            <a:off x="2762602" y="739775"/>
            <a:ext cx="4879541" cy="492443"/>
          </a:xfrm>
          <a:prstGeom prst="rect">
            <a:avLst/>
          </a:prstGeom>
          <a:noFill/>
          <a:ln w="9525">
            <a:noFill/>
            <a:miter lim="800000"/>
            <a:headEnd/>
            <a:tailEnd/>
          </a:ln>
        </p:spPr>
        <p:txBody>
          <a:bodyPr wrap="none" lIns="0" tIns="0" rIns="0" bIns="0" rtlCol="0">
            <a:spAutoFit/>
          </a:bodyPr>
          <a:lstStyle/>
          <a:p>
            <a:r>
              <a:rPr lang="en-US" sz="3200" b="1" dirty="0">
                <a:solidFill>
                  <a:srgbClr val="FFFF00"/>
                </a:solidFill>
                <a:latin typeface="Verdana" pitchFamily="34" charset="0"/>
              </a:rPr>
              <a:t>M</a:t>
            </a:r>
            <a:r>
              <a:rPr lang="en-US" sz="3200" b="1" dirty="0">
                <a:solidFill>
                  <a:schemeClr val="bg1"/>
                </a:solidFill>
                <a:latin typeface="Verdana" pitchFamily="34" charset="0"/>
              </a:rPr>
              <a:t>EDIUM </a:t>
            </a:r>
            <a:r>
              <a:rPr lang="en-US" sz="3200" b="1" dirty="0">
                <a:solidFill>
                  <a:srgbClr val="FFFF00"/>
                </a:solidFill>
                <a:latin typeface="Verdana" pitchFamily="34" charset="0"/>
              </a:rPr>
              <a:t>F</a:t>
            </a:r>
            <a:r>
              <a:rPr lang="en-US" sz="3200" b="1" dirty="0">
                <a:solidFill>
                  <a:schemeClr val="bg1"/>
                </a:solidFill>
                <a:latin typeface="Verdana" pitchFamily="34" charset="0"/>
              </a:rPr>
              <a:t>REQUENCY</a:t>
            </a:r>
          </a:p>
        </p:txBody>
      </p:sp>
      <p:sp>
        <p:nvSpPr>
          <p:cNvPr id="95" name="TextBox 94"/>
          <p:cNvSpPr txBox="1"/>
          <p:nvPr/>
        </p:nvSpPr>
        <p:spPr bwMode="auto">
          <a:xfrm>
            <a:off x="3120742" y="1814195"/>
            <a:ext cx="4164602" cy="492443"/>
          </a:xfrm>
          <a:prstGeom prst="rect">
            <a:avLst/>
          </a:prstGeom>
          <a:noFill/>
          <a:ln w="9525">
            <a:noFill/>
            <a:miter lim="800000"/>
            <a:headEnd/>
            <a:tailEnd/>
          </a:ln>
        </p:spPr>
        <p:txBody>
          <a:bodyPr wrap="none" lIns="0" tIns="0" rIns="0" bIns="0" rtlCol="0">
            <a:spAutoFit/>
          </a:bodyPr>
          <a:lstStyle/>
          <a:p>
            <a:r>
              <a:rPr lang="en-US" sz="3200" b="1" dirty="0">
                <a:solidFill>
                  <a:srgbClr val="FFFF00"/>
                </a:solidFill>
                <a:latin typeface="Verdana" pitchFamily="34" charset="0"/>
              </a:rPr>
              <a:t>H</a:t>
            </a:r>
            <a:r>
              <a:rPr lang="en-US" sz="3200" b="1" dirty="0">
                <a:solidFill>
                  <a:schemeClr val="bg1"/>
                </a:solidFill>
                <a:latin typeface="Verdana" pitchFamily="34" charset="0"/>
              </a:rPr>
              <a:t>IGH </a:t>
            </a:r>
            <a:r>
              <a:rPr lang="en-US" sz="3200" b="1" dirty="0">
                <a:solidFill>
                  <a:srgbClr val="FFFF00"/>
                </a:solidFill>
                <a:latin typeface="Verdana" pitchFamily="34" charset="0"/>
              </a:rPr>
              <a:t>F</a:t>
            </a:r>
            <a:r>
              <a:rPr lang="en-US" sz="3200" b="1" dirty="0">
                <a:solidFill>
                  <a:schemeClr val="bg1"/>
                </a:solidFill>
                <a:latin typeface="Verdana" pitchFamily="34" charset="0"/>
              </a:rPr>
              <a:t>REQUENCY</a:t>
            </a:r>
          </a:p>
        </p:txBody>
      </p:sp>
      <p:sp>
        <p:nvSpPr>
          <p:cNvPr id="96" name="TextBox 95"/>
          <p:cNvSpPr txBox="1"/>
          <p:nvPr/>
        </p:nvSpPr>
        <p:spPr bwMode="auto">
          <a:xfrm>
            <a:off x="2430780" y="2949575"/>
            <a:ext cx="5523948" cy="492443"/>
          </a:xfrm>
          <a:prstGeom prst="rect">
            <a:avLst/>
          </a:prstGeom>
          <a:noFill/>
          <a:ln w="9525">
            <a:noFill/>
            <a:miter lim="800000"/>
            <a:headEnd/>
            <a:tailEnd/>
          </a:ln>
        </p:spPr>
        <p:txBody>
          <a:bodyPr wrap="none" lIns="0" tIns="0" rIns="0" bIns="0" rtlCol="0">
            <a:spAutoFit/>
          </a:bodyPr>
          <a:lstStyle/>
          <a:p>
            <a:r>
              <a:rPr lang="en-US" sz="3200" b="1" dirty="0">
                <a:solidFill>
                  <a:srgbClr val="FFFF00"/>
                </a:solidFill>
                <a:latin typeface="Verdana" pitchFamily="34" charset="0"/>
              </a:rPr>
              <a:t>V</a:t>
            </a:r>
            <a:r>
              <a:rPr lang="en-US" sz="3200" b="1" dirty="0">
                <a:solidFill>
                  <a:schemeClr val="bg1"/>
                </a:solidFill>
                <a:latin typeface="Verdana" pitchFamily="34" charset="0"/>
              </a:rPr>
              <a:t>ERY </a:t>
            </a:r>
            <a:r>
              <a:rPr lang="en-US" sz="3200" b="1" dirty="0">
                <a:solidFill>
                  <a:srgbClr val="FFFF00"/>
                </a:solidFill>
                <a:latin typeface="Verdana" pitchFamily="34" charset="0"/>
              </a:rPr>
              <a:t>H</a:t>
            </a:r>
            <a:r>
              <a:rPr lang="en-US" sz="3200" b="1" dirty="0">
                <a:solidFill>
                  <a:schemeClr val="bg1"/>
                </a:solidFill>
                <a:latin typeface="Verdana" pitchFamily="34" charset="0"/>
              </a:rPr>
              <a:t>IGH </a:t>
            </a:r>
            <a:r>
              <a:rPr lang="en-US" sz="3200" b="1" dirty="0">
                <a:solidFill>
                  <a:srgbClr val="FFFF00"/>
                </a:solidFill>
                <a:latin typeface="Verdana" pitchFamily="34" charset="0"/>
              </a:rPr>
              <a:t>F</a:t>
            </a:r>
            <a:r>
              <a:rPr lang="en-US" sz="3200" b="1" dirty="0">
                <a:solidFill>
                  <a:schemeClr val="bg1"/>
                </a:solidFill>
                <a:latin typeface="Verdana" pitchFamily="34" charset="0"/>
              </a:rPr>
              <a:t>REQUENCY</a:t>
            </a:r>
          </a:p>
        </p:txBody>
      </p:sp>
      <p:sp>
        <p:nvSpPr>
          <p:cNvPr id="97" name="TextBox 96"/>
          <p:cNvSpPr txBox="1"/>
          <p:nvPr/>
        </p:nvSpPr>
        <p:spPr bwMode="auto">
          <a:xfrm>
            <a:off x="2293620" y="4077335"/>
            <a:ext cx="5820504" cy="492443"/>
          </a:xfrm>
          <a:prstGeom prst="rect">
            <a:avLst/>
          </a:prstGeom>
          <a:noFill/>
          <a:ln w="9525">
            <a:noFill/>
            <a:miter lim="800000"/>
            <a:headEnd/>
            <a:tailEnd/>
          </a:ln>
        </p:spPr>
        <p:txBody>
          <a:bodyPr wrap="none" lIns="0" tIns="0" rIns="0" bIns="0" rtlCol="0">
            <a:spAutoFit/>
          </a:bodyPr>
          <a:lstStyle/>
          <a:p>
            <a:r>
              <a:rPr lang="en-US" sz="3200" b="1" dirty="0">
                <a:solidFill>
                  <a:srgbClr val="FFFF00"/>
                </a:solidFill>
                <a:latin typeface="Verdana" pitchFamily="34" charset="0"/>
              </a:rPr>
              <a:t>U</a:t>
            </a:r>
            <a:r>
              <a:rPr lang="en-US" sz="3200" b="1" dirty="0">
                <a:solidFill>
                  <a:schemeClr val="bg1"/>
                </a:solidFill>
                <a:latin typeface="Verdana" pitchFamily="34" charset="0"/>
              </a:rPr>
              <a:t>LTRA </a:t>
            </a:r>
            <a:r>
              <a:rPr lang="en-US" sz="3200" b="1" dirty="0">
                <a:solidFill>
                  <a:srgbClr val="FFFF00"/>
                </a:solidFill>
                <a:latin typeface="Verdana" pitchFamily="34" charset="0"/>
              </a:rPr>
              <a:t>H</a:t>
            </a:r>
            <a:r>
              <a:rPr lang="en-US" sz="3200" b="1" dirty="0">
                <a:solidFill>
                  <a:schemeClr val="bg1"/>
                </a:solidFill>
                <a:latin typeface="Verdana" pitchFamily="34" charset="0"/>
              </a:rPr>
              <a:t>IGH </a:t>
            </a:r>
            <a:r>
              <a:rPr lang="en-US" sz="3200" b="1" dirty="0">
                <a:solidFill>
                  <a:srgbClr val="FFFF00"/>
                </a:solidFill>
                <a:latin typeface="Verdana" pitchFamily="34" charset="0"/>
              </a:rPr>
              <a:t>F</a:t>
            </a:r>
            <a:r>
              <a:rPr lang="en-US" sz="3200" b="1" dirty="0">
                <a:solidFill>
                  <a:schemeClr val="bg1"/>
                </a:solidFill>
                <a:latin typeface="Verdana" pitchFamily="34" charset="0"/>
              </a:rPr>
              <a:t>REQUENCY</a:t>
            </a:r>
          </a:p>
        </p:txBody>
      </p:sp>
      <p:sp>
        <p:nvSpPr>
          <p:cNvPr id="3" name="Slide Number Placeholder 2"/>
          <p:cNvSpPr>
            <a:spLocks noGrp="1"/>
          </p:cNvSpPr>
          <p:nvPr>
            <p:ph type="sldNum" sz="quarter" idx="12"/>
          </p:nvPr>
        </p:nvSpPr>
        <p:spPr/>
        <p:txBody>
          <a:bodyPr/>
          <a:lstStyle/>
          <a:p>
            <a:pPr>
              <a:defRPr/>
            </a:pPr>
            <a:r>
              <a:rPr lang="en-US" dirty="0">
                <a:solidFill>
                  <a:schemeClr val="bg1"/>
                </a:solidFill>
              </a:rPr>
              <a:t>SLIDE </a:t>
            </a:r>
            <a:fld id="{7DE08B2E-D59F-498D-8D62-ABBAFDFFC21C}" type="slidenum">
              <a:rPr lang="en-US" smtClean="0">
                <a:solidFill>
                  <a:schemeClr val="bg1"/>
                </a:solidFill>
              </a:rPr>
              <a:pPr>
                <a:defRPr/>
              </a:pPr>
              <a:t>4</a:t>
            </a:fld>
            <a:endParaRPr lang="en-US" dirty="0">
              <a:solidFill>
                <a:schemeClr val="bg1"/>
              </a:solidFill>
            </a:endParaRPr>
          </a:p>
        </p:txBody>
      </p:sp>
      <p:sp>
        <p:nvSpPr>
          <p:cNvPr id="98" name="TextBox 3"/>
          <p:cNvSpPr txBox="1"/>
          <p:nvPr/>
        </p:nvSpPr>
        <p:spPr bwMode="auto">
          <a:xfrm>
            <a:off x="1025375" y="602501"/>
            <a:ext cx="7550465" cy="3785652"/>
          </a:xfrm>
          <a:prstGeom prst="rect">
            <a:avLst/>
          </a:prstGeom>
          <a:noFill/>
          <a:ln w="9525">
            <a:noFill/>
            <a:miter lim="800000"/>
            <a:headEnd/>
            <a:tailEnd/>
          </a:ln>
        </p:spPr>
        <p:txBody>
          <a:bodyPr wrap="none" rtlCol="0">
            <a:spAutoFit/>
          </a:bodyPr>
          <a:lstStyle>
            <a:defPPr>
              <a:defRPr lang="en-US"/>
            </a:defPPr>
            <a:lvl1pPr algn="l" rtl="0" eaLnBrk="0" fontAlgn="base" hangingPunct="0">
              <a:spcBef>
                <a:spcPct val="0"/>
              </a:spcBef>
              <a:spcAft>
                <a:spcPct val="0"/>
              </a:spcAft>
              <a:defRPr sz="1900" kern="1200">
                <a:solidFill>
                  <a:schemeClr val="tx1"/>
                </a:solidFill>
                <a:latin typeface="Times New Roman" pitchFamily="18" charset="0"/>
                <a:ea typeface="+mn-ea"/>
                <a:cs typeface="+mn-cs"/>
              </a:defRPr>
            </a:lvl1pPr>
            <a:lvl2pPr marL="366309" algn="l" rtl="0" eaLnBrk="0" fontAlgn="base" hangingPunct="0">
              <a:spcBef>
                <a:spcPct val="0"/>
              </a:spcBef>
              <a:spcAft>
                <a:spcPct val="0"/>
              </a:spcAft>
              <a:defRPr sz="1900" kern="1200">
                <a:solidFill>
                  <a:schemeClr val="tx1"/>
                </a:solidFill>
                <a:latin typeface="Times New Roman" pitchFamily="18" charset="0"/>
                <a:ea typeface="+mn-ea"/>
                <a:cs typeface="+mn-cs"/>
              </a:defRPr>
            </a:lvl2pPr>
            <a:lvl3pPr marL="732617" algn="l" rtl="0" eaLnBrk="0" fontAlgn="base" hangingPunct="0">
              <a:spcBef>
                <a:spcPct val="0"/>
              </a:spcBef>
              <a:spcAft>
                <a:spcPct val="0"/>
              </a:spcAft>
              <a:defRPr sz="1900" kern="1200">
                <a:solidFill>
                  <a:schemeClr val="tx1"/>
                </a:solidFill>
                <a:latin typeface="Times New Roman" pitchFamily="18" charset="0"/>
                <a:ea typeface="+mn-ea"/>
                <a:cs typeface="+mn-cs"/>
              </a:defRPr>
            </a:lvl3pPr>
            <a:lvl4pPr marL="1098926" algn="l" rtl="0" eaLnBrk="0" fontAlgn="base" hangingPunct="0">
              <a:spcBef>
                <a:spcPct val="0"/>
              </a:spcBef>
              <a:spcAft>
                <a:spcPct val="0"/>
              </a:spcAft>
              <a:defRPr sz="1900" kern="1200">
                <a:solidFill>
                  <a:schemeClr val="tx1"/>
                </a:solidFill>
                <a:latin typeface="Times New Roman" pitchFamily="18" charset="0"/>
                <a:ea typeface="+mn-ea"/>
                <a:cs typeface="+mn-cs"/>
              </a:defRPr>
            </a:lvl4pPr>
            <a:lvl5pPr marL="1465235" algn="l" rtl="0" eaLnBrk="0" fontAlgn="base" hangingPunct="0">
              <a:spcBef>
                <a:spcPct val="0"/>
              </a:spcBef>
              <a:spcAft>
                <a:spcPct val="0"/>
              </a:spcAft>
              <a:defRPr sz="1900" kern="1200">
                <a:solidFill>
                  <a:schemeClr val="tx1"/>
                </a:solidFill>
                <a:latin typeface="Times New Roman" pitchFamily="18" charset="0"/>
                <a:ea typeface="+mn-ea"/>
                <a:cs typeface="+mn-cs"/>
              </a:defRPr>
            </a:lvl5pPr>
            <a:lvl6pPr marL="1831543" algn="l" defTabSz="732617" rtl="0" eaLnBrk="1" latinLnBrk="0" hangingPunct="1">
              <a:defRPr sz="1900" kern="1200">
                <a:solidFill>
                  <a:schemeClr val="tx1"/>
                </a:solidFill>
                <a:latin typeface="Times New Roman" pitchFamily="18" charset="0"/>
                <a:ea typeface="+mn-ea"/>
                <a:cs typeface="+mn-cs"/>
              </a:defRPr>
            </a:lvl6pPr>
            <a:lvl7pPr marL="2197852" algn="l" defTabSz="732617" rtl="0" eaLnBrk="1" latinLnBrk="0" hangingPunct="1">
              <a:defRPr sz="1900" kern="1200">
                <a:solidFill>
                  <a:schemeClr val="tx1"/>
                </a:solidFill>
                <a:latin typeface="Times New Roman" pitchFamily="18" charset="0"/>
                <a:ea typeface="+mn-ea"/>
                <a:cs typeface="+mn-cs"/>
              </a:defRPr>
            </a:lvl7pPr>
            <a:lvl8pPr marL="2564160" algn="l" defTabSz="732617" rtl="0" eaLnBrk="1" latinLnBrk="0" hangingPunct="1">
              <a:defRPr sz="1900" kern="1200">
                <a:solidFill>
                  <a:schemeClr val="tx1"/>
                </a:solidFill>
                <a:latin typeface="Times New Roman" pitchFamily="18" charset="0"/>
                <a:ea typeface="+mn-ea"/>
                <a:cs typeface="+mn-cs"/>
              </a:defRPr>
            </a:lvl8pPr>
            <a:lvl9pPr marL="2930469" algn="l" defTabSz="732617" rtl="0" eaLnBrk="1" latinLnBrk="0" hangingPunct="1">
              <a:defRPr sz="1900" kern="1200">
                <a:solidFill>
                  <a:schemeClr val="tx1"/>
                </a:solidFill>
                <a:latin typeface="Times New Roman" pitchFamily="18" charset="0"/>
                <a:ea typeface="+mn-ea"/>
                <a:cs typeface="+mn-cs"/>
              </a:defRPr>
            </a:lvl9pPr>
          </a:lstStyle>
          <a:p>
            <a:pPr algn="ctr"/>
            <a:r>
              <a:rPr lang="en-US" sz="4400" b="1" dirty="0">
                <a:ln w="10541" cmpd="sng">
                  <a:solidFill>
                    <a:schemeClr val="accent1">
                      <a:shade val="88000"/>
                      <a:satMod val="110000"/>
                    </a:schemeClr>
                  </a:solidFill>
                  <a:prstDash val="solid"/>
                </a:ln>
                <a:solidFill>
                  <a:srgbClr val="66FF33"/>
                </a:solidFill>
                <a:latin typeface="Verdana" pitchFamily="34" charset="0"/>
              </a:rPr>
              <a:t>Get out</a:t>
            </a:r>
          </a:p>
          <a:p>
            <a:pPr algn="ctr"/>
            <a:r>
              <a:rPr lang="en-US" sz="4400" b="1" dirty="0">
                <a:ln w="10541" cmpd="sng">
                  <a:solidFill>
                    <a:schemeClr val="accent1">
                      <a:shade val="88000"/>
                      <a:satMod val="110000"/>
                    </a:schemeClr>
                  </a:solidFill>
                  <a:prstDash val="solid"/>
                </a:ln>
                <a:solidFill>
                  <a:srgbClr val="66FF33"/>
                </a:solidFill>
                <a:latin typeface="Verdana" pitchFamily="34" charset="0"/>
              </a:rPr>
              <a:t>your notes!</a:t>
            </a:r>
          </a:p>
          <a:p>
            <a:pPr algn="ctr"/>
            <a:endParaRPr lang="en-US" sz="4400" b="1" dirty="0">
              <a:ln w="10541" cmpd="sng">
                <a:solidFill>
                  <a:schemeClr val="accent1">
                    <a:shade val="88000"/>
                    <a:satMod val="110000"/>
                  </a:schemeClr>
                </a:solidFill>
                <a:prstDash val="solid"/>
              </a:ln>
              <a:solidFill>
                <a:srgbClr val="66FF33"/>
              </a:solidFill>
              <a:latin typeface="Verdana" pitchFamily="34" charset="0"/>
            </a:endParaRPr>
          </a:p>
          <a:p>
            <a:pPr algn="ctr"/>
            <a:r>
              <a:rPr lang="en-US" sz="5400" b="1" dirty="0">
                <a:ln w="10541" cmpd="sng">
                  <a:solidFill>
                    <a:schemeClr val="accent1">
                      <a:shade val="88000"/>
                      <a:satMod val="110000"/>
                    </a:schemeClr>
                  </a:solidFill>
                  <a:prstDash val="solid"/>
                </a:ln>
                <a:solidFill>
                  <a:srgbClr val="FFFF00"/>
                </a:solidFill>
                <a:latin typeface="Verdana" pitchFamily="34" charset="0"/>
              </a:rPr>
              <a:t>Let’s start drawing</a:t>
            </a:r>
          </a:p>
          <a:p>
            <a:pPr algn="ctr"/>
            <a:r>
              <a:rPr lang="en-US" sz="5400" b="1" dirty="0">
                <a:ln w="10541" cmpd="sng">
                  <a:solidFill>
                    <a:schemeClr val="accent1">
                      <a:shade val="88000"/>
                      <a:satMod val="110000"/>
                    </a:schemeClr>
                  </a:solidFill>
                  <a:prstDash val="solid"/>
                </a:ln>
                <a:solidFill>
                  <a:srgbClr val="FFFF00"/>
                </a:solidFill>
                <a:latin typeface="Verdana" pitchFamily="34" charset="0"/>
              </a:rPr>
              <a:t>the spectrum</a:t>
            </a:r>
          </a:p>
        </p:txBody>
      </p:sp>
    </p:spTree>
    <p:extLst>
      <p:ext uri="{BB962C8B-B14F-4D97-AF65-F5344CB8AC3E}">
        <p14:creationId xmlns:p14="http://schemas.microsoft.com/office/powerpoint/2010/main" val="523700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98"/>
                                        </p:tgtEl>
                                      </p:cBhvr>
                                    </p:animEffect>
                                    <p:set>
                                      <p:cBhvr>
                                        <p:cTn id="10" dur="1" fill="hold">
                                          <p:stCondLst>
                                            <p:cond delay="499"/>
                                          </p:stCondLst>
                                        </p:cTn>
                                        <p:tgtEl>
                                          <p:spTgt spid="98"/>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0"/>
                                        </p:tgtEl>
                                        <p:attrNameLst>
                                          <p:attrName>style.visibility</p:attrName>
                                        </p:attrNameLst>
                                      </p:cBhvr>
                                      <p:to>
                                        <p:strVal val="visible"/>
                                      </p:to>
                                    </p:set>
                                    <p:animEffect transition="in" filter="fade">
                                      <p:cBhvr>
                                        <p:cTn id="16" dur="500"/>
                                        <p:tgtEl>
                                          <p:spTgt spid="90"/>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94"/>
                                        </p:tgtEl>
                                        <p:attrNameLst>
                                          <p:attrName>style.visibility</p:attrName>
                                        </p:attrNameLst>
                                      </p:cBhvr>
                                      <p:to>
                                        <p:strVal val="visible"/>
                                      </p:to>
                                    </p:set>
                                    <p:animEffect transition="in" filter="fade">
                                      <p:cBhvr>
                                        <p:cTn id="19" dur="500"/>
                                        <p:tgtEl>
                                          <p:spTgt spid="9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par>
                                <p:cTn id="25" presetID="10" presetClass="exit" presetSubtype="0" fill="hold" grpId="0" nodeType="withEffect">
                                  <p:stCondLst>
                                    <p:cond delay="0"/>
                                  </p:stCondLst>
                                  <p:childTnLst>
                                    <p:animEffect transition="out" filter="fade">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par>
                                <p:cTn id="28" presetID="10" presetClass="entr" presetSubtype="0" fill="hold" grpId="0" nodeType="withEffect">
                                  <p:stCondLst>
                                    <p:cond delay="0"/>
                                  </p:stCondLst>
                                  <p:childTnLst>
                                    <p:set>
                                      <p:cBhvr>
                                        <p:cTn id="29" dur="1" fill="hold">
                                          <p:stCondLst>
                                            <p:cond delay="0"/>
                                          </p:stCondLst>
                                        </p:cTn>
                                        <p:tgtEl>
                                          <p:spTgt spid="91"/>
                                        </p:tgtEl>
                                        <p:attrNameLst>
                                          <p:attrName>style.visibility</p:attrName>
                                        </p:attrNameLst>
                                      </p:cBhvr>
                                      <p:to>
                                        <p:strVal val="visible"/>
                                      </p:to>
                                    </p:set>
                                    <p:animEffect transition="in" filter="fade">
                                      <p:cBhvr>
                                        <p:cTn id="30" dur="500"/>
                                        <p:tgtEl>
                                          <p:spTgt spid="91"/>
                                        </p:tgtEl>
                                      </p:cBhvr>
                                    </p:animEffect>
                                  </p:childTnLst>
                                </p:cTn>
                              </p:par>
                              <p:par>
                                <p:cTn id="31" presetID="10" presetClass="entr" presetSubtype="0" fill="hold" grpId="0" nodeType="withEffect">
                                  <p:stCondLst>
                                    <p:cond delay="1000"/>
                                  </p:stCondLst>
                                  <p:childTnLst>
                                    <p:set>
                                      <p:cBhvr>
                                        <p:cTn id="32" dur="1" fill="hold">
                                          <p:stCondLst>
                                            <p:cond delay="0"/>
                                          </p:stCondLst>
                                        </p:cTn>
                                        <p:tgtEl>
                                          <p:spTgt spid="95"/>
                                        </p:tgtEl>
                                        <p:attrNameLst>
                                          <p:attrName>style.visibility</p:attrName>
                                        </p:attrNameLst>
                                      </p:cBhvr>
                                      <p:to>
                                        <p:strVal val="visible"/>
                                      </p:to>
                                    </p:set>
                                    <p:animEffect transition="in" filter="fade">
                                      <p:cBhvr>
                                        <p:cTn id="33" dur="500"/>
                                        <p:tgtEl>
                                          <p:spTgt spid="9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fade">
                                      <p:cBhvr>
                                        <p:cTn id="38" dur="500"/>
                                        <p:tgtEl>
                                          <p:spTgt spid="92"/>
                                        </p:tgtEl>
                                      </p:cBhvr>
                                    </p:animEffect>
                                  </p:childTnLst>
                                </p:cTn>
                              </p:par>
                              <p:par>
                                <p:cTn id="39" presetID="10" presetClass="exit" presetSubtype="0" fill="hold" grpId="0" nodeType="withEffect">
                                  <p:stCondLst>
                                    <p:cond delay="0"/>
                                  </p:stCondLst>
                                  <p:childTnLst>
                                    <p:animEffect transition="out" filter="fade">
                                      <p:cBhvr>
                                        <p:cTn id="40" dur="500"/>
                                        <p:tgtEl>
                                          <p:spTgt spid="14"/>
                                        </p:tgtEl>
                                      </p:cBhvr>
                                    </p:animEffect>
                                    <p:set>
                                      <p:cBhvr>
                                        <p:cTn id="41" dur="1" fill="hold">
                                          <p:stCondLst>
                                            <p:cond delay="499"/>
                                          </p:stCondLst>
                                        </p:cTn>
                                        <p:tgtEl>
                                          <p:spTgt spid="14"/>
                                        </p:tgtEl>
                                        <p:attrNameLst>
                                          <p:attrName>style.visibility</p:attrName>
                                        </p:attrNameLst>
                                      </p:cBhvr>
                                      <p:to>
                                        <p:strVal val="hidden"/>
                                      </p:to>
                                    </p:set>
                                  </p:childTnLst>
                                </p:cTn>
                              </p:par>
                              <p:par>
                                <p:cTn id="42" presetID="10" presetClass="entr" presetSubtype="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par>
                                <p:cTn id="45" presetID="10" presetClass="entr" presetSubtype="0" fill="hold" grpId="0" nodeType="withEffect">
                                  <p:stCondLst>
                                    <p:cond delay="1000"/>
                                  </p:stCondLst>
                                  <p:childTnLst>
                                    <p:set>
                                      <p:cBhvr>
                                        <p:cTn id="46" dur="1" fill="hold">
                                          <p:stCondLst>
                                            <p:cond delay="0"/>
                                          </p:stCondLst>
                                        </p:cTn>
                                        <p:tgtEl>
                                          <p:spTgt spid="96"/>
                                        </p:tgtEl>
                                        <p:attrNameLst>
                                          <p:attrName>style.visibility</p:attrName>
                                        </p:attrNameLst>
                                      </p:cBhvr>
                                      <p:to>
                                        <p:strVal val="visible"/>
                                      </p:to>
                                    </p:set>
                                    <p:animEffect transition="in" filter="fade">
                                      <p:cBhvr>
                                        <p:cTn id="47" dur="500"/>
                                        <p:tgtEl>
                                          <p:spTgt spid="9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3"/>
                                        </p:tgtEl>
                                        <p:attrNameLst>
                                          <p:attrName>style.visibility</p:attrName>
                                        </p:attrNameLst>
                                      </p:cBhvr>
                                      <p:to>
                                        <p:strVal val="visible"/>
                                      </p:to>
                                    </p:set>
                                    <p:animEffect transition="in" filter="fade">
                                      <p:cBhvr>
                                        <p:cTn id="52" dur="500"/>
                                        <p:tgtEl>
                                          <p:spTgt spid="93"/>
                                        </p:tgtEl>
                                      </p:cBhvr>
                                    </p:animEffect>
                                  </p:childTnLst>
                                </p:cTn>
                              </p:par>
                              <p:par>
                                <p:cTn id="53" presetID="10" presetClass="exit" presetSubtype="0" fill="hold" grpId="0" nodeType="withEffect">
                                  <p:stCondLst>
                                    <p:cond delay="0"/>
                                  </p:stCondLst>
                                  <p:childTnLst>
                                    <p:animEffect transition="out" filter="fade">
                                      <p:cBhvr>
                                        <p:cTn id="54" dur="500"/>
                                        <p:tgtEl>
                                          <p:spTgt spid="15"/>
                                        </p:tgtEl>
                                      </p:cBhvr>
                                    </p:animEffect>
                                    <p:set>
                                      <p:cBhvr>
                                        <p:cTn id="55" dur="1" fill="hold">
                                          <p:stCondLst>
                                            <p:cond delay="499"/>
                                          </p:stCondLst>
                                        </p:cTn>
                                        <p:tgtEl>
                                          <p:spTgt spid="15"/>
                                        </p:tgtEl>
                                        <p:attrNameLst>
                                          <p:attrName>style.visibility</p:attrName>
                                        </p:attrNameLst>
                                      </p:cBhvr>
                                      <p:to>
                                        <p:strVal val="hidden"/>
                                      </p:to>
                                    </p:set>
                                  </p:childTnLst>
                                </p:cTn>
                              </p:par>
                              <p:par>
                                <p:cTn id="56" presetID="10" presetClass="entr" presetSubtype="0"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childTnLst>
                                </p:cTn>
                              </p:par>
                              <p:par>
                                <p:cTn id="59" presetID="10" presetClass="entr" presetSubtype="0" fill="hold" grpId="0" nodeType="withEffect">
                                  <p:stCondLst>
                                    <p:cond delay="100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500"/>
                                        <p:tgtEl>
                                          <p:spTgt spid="97"/>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fade">
                                      <p:cBhvr>
                                        <p:cTn id="66" dur="500"/>
                                        <p:tgtEl>
                                          <p:spTgt spid="27"/>
                                        </p:tgtEl>
                                      </p:cBhvr>
                                    </p:animEffect>
                                  </p:childTnLst>
                                </p:cTn>
                              </p:par>
                              <p:par>
                                <p:cTn id="67" presetID="10" presetClass="exit" presetSubtype="0" fill="hold" grpId="0" nodeType="withEffect">
                                  <p:stCondLst>
                                    <p:cond delay="0"/>
                                  </p:stCondLst>
                                  <p:childTnLst>
                                    <p:animEffect transition="out" filter="fade">
                                      <p:cBhvr>
                                        <p:cTn id="68" dur="500"/>
                                        <p:tgtEl>
                                          <p:spTgt spid="16"/>
                                        </p:tgtEl>
                                      </p:cBhvr>
                                    </p:animEffect>
                                    <p:set>
                                      <p:cBhvr>
                                        <p:cTn id="69" dur="1" fill="hold">
                                          <p:stCondLst>
                                            <p:cond delay="499"/>
                                          </p:stCondLst>
                                        </p:cTn>
                                        <p:tgtEl>
                                          <p:spTgt spid="16"/>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94"/>
                                        </p:tgtEl>
                                      </p:cBhvr>
                                    </p:animEffect>
                                    <p:set>
                                      <p:cBhvr>
                                        <p:cTn id="72" dur="1" fill="hold">
                                          <p:stCondLst>
                                            <p:cond delay="499"/>
                                          </p:stCondLst>
                                        </p:cTn>
                                        <p:tgtEl>
                                          <p:spTgt spid="94"/>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500"/>
                                        <p:tgtEl>
                                          <p:spTgt spid="42"/>
                                        </p:tgtEl>
                                      </p:cBhvr>
                                    </p:animEffect>
                                  </p:childTnLst>
                                </p:cTn>
                              </p:par>
                              <p:par>
                                <p:cTn id="78" presetID="10" presetClass="exit" presetSubtype="0" fill="hold" grpId="0" nodeType="withEffect">
                                  <p:stCondLst>
                                    <p:cond delay="0"/>
                                  </p:stCondLst>
                                  <p:childTnLst>
                                    <p:animEffect transition="out" filter="fade">
                                      <p:cBhvr>
                                        <p:cTn id="79" dur="500"/>
                                        <p:tgtEl>
                                          <p:spTgt spid="17"/>
                                        </p:tgtEl>
                                      </p:cBhvr>
                                    </p:animEffect>
                                    <p:set>
                                      <p:cBhvr>
                                        <p:cTn id="80" dur="1" fill="hold">
                                          <p:stCondLst>
                                            <p:cond delay="499"/>
                                          </p:stCondLst>
                                        </p:cTn>
                                        <p:tgtEl>
                                          <p:spTgt spid="17"/>
                                        </p:tgtEl>
                                        <p:attrNameLst>
                                          <p:attrName>style.visibility</p:attrName>
                                        </p:attrNameLst>
                                      </p:cBhvr>
                                      <p:to>
                                        <p:strVal val="hidden"/>
                                      </p:to>
                                    </p:set>
                                  </p:childTnLst>
                                </p:cTn>
                              </p:par>
                              <p:par>
                                <p:cTn id="81" presetID="10" presetClass="exit" presetSubtype="0" fill="hold" grpId="1" nodeType="withEffect">
                                  <p:stCondLst>
                                    <p:cond delay="0"/>
                                  </p:stCondLst>
                                  <p:childTnLst>
                                    <p:animEffect transition="out" filter="fade">
                                      <p:cBhvr>
                                        <p:cTn id="82" dur="500"/>
                                        <p:tgtEl>
                                          <p:spTgt spid="95"/>
                                        </p:tgtEl>
                                      </p:cBhvr>
                                    </p:animEffect>
                                    <p:set>
                                      <p:cBhvr>
                                        <p:cTn id="83" dur="1" fill="hold">
                                          <p:stCondLst>
                                            <p:cond delay="499"/>
                                          </p:stCondLst>
                                        </p:cTn>
                                        <p:tgtEl>
                                          <p:spTgt spid="95"/>
                                        </p:tgtEl>
                                        <p:attrNameLst>
                                          <p:attrName>style.visibility</p:attrName>
                                        </p:attrNameLst>
                                      </p:cBhvr>
                                      <p:to>
                                        <p:strVal val="hidden"/>
                                      </p:to>
                                    </p:set>
                                  </p:childTnLst>
                                </p:cTn>
                              </p:par>
                            </p:childTnLst>
                          </p:cTn>
                        </p:par>
                        <p:par>
                          <p:cTn id="84" fill="hold">
                            <p:stCondLst>
                              <p:cond delay="500"/>
                            </p:stCondLst>
                            <p:childTnLst>
                              <p:par>
                                <p:cTn id="85" presetID="10" presetClass="entr" presetSubtype="0" fill="hold" nodeType="afterEffect">
                                  <p:stCondLst>
                                    <p:cond delay="0"/>
                                  </p:stCondLst>
                                  <p:childTnLst>
                                    <p:set>
                                      <p:cBhvr>
                                        <p:cTn id="86" dur="1" fill="hold">
                                          <p:stCondLst>
                                            <p:cond delay="0"/>
                                          </p:stCondLst>
                                        </p:cTn>
                                        <p:tgtEl>
                                          <p:spTgt spid="58"/>
                                        </p:tgtEl>
                                        <p:attrNameLst>
                                          <p:attrName>style.visibility</p:attrName>
                                        </p:attrNameLst>
                                      </p:cBhvr>
                                      <p:to>
                                        <p:strVal val="visible"/>
                                      </p:to>
                                    </p:set>
                                    <p:animEffect transition="in" filter="fade">
                                      <p:cBhvr>
                                        <p:cTn id="87" dur="500"/>
                                        <p:tgtEl>
                                          <p:spTgt spid="58"/>
                                        </p:tgtEl>
                                      </p:cBhvr>
                                    </p:animEffect>
                                  </p:childTnLst>
                                </p:cTn>
                              </p:par>
                              <p:par>
                                <p:cTn id="88" presetID="10" presetClass="exit" presetSubtype="0" fill="hold" grpId="1" nodeType="withEffect">
                                  <p:stCondLst>
                                    <p:cond delay="0"/>
                                  </p:stCondLst>
                                  <p:childTnLst>
                                    <p:animEffect transition="out" filter="fade">
                                      <p:cBhvr>
                                        <p:cTn id="89" dur="500"/>
                                        <p:tgtEl>
                                          <p:spTgt spid="96"/>
                                        </p:tgtEl>
                                      </p:cBhvr>
                                    </p:animEffect>
                                    <p:set>
                                      <p:cBhvr>
                                        <p:cTn id="90" dur="1" fill="hold">
                                          <p:stCondLst>
                                            <p:cond delay="499"/>
                                          </p:stCondLst>
                                        </p:cTn>
                                        <p:tgtEl>
                                          <p:spTgt spid="96"/>
                                        </p:tgtEl>
                                        <p:attrNameLst>
                                          <p:attrName>style.visibility</p:attrName>
                                        </p:attrNameLst>
                                      </p:cBhvr>
                                      <p:to>
                                        <p:strVal val="hidden"/>
                                      </p:to>
                                    </p:set>
                                  </p:childTnLst>
                                </p:cTn>
                              </p:par>
                            </p:childTnLst>
                          </p:cTn>
                        </p:par>
                        <p:par>
                          <p:cTn id="91" fill="hold">
                            <p:stCondLst>
                              <p:cond delay="1000"/>
                            </p:stCondLst>
                            <p:childTnLst>
                              <p:par>
                                <p:cTn id="92" presetID="10" presetClass="entr" presetSubtype="0" fill="hold" nodeType="afterEffect">
                                  <p:stCondLst>
                                    <p:cond delay="0"/>
                                  </p:stCondLst>
                                  <p:childTnLst>
                                    <p:set>
                                      <p:cBhvr>
                                        <p:cTn id="93" dur="1" fill="hold">
                                          <p:stCondLst>
                                            <p:cond delay="0"/>
                                          </p:stCondLst>
                                        </p:cTn>
                                        <p:tgtEl>
                                          <p:spTgt spid="74"/>
                                        </p:tgtEl>
                                        <p:attrNameLst>
                                          <p:attrName>style.visibility</p:attrName>
                                        </p:attrNameLst>
                                      </p:cBhvr>
                                      <p:to>
                                        <p:strVal val="visible"/>
                                      </p:to>
                                    </p:set>
                                    <p:animEffect transition="in" filter="fade">
                                      <p:cBhvr>
                                        <p:cTn id="94" dur="500"/>
                                        <p:tgtEl>
                                          <p:spTgt spid="74"/>
                                        </p:tgtEl>
                                      </p:cBhvr>
                                    </p:animEffect>
                                  </p:childTnLst>
                                </p:cTn>
                              </p:par>
                              <p:par>
                                <p:cTn id="95" presetID="10" presetClass="exit" presetSubtype="0" fill="hold" grpId="1" nodeType="withEffect">
                                  <p:stCondLst>
                                    <p:cond delay="0"/>
                                  </p:stCondLst>
                                  <p:childTnLst>
                                    <p:animEffect transition="out" filter="fade">
                                      <p:cBhvr>
                                        <p:cTn id="96" dur="500"/>
                                        <p:tgtEl>
                                          <p:spTgt spid="97"/>
                                        </p:tgtEl>
                                      </p:cBhvr>
                                    </p:animEffect>
                                    <p:set>
                                      <p:cBhvr>
                                        <p:cTn id="97" dur="1" fill="hold">
                                          <p:stCondLst>
                                            <p:cond delay="499"/>
                                          </p:stCondLst>
                                        </p:cTn>
                                        <p:tgtEl>
                                          <p:spTgt spid="9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15" grpId="0" animBg="1"/>
      <p:bldP spid="14" grpId="0" animBg="1"/>
      <p:bldP spid="13" grpId="0" animBg="1"/>
      <p:bldP spid="12" grpId="0" animBg="1"/>
      <p:bldP spid="23" grpId="0" animBg="1"/>
      <p:bldP spid="24" grpId="0" animBg="1"/>
      <p:bldP spid="25" grpId="0" animBg="1"/>
      <p:bldP spid="26" grpId="0" animBg="1"/>
      <p:bldP spid="90" grpId="0"/>
      <p:bldP spid="91" grpId="0"/>
      <p:bldP spid="92" grpId="0"/>
      <p:bldP spid="93" grpId="0"/>
      <p:bldP spid="94" grpId="0"/>
      <p:bldP spid="94" grpId="1"/>
      <p:bldP spid="95" grpId="0"/>
      <p:bldP spid="95" grpId="1"/>
      <p:bldP spid="96" grpId="0"/>
      <p:bldP spid="96" grpId="1"/>
      <p:bldP spid="97" grpId="0"/>
      <p:bldP spid="97" grpId="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 3.b.: Electromagnetic Spectrum</a:t>
            </a:r>
          </a:p>
        </p:txBody>
      </p:sp>
      <p:sp>
        <p:nvSpPr>
          <p:cNvPr id="3" name="Slide Number Placeholder 2"/>
          <p:cNvSpPr>
            <a:spLocks noGrp="1"/>
          </p:cNvSpPr>
          <p:nvPr>
            <p:ph type="sldNum" sz="quarter" idx="12"/>
          </p:nvPr>
        </p:nvSpPr>
        <p:spPr/>
        <p:txBody>
          <a:bodyPr/>
          <a:lstStyle/>
          <a:p>
            <a:pPr>
              <a:defRPr/>
            </a:pPr>
            <a:r>
              <a:rPr lang="en-US" dirty="0">
                <a:solidFill>
                  <a:schemeClr val="bg1"/>
                </a:solidFill>
              </a:rPr>
              <a:t>SLIDE </a:t>
            </a:r>
            <a:fld id="{7DE08B2E-D59F-498D-8D62-ABBAFDFFC21C}" type="slidenum">
              <a:rPr lang="en-US" smtClean="0">
                <a:solidFill>
                  <a:schemeClr val="bg1"/>
                </a:solidFill>
              </a:rPr>
              <a:pPr>
                <a:defRPr/>
              </a:pPr>
              <a:t>5</a:t>
            </a:fld>
            <a:endParaRPr lang="en-US" dirty="0">
              <a:solidFill>
                <a:schemeClr val="bg1"/>
              </a:solidFill>
            </a:endParaRPr>
          </a:p>
        </p:txBody>
      </p:sp>
      <p:sp>
        <p:nvSpPr>
          <p:cNvPr id="18" name="TextBox 17"/>
          <p:cNvSpPr txBox="1"/>
          <p:nvPr/>
        </p:nvSpPr>
        <p:spPr bwMode="auto">
          <a:xfrm>
            <a:off x="8704418"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1</a:t>
            </a:r>
          </a:p>
        </p:txBody>
      </p:sp>
      <p:sp>
        <p:nvSpPr>
          <p:cNvPr id="17" name="TextBox 16"/>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2</a:t>
            </a:r>
          </a:p>
        </p:txBody>
      </p:sp>
      <p:sp>
        <p:nvSpPr>
          <p:cNvPr id="16" name="TextBox 15"/>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3</a:t>
            </a:r>
          </a:p>
        </p:txBody>
      </p:sp>
      <p:sp>
        <p:nvSpPr>
          <p:cNvPr id="15" name="TextBox 14"/>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4</a:t>
            </a:r>
          </a:p>
        </p:txBody>
      </p:sp>
      <p:sp>
        <p:nvSpPr>
          <p:cNvPr id="23" name="Rounded Rectangle 22"/>
          <p:cNvSpPr/>
          <p:nvPr/>
        </p:nvSpPr>
        <p:spPr bwMode="auto">
          <a:xfrm>
            <a:off x="906780" y="2110740"/>
            <a:ext cx="8054340" cy="1447800"/>
          </a:xfrm>
          <a:prstGeom prst="round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4" name="Rounded Rectangle 23"/>
          <p:cNvSpPr/>
          <p:nvPr/>
        </p:nvSpPr>
        <p:spPr bwMode="auto">
          <a:xfrm>
            <a:off x="1038224" y="3184884"/>
            <a:ext cx="7724775" cy="277811"/>
          </a:xfrm>
          <a:prstGeom prst="roundRect">
            <a:avLst/>
          </a:prstGeom>
          <a:solidFill>
            <a:srgbClr val="C2FFF0">
              <a:alpha val="20000"/>
            </a:srgbClr>
          </a:soli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800"/>
          </a:p>
        </p:txBody>
      </p:sp>
      <p:grpSp>
        <p:nvGrpSpPr>
          <p:cNvPr id="25" name="Group 24"/>
          <p:cNvGrpSpPr/>
          <p:nvPr/>
        </p:nvGrpSpPr>
        <p:grpSpPr>
          <a:xfrm>
            <a:off x="1047749" y="2218095"/>
            <a:ext cx="7734300" cy="1201857"/>
            <a:chOff x="1047749" y="2436915"/>
            <a:chExt cx="7734300" cy="1201857"/>
          </a:xfrm>
        </p:grpSpPr>
        <p:sp>
          <p:nvSpPr>
            <p:cNvPr id="26" name="Rounded Rectangle 25"/>
            <p:cNvSpPr/>
            <p:nvPr/>
          </p:nvSpPr>
          <p:spPr bwMode="auto">
            <a:xfrm>
              <a:off x="1047749" y="3086996"/>
              <a:ext cx="7724775" cy="277811"/>
            </a:xfrm>
            <a:prstGeom prst="roundRect">
              <a:avLst/>
            </a:prstGeom>
            <a:solidFill>
              <a:srgbClr val="FF0000">
                <a:alpha val="20000"/>
              </a:srgbClr>
            </a:soli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800"/>
            </a:p>
          </p:txBody>
        </p:sp>
        <p:sp>
          <p:nvSpPr>
            <p:cNvPr id="27" name="Rounded Rectangle 26"/>
            <p:cNvSpPr/>
            <p:nvPr/>
          </p:nvSpPr>
          <p:spPr bwMode="auto">
            <a:xfrm>
              <a:off x="1057274" y="2763939"/>
              <a:ext cx="7724775" cy="277811"/>
            </a:xfrm>
            <a:prstGeom prst="roundRect">
              <a:avLst/>
            </a:prstGeom>
            <a:solidFill>
              <a:srgbClr val="00FFFF">
                <a:alpha val="20000"/>
              </a:srgbClr>
            </a:soli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800"/>
            </a:p>
          </p:txBody>
        </p:sp>
        <p:sp>
          <p:nvSpPr>
            <p:cNvPr id="28" name="Rounded Rectangle 27"/>
            <p:cNvSpPr/>
            <p:nvPr/>
          </p:nvSpPr>
          <p:spPr bwMode="auto">
            <a:xfrm>
              <a:off x="1047749" y="2436915"/>
              <a:ext cx="7724775" cy="277811"/>
            </a:xfrm>
            <a:prstGeom prst="roundRect">
              <a:avLst/>
            </a:prstGeom>
            <a:solidFill>
              <a:srgbClr val="FFC000">
                <a:alpha val="20000"/>
              </a:srgbClr>
            </a:soli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800"/>
            </a:p>
          </p:txBody>
        </p:sp>
        <p:sp>
          <p:nvSpPr>
            <p:cNvPr id="29" name="TextBox 28"/>
            <p:cNvSpPr txBox="1"/>
            <p:nvPr/>
          </p:nvSpPr>
          <p:spPr bwMode="auto">
            <a:xfrm>
              <a:off x="4686159" y="2855783"/>
              <a:ext cx="397545" cy="153888"/>
            </a:xfrm>
            <a:prstGeom prst="rect">
              <a:avLst/>
            </a:prstGeom>
            <a:noFill/>
            <a:ln w="9525">
              <a:noFill/>
              <a:miter lim="800000"/>
              <a:headEnd/>
              <a:tailEnd/>
            </a:ln>
          </p:spPr>
          <p:txBody>
            <a:bodyPr wrap="none" lIns="0" tIns="0" rIns="0" bIns="0" rtlCol="0">
              <a:spAutoFit/>
            </a:bodyPr>
            <a:lstStyle/>
            <a:p>
              <a:r>
                <a:rPr lang="en-US" sz="1000" dirty="0">
                  <a:solidFill>
                    <a:srgbClr val="FFFF00"/>
                  </a:solidFill>
                  <a:latin typeface="Verdana" pitchFamily="34" charset="0"/>
                </a:rPr>
                <a:t>3 MHz</a:t>
              </a:r>
            </a:p>
          </p:txBody>
        </p:sp>
        <p:sp>
          <p:nvSpPr>
            <p:cNvPr id="30" name="TextBox 29"/>
            <p:cNvSpPr txBox="1"/>
            <p:nvPr/>
          </p:nvSpPr>
          <p:spPr bwMode="auto">
            <a:xfrm>
              <a:off x="8147765" y="2855056"/>
              <a:ext cx="479298" cy="153888"/>
            </a:xfrm>
            <a:prstGeom prst="rect">
              <a:avLst/>
            </a:prstGeom>
            <a:noFill/>
            <a:ln w="9525">
              <a:noFill/>
              <a:miter lim="800000"/>
              <a:headEnd/>
              <a:tailEnd/>
            </a:ln>
          </p:spPr>
          <p:txBody>
            <a:bodyPr wrap="none" lIns="0" tIns="0" rIns="0" bIns="0" rtlCol="0">
              <a:spAutoFit/>
            </a:bodyPr>
            <a:lstStyle/>
            <a:p>
              <a:r>
                <a:rPr lang="en-US" sz="1000" dirty="0">
                  <a:solidFill>
                    <a:srgbClr val="FFFF00"/>
                  </a:solidFill>
                  <a:latin typeface="Verdana" pitchFamily="34" charset="0"/>
                </a:rPr>
                <a:t>30 MHz</a:t>
              </a:r>
            </a:p>
          </p:txBody>
        </p:sp>
        <p:sp>
          <p:nvSpPr>
            <p:cNvPr id="31" name="TextBox 30"/>
            <p:cNvSpPr txBox="1"/>
            <p:nvPr/>
          </p:nvSpPr>
          <p:spPr bwMode="auto">
            <a:xfrm>
              <a:off x="4605767" y="3152713"/>
              <a:ext cx="479298" cy="153888"/>
            </a:xfrm>
            <a:prstGeom prst="rect">
              <a:avLst/>
            </a:prstGeom>
            <a:noFill/>
            <a:ln w="9525">
              <a:noFill/>
              <a:miter lim="800000"/>
              <a:headEnd/>
              <a:tailEnd/>
            </a:ln>
          </p:spPr>
          <p:txBody>
            <a:bodyPr wrap="none" lIns="0" tIns="0" rIns="0" bIns="0" rtlCol="0">
              <a:spAutoFit/>
            </a:bodyPr>
            <a:lstStyle/>
            <a:p>
              <a:r>
                <a:rPr lang="en-US" sz="1000" dirty="0">
                  <a:solidFill>
                    <a:srgbClr val="FFFF00"/>
                  </a:solidFill>
                  <a:latin typeface="Verdana" pitchFamily="34" charset="0"/>
                </a:rPr>
                <a:t>30 MHz</a:t>
              </a:r>
            </a:p>
          </p:txBody>
        </p:sp>
        <p:sp>
          <p:nvSpPr>
            <p:cNvPr id="32" name="TextBox 31"/>
            <p:cNvSpPr txBox="1"/>
            <p:nvPr/>
          </p:nvSpPr>
          <p:spPr bwMode="auto">
            <a:xfrm>
              <a:off x="8066877" y="3156208"/>
              <a:ext cx="561051" cy="153888"/>
            </a:xfrm>
            <a:prstGeom prst="rect">
              <a:avLst/>
            </a:prstGeom>
            <a:noFill/>
            <a:ln w="9525">
              <a:noFill/>
              <a:miter lim="800000"/>
              <a:headEnd/>
              <a:tailEnd/>
            </a:ln>
          </p:spPr>
          <p:txBody>
            <a:bodyPr wrap="none" lIns="0" tIns="0" rIns="0" bIns="0" rtlCol="0">
              <a:spAutoFit/>
            </a:bodyPr>
            <a:lstStyle/>
            <a:p>
              <a:r>
                <a:rPr lang="en-US" sz="1000" dirty="0">
                  <a:solidFill>
                    <a:srgbClr val="FFFF00"/>
                  </a:solidFill>
                  <a:latin typeface="Verdana" pitchFamily="34" charset="0"/>
                </a:rPr>
                <a:t>300 MHz</a:t>
              </a:r>
            </a:p>
          </p:txBody>
        </p:sp>
        <p:sp>
          <p:nvSpPr>
            <p:cNvPr id="33" name="TextBox 32"/>
            <p:cNvSpPr txBox="1"/>
            <p:nvPr/>
          </p:nvSpPr>
          <p:spPr bwMode="auto">
            <a:xfrm>
              <a:off x="4523574" y="3477129"/>
              <a:ext cx="561051" cy="153888"/>
            </a:xfrm>
            <a:prstGeom prst="rect">
              <a:avLst/>
            </a:prstGeom>
            <a:noFill/>
            <a:ln w="9525">
              <a:noFill/>
              <a:miter lim="800000"/>
              <a:headEnd/>
              <a:tailEnd/>
            </a:ln>
          </p:spPr>
          <p:txBody>
            <a:bodyPr wrap="none" lIns="0" tIns="0" rIns="0" bIns="0" rtlCol="0">
              <a:spAutoFit/>
            </a:bodyPr>
            <a:lstStyle/>
            <a:p>
              <a:r>
                <a:rPr lang="en-US" sz="1000" dirty="0">
                  <a:solidFill>
                    <a:srgbClr val="FFFF00"/>
                  </a:solidFill>
                  <a:latin typeface="Verdana" pitchFamily="34" charset="0"/>
                </a:rPr>
                <a:t>300 MHz</a:t>
              </a:r>
            </a:p>
          </p:txBody>
        </p:sp>
        <p:sp>
          <p:nvSpPr>
            <p:cNvPr id="34" name="TextBox 33"/>
            <p:cNvSpPr txBox="1"/>
            <p:nvPr/>
          </p:nvSpPr>
          <p:spPr bwMode="auto">
            <a:xfrm>
              <a:off x="8232036" y="2522361"/>
              <a:ext cx="397545" cy="153888"/>
            </a:xfrm>
            <a:prstGeom prst="rect">
              <a:avLst/>
            </a:prstGeom>
            <a:noFill/>
            <a:ln w="9525">
              <a:noFill/>
              <a:miter lim="800000"/>
              <a:headEnd/>
              <a:tailEnd/>
            </a:ln>
          </p:spPr>
          <p:txBody>
            <a:bodyPr wrap="none" lIns="0" tIns="0" rIns="0" bIns="0" rtlCol="0">
              <a:spAutoFit/>
            </a:bodyPr>
            <a:lstStyle/>
            <a:p>
              <a:r>
                <a:rPr lang="en-US" sz="1000" dirty="0">
                  <a:solidFill>
                    <a:srgbClr val="FFFF00"/>
                  </a:solidFill>
                  <a:latin typeface="Verdana" pitchFamily="34" charset="0"/>
                </a:rPr>
                <a:t>3 MHz</a:t>
              </a:r>
            </a:p>
          </p:txBody>
        </p:sp>
        <p:sp>
          <p:nvSpPr>
            <p:cNvPr id="35" name="TextBox 34"/>
            <p:cNvSpPr txBox="1"/>
            <p:nvPr/>
          </p:nvSpPr>
          <p:spPr bwMode="auto">
            <a:xfrm>
              <a:off x="4525829" y="2518096"/>
              <a:ext cx="528991" cy="153888"/>
            </a:xfrm>
            <a:prstGeom prst="rect">
              <a:avLst/>
            </a:prstGeom>
            <a:noFill/>
            <a:ln w="9525">
              <a:noFill/>
              <a:miter lim="800000"/>
              <a:headEnd/>
              <a:tailEnd/>
            </a:ln>
          </p:spPr>
          <p:txBody>
            <a:bodyPr wrap="none" lIns="0" tIns="0" rIns="0" bIns="0" rtlCol="0">
              <a:spAutoFit/>
            </a:bodyPr>
            <a:lstStyle>
              <a:defPPr>
                <a:defRPr lang="en-US"/>
              </a:defPPr>
              <a:lvl1pPr>
                <a:defRPr sz="1100">
                  <a:solidFill>
                    <a:srgbClr val="FFFF00"/>
                  </a:solidFill>
                  <a:latin typeface="Verdana" pitchFamily="34" charset="0"/>
                </a:defRPr>
              </a:lvl1pPr>
            </a:lstStyle>
            <a:p>
              <a:r>
                <a:rPr lang="en-US" sz="1000" dirty="0"/>
                <a:t>300 kHz</a:t>
              </a:r>
            </a:p>
          </p:txBody>
        </p:sp>
        <p:grpSp>
          <p:nvGrpSpPr>
            <p:cNvPr id="36" name="Group 35"/>
            <p:cNvGrpSpPr/>
            <p:nvPr/>
          </p:nvGrpSpPr>
          <p:grpSpPr>
            <a:xfrm>
              <a:off x="4786904" y="2505495"/>
              <a:ext cx="3546943" cy="180288"/>
              <a:chOff x="3858949" y="1135380"/>
              <a:chExt cx="4454377" cy="180288"/>
            </a:xfrm>
          </p:grpSpPr>
          <p:sp>
            <p:nvSpPr>
              <p:cNvPr id="53" name="Rectangle 52"/>
              <p:cNvSpPr/>
              <p:nvPr/>
            </p:nvSpPr>
            <p:spPr bwMode="auto">
              <a:xfrm>
                <a:off x="3858949" y="1135380"/>
                <a:ext cx="1154217" cy="179829"/>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p:txBody>
          </p:sp>
          <p:sp>
            <p:nvSpPr>
              <p:cNvPr id="54" name="Rectangle 53"/>
              <p:cNvSpPr/>
              <p:nvPr/>
            </p:nvSpPr>
            <p:spPr bwMode="auto">
              <a:xfrm>
                <a:off x="5015062" y="1135380"/>
                <a:ext cx="1648698" cy="179829"/>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p:txBody>
          </p:sp>
          <p:sp>
            <p:nvSpPr>
              <p:cNvPr id="55" name="Rectangle 54"/>
              <p:cNvSpPr/>
              <p:nvPr/>
            </p:nvSpPr>
            <p:spPr bwMode="auto">
              <a:xfrm>
                <a:off x="6664628" y="1135839"/>
                <a:ext cx="1648698" cy="179829"/>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p:txBody>
          </p:sp>
        </p:grpSp>
        <p:grpSp>
          <p:nvGrpSpPr>
            <p:cNvPr id="37" name="Group 36"/>
            <p:cNvGrpSpPr/>
            <p:nvPr/>
          </p:nvGrpSpPr>
          <p:grpSpPr>
            <a:xfrm>
              <a:off x="4786914" y="2840320"/>
              <a:ext cx="3546942" cy="180287"/>
              <a:chOff x="1954514" y="2244905"/>
              <a:chExt cx="6294639" cy="180287"/>
            </a:xfrm>
          </p:grpSpPr>
          <p:sp>
            <p:nvSpPr>
              <p:cNvPr id="50" name="Rectangle 49"/>
              <p:cNvSpPr/>
              <p:nvPr/>
            </p:nvSpPr>
            <p:spPr bwMode="auto">
              <a:xfrm>
                <a:off x="1954514" y="2244905"/>
                <a:ext cx="1631066" cy="179828"/>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p:txBody>
          </p:sp>
          <p:sp>
            <p:nvSpPr>
              <p:cNvPr id="51" name="Rectangle 50"/>
              <p:cNvSpPr/>
              <p:nvPr/>
            </p:nvSpPr>
            <p:spPr bwMode="auto">
              <a:xfrm>
                <a:off x="3588258" y="2244905"/>
                <a:ext cx="2329834" cy="179828"/>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p:txBody>
          </p:sp>
          <p:sp>
            <p:nvSpPr>
              <p:cNvPr id="52" name="Rectangle 51"/>
              <p:cNvSpPr/>
              <p:nvPr/>
            </p:nvSpPr>
            <p:spPr bwMode="auto">
              <a:xfrm>
                <a:off x="5919319" y="2245364"/>
                <a:ext cx="2329834" cy="179828"/>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p:txBody>
          </p:sp>
        </p:grpSp>
        <p:grpSp>
          <p:nvGrpSpPr>
            <p:cNvPr id="38" name="Group 37"/>
            <p:cNvGrpSpPr/>
            <p:nvPr/>
          </p:nvGrpSpPr>
          <p:grpSpPr>
            <a:xfrm>
              <a:off x="4786924" y="3139617"/>
              <a:ext cx="3546942" cy="180288"/>
              <a:chOff x="1954530" y="3382402"/>
              <a:chExt cx="6294639" cy="180288"/>
            </a:xfrm>
          </p:grpSpPr>
          <p:sp>
            <p:nvSpPr>
              <p:cNvPr id="47" name="Rectangle 46"/>
              <p:cNvSpPr/>
              <p:nvPr/>
            </p:nvSpPr>
            <p:spPr bwMode="auto">
              <a:xfrm>
                <a:off x="1954530" y="3382402"/>
                <a:ext cx="1631066" cy="179829"/>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p:txBody>
          </p:sp>
          <p:sp>
            <p:nvSpPr>
              <p:cNvPr id="48" name="Rectangle 47"/>
              <p:cNvSpPr/>
              <p:nvPr/>
            </p:nvSpPr>
            <p:spPr bwMode="auto">
              <a:xfrm>
                <a:off x="3588274" y="3382402"/>
                <a:ext cx="2329834" cy="179829"/>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p:txBody>
          </p:sp>
          <p:sp>
            <p:nvSpPr>
              <p:cNvPr id="49" name="Rectangle 48"/>
              <p:cNvSpPr/>
              <p:nvPr/>
            </p:nvSpPr>
            <p:spPr bwMode="auto">
              <a:xfrm>
                <a:off x="5919335" y="3382861"/>
                <a:ext cx="2329834" cy="179829"/>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p:txBody>
          </p:sp>
        </p:grpSp>
        <p:sp>
          <p:nvSpPr>
            <p:cNvPr id="39" name="Rectangle 38"/>
            <p:cNvSpPr/>
            <p:nvPr/>
          </p:nvSpPr>
          <p:spPr bwMode="auto">
            <a:xfrm>
              <a:off x="4787107" y="3458484"/>
              <a:ext cx="919081" cy="179829"/>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p:txBody>
        </p:sp>
        <p:sp>
          <p:nvSpPr>
            <p:cNvPr id="40" name="Rectangle 39"/>
            <p:cNvSpPr/>
            <p:nvPr/>
          </p:nvSpPr>
          <p:spPr bwMode="auto">
            <a:xfrm>
              <a:off x="5707697" y="3458484"/>
              <a:ext cx="1312826" cy="179829"/>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p:txBody>
        </p:sp>
        <p:sp>
          <p:nvSpPr>
            <p:cNvPr id="41" name="Rectangle 40"/>
            <p:cNvSpPr/>
            <p:nvPr/>
          </p:nvSpPr>
          <p:spPr bwMode="auto">
            <a:xfrm>
              <a:off x="7021215" y="3458943"/>
              <a:ext cx="1312826" cy="179829"/>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p:txBody>
        </p:sp>
        <p:sp>
          <p:nvSpPr>
            <p:cNvPr id="42" name="TextBox 41"/>
            <p:cNvSpPr txBox="1"/>
            <p:nvPr/>
          </p:nvSpPr>
          <p:spPr bwMode="auto">
            <a:xfrm>
              <a:off x="8232355" y="3473927"/>
              <a:ext cx="389530" cy="153888"/>
            </a:xfrm>
            <a:prstGeom prst="rect">
              <a:avLst/>
            </a:prstGeom>
            <a:noFill/>
            <a:ln w="9525">
              <a:noFill/>
              <a:miter lim="800000"/>
              <a:headEnd/>
              <a:tailEnd/>
            </a:ln>
          </p:spPr>
          <p:txBody>
            <a:bodyPr wrap="none" lIns="0" tIns="0" rIns="0" bIns="0" rtlCol="0">
              <a:spAutoFit/>
            </a:bodyPr>
            <a:lstStyle/>
            <a:p>
              <a:r>
                <a:rPr lang="en-US" sz="1000" dirty="0">
                  <a:solidFill>
                    <a:srgbClr val="FFFF00"/>
                  </a:solidFill>
                  <a:latin typeface="Verdana" pitchFamily="34" charset="0"/>
                </a:rPr>
                <a:t>3 GHz</a:t>
              </a:r>
            </a:p>
          </p:txBody>
        </p:sp>
        <p:sp>
          <p:nvSpPr>
            <p:cNvPr id="43" name="TextBox 42"/>
            <p:cNvSpPr txBox="1"/>
            <p:nvPr/>
          </p:nvSpPr>
          <p:spPr bwMode="auto">
            <a:xfrm>
              <a:off x="1114424" y="2813250"/>
              <a:ext cx="3292475" cy="184666"/>
            </a:xfrm>
            <a:prstGeom prst="rect">
              <a:avLst/>
            </a:prstGeom>
            <a:noFill/>
            <a:ln w="9525">
              <a:noFill/>
              <a:miter lim="800000"/>
              <a:headEnd/>
              <a:tailEnd/>
            </a:ln>
          </p:spPr>
          <p:txBody>
            <a:bodyPr wrap="square" lIns="0" tIns="0" rIns="0" bIns="0" rtlCol="0">
              <a:spAutoFit/>
            </a:bodyPr>
            <a:lstStyle/>
            <a:p>
              <a:pPr>
                <a:tabLst>
                  <a:tab pos="571500" algn="l"/>
                </a:tabLst>
              </a:pPr>
              <a:r>
                <a:rPr lang="en-US" sz="1200" b="1" dirty="0">
                  <a:solidFill>
                    <a:srgbClr val="FFFF00"/>
                  </a:solidFill>
                  <a:latin typeface="Verdana" pitchFamily="34" charset="0"/>
                </a:rPr>
                <a:t>HF	H</a:t>
              </a:r>
              <a:r>
                <a:rPr lang="en-US" sz="1200" b="1" dirty="0">
                  <a:solidFill>
                    <a:schemeClr val="bg1"/>
                  </a:solidFill>
                  <a:latin typeface="Verdana" pitchFamily="34" charset="0"/>
                </a:rPr>
                <a:t>igh</a:t>
              </a:r>
              <a:r>
                <a:rPr lang="en-US" sz="1200" b="1" dirty="0">
                  <a:solidFill>
                    <a:srgbClr val="FFFF00"/>
                  </a:solidFill>
                  <a:latin typeface="Verdana" pitchFamily="34" charset="0"/>
                </a:rPr>
                <a:t> F</a:t>
              </a:r>
              <a:r>
                <a:rPr lang="en-US" sz="1200" b="1" dirty="0">
                  <a:solidFill>
                    <a:schemeClr val="bg1"/>
                  </a:solidFill>
                  <a:latin typeface="Verdana" pitchFamily="34" charset="0"/>
                </a:rPr>
                <a:t>requency</a:t>
              </a:r>
            </a:p>
          </p:txBody>
        </p:sp>
        <p:sp>
          <p:nvSpPr>
            <p:cNvPr id="44" name="TextBox 43"/>
            <p:cNvSpPr txBox="1"/>
            <p:nvPr/>
          </p:nvSpPr>
          <p:spPr bwMode="auto">
            <a:xfrm>
              <a:off x="1114424" y="3125830"/>
              <a:ext cx="3292475" cy="184666"/>
            </a:xfrm>
            <a:prstGeom prst="rect">
              <a:avLst/>
            </a:prstGeom>
            <a:noFill/>
            <a:ln w="9525">
              <a:noFill/>
              <a:miter lim="800000"/>
              <a:headEnd/>
              <a:tailEnd/>
            </a:ln>
          </p:spPr>
          <p:txBody>
            <a:bodyPr wrap="square" lIns="0" tIns="0" rIns="0" bIns="0" rtlCol="0">
              <a:spAutoFit/>
            </a:bodyPr>
            <a:lstStyle>
              <a:defPPr>
                <a:defRPr lang="en-US"/>
              </a:defPPr>
              <a:lvl1pPr algn="r">
                <a:defRPr sz="1600" b="1">
                  <a:solidFill>
                    <a:srgbClr val="FFFF00"/>
                  </a:solidFill>
                  <a:latin typeface="Verdana" pitchFamily="34" charset="0"/>
                </a:defRPr>
              </a:lvl1pPr>
            </a:lstStyle>
            <a:p>
              <a:pPr algn="l">
                <a:tabLst>
                  <a:tab pos="571500" algn="l"/>
                </a:tabLst>
              </a:pPr>
              <a:r>
                <a:rPr lang="en-US" sz="1200" dirty="0"/>
                <a:t>VHF	V</a:t>
              </a:r>
              <a:r>
                <a:rPr lang="en-US" sz="1200" dirty="0">
                  <a:solidFill>
                    <a:schemeClr val="bg1"/>
                  </a:solidFill>
                </a:rPr>
                <a:t>ery</a:t>
              </a:r>
              <a:r>
                <a:rPr lang="en-US" sz="1200" dirty="0"/>
                <a:t> H</a:t>
              </a:r>
              <a:r>
                <a:rPr lang="en-US" sz="1200" dirty="0">
                  <a:solidFill>
                    <a:schemeClr val="bg1"/>
                  </a:solidFill>
                </a:rPr>
                <a:t>igh</a:t>
              </a:r>
              <a:r>
                <a:rPr lang="en-US" sz="1200" dirty="0"/>
                <a:t> F</a:t>
              </a:r>
              <a:r>
                <a:rPr lang="en-US" sz="1200" dirty="0">
                  <a:solidFill>
                    <a:schemeClr val="bg1"/>
                  </a:solidFill>
                </a:rPr>
                <a:t>requency</a:t>
              </a:r>
            </a:p>
          </p:txBody>
        </p:sp>
        <p:sp>
          <p:nvSpPr>
            <p:cNvPr id="45" name="TextBox 44"/>
            <p:cNvSpPr txBox="1"/>
            <p:nvPr/>
          </p:nvSpPr>
          <p:spPr bwMode="auto">
            <a:xfrm>
              <a:off x="1114424" y="3440950"/>
              <a:ext cx="3292475" cy="184666"/>
            </a:xfrm>
            <a:prstGeom prst="rect">
              <a:avLst/>
            </a:prstGeom>
            <a:noFill/>
            <a:ln w="9525">
              <a:noFill/>
              <a:miter lim="800000"/>
              <a:headEnd/>
              <a:tailEnd/>
            </a:ln>
          </p:spPr>
          <p:txBody>
            <a:bodyPr wrap="square" lIns="0" tIns="0" rIns="0" bIns="0" rtlCol="0">
              <a:spAutoFit/>
            </a:bodyPr>
            <a:lstStyle>
              <a:defPPr>
                <a:defRPr lang="en-US"/>
              </a:defPPr>
              <a:lvl1pPr algn="r">
                <a:defRPr sz="1600" b="1">
                  <a:solidFill>
                    <a:srgbClr val="FFFF00"/>
                  </a:solidFill>
                  <a:latin typeface="Verdana" pitchFamily="34" charset="0"/>
                </a:defRPr>
              </a:lvl1pPr>
            </a:lstStyle>
            <a:p>
              <a:pPr algn="l">
                <a:tabLst>
                  <a:tab pos="571500" algn="l"/>
                </a:tabLst>
              </a:pPr>
              <a:r>
                <a:rPr lang="en-US" sz="1200" dirty="0"/>
                <a:t>UHF	U</a:t>
              </a:r>
              <a:r>
                <a:rPr lang="en-US" sz="1200" dirty="0">
                  <a:solidFill>
                    <a:schemeClr val="bg1"/>
                  </a:solidFill>
                </a:rPr>
                <a:t>ltra</a:t>
              </a:r>
              <a:r>
                <a:rPr lang="en-US" sz="1200" dirty="0"/>
                <a:t> H</a:t>
              </a:r>
              <a:r>
                <a:rPr lang="en-US" sz="1200" dirty="0">
                  <a:solidFill>
                    <a:schemeClr val="bg1"/>
                  </a:solidFill>
                </a:rPr>
                <a:t>igh</a:t>
              </a:r>
              <a:r>
                <a:rPr lang="en-US" sz="1200" dirty="0"/>
                <a:t> F</a:t>
              </a:r>
              <a:r>
                <a:rPr lang="en-US" sz="1200" dirty="0">
                  <a:solidFill>
                    <a:schemeClr val="bg1"/>
                  </a:solidFill>
                </a:rPr>
                <a:t>requency</a:t>
              </a:r>
            </a:p>
          </p:txBody>
        </p:sp>
        <p:sp>
          <p:nvSpPr>
            <p:cNvPr id="46" name="TextBox 45"/>
            <p:cNvSpPr txBox="1"/>
            <p:nvPr/>
          </p:nvSpPr>
          <p:spPr bwMode="auto">
            <a:xfrm>
              <a:off x="1114424" y="2476700"/>
              <a:ext cx="3292475" cy="184666"/>
            </a:xfrm>
            <a:prstGeom prst="rect">
              <a:avLst/>
            </a:prstGeom>
            <a:noFill/>
            <a:ln w="9525">
              <a:noFill/>
              <a:miter lim="800000"/>
              <a:headEnd/>
              <a:tailEnd/>
            </a:ln>
          </p:spPr>
          <p:txBody>
            <a:bodyPr wrap="square" lIns="0" tIns="0" rIns="0" bIns="0" rtlCol="0">
              <a:spAutoFit/>
            </a:bodyPr>
            <a:lstStyle/>
            <a:p>
              <a:pPr>
                <a:tabLst>
                  <a:tab pos="571500" algn="l"/>
                </a:tabLst>
              </a:pPr>
              <a:r>
                <a:rPr lang="en-US" sz="1200" b="1" dirty="0">
                  <a:solidFill>
                    <a:srgbClr val="FFFF00"/>
                  </a:solidFill>
                  <a:latin typeface="Verdana" pitchFamily="34" charset="0"/>
                </a:rPr>
                <a:t>MF	M</a:t>
              </a:r>
              <a:r>
                <a:rPr lang="en-US" sz="1200" b="1" dirty="0">
                  <a:solidFill>
                    <a:schemeClr val="bg1"/>
                  </a:solidFill>
                  <a:latin typeface="Verdana" pitchFamily="34" charset="0"/>
                </a:rPr>
                <a:t>edium</a:t>
              </a:r>
              <a:r>
                <a:rPr lang="en-US" sz="1200" b="1" dirty="0">
                  <a:solidFill>
                    <a:srgbClr val="FFFF00"/>
                  </a:solidFill>
                  <a:latin typeface="Verdana" pitchFamily="34" charset="0"/>
                </a:rPr>
                <a:t> F</a:t>
              </a:r>
              <a:r>
                <a:rPr lang="en-US" sz="1200" b="1" dirty="0">
                  <a:solidFill>
                    <a:schemeClr val="bg1"/>
                  </a:solidFill>
                  <a:latin typeface="Verdana" pitchFamily="34" charset="0"/>
                </a:rPr>
                <a:t>requency</a:t>
              </a:r>
            </a:p>
          </p:txBody>
        </p:sp>
      </p:grpSp>
      <p:grpSp>
        <p:nvGrpSpPr>
          <p:cNvPr id="56" name="Group 55"/>
          <p:cNvGrpSpPr/>
          <p:nvPr/>
        </p:nvGrpSpPr>
        <p:grpSpPr>
          <a:xfrm>
            <a:off x="1039949" y="585535"/>
            <a:ext cx="7736490" cy="1579016"/>
            <a:chOff x="1039949" y="815310"/>
            <a:chExt cx="7736490" cy="1579016"/>
          </a:xfrm>
        </p:grpSpPr>
        <p:sp>
          <p:nvSpPr>
            <p:cNvPr id="57" name="Rounded Rectangle 56"/>
            <p:cNvSpPr/>
            <p:nvPr/>
          </p:nvSpPr>
          <p:spPr bwMode="auto">
            <a:xfrm>
              <a:off x="1046656" y="1142334"/>
              <a:ext cx="7724775" cy="277811"/>
            </a:xfrm>
            <a:prstGeom prst="roundRect">
              <a:avLst/>
            </a:prstGeom>
            <a:solidFill>
              <a:srgbClr val="FFC000">
                <a:alpha val="20000"/>
              </a:srgbClr>
            </a:soli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p:txBody>
        </p:sp>
        <p:sp>
          <p:nvSpPr>
            <p:cNvPr id="58" name="Rounded Rectangle 57"/>
            <p:cNvSpPr/>
            <p:nvPr/>
          </p:nvSpPr>
          <p:spPr bwMode="auto">
            <a:xfrm>
              <a:off x="1042139" y="1782099"/>
              <a:ext cx="7724775" cy="277811"/>
            </a:xfrm>
            <a:prstGeom prst="roundRect">
              <a:avLst/>
            </a:prstGeom>
            <a:solidFill>
              <a:srgbClr val="FF0000">
                <a:alpha val="20000"/>
              </a:srgbClr>
            </a:soli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p:txBody>
        </p:sp>
        <p:sp>
          <p:nvSpPr>
            <p:cNvPr id="59" name="Rounded Rectangle 58"/>
            <p:cNvSpPr/>
            <p:nvPr/>
          </p:nvSpPr>
          <p:spPr bwMode="auto">
            <a:xfrm>
              <a:off x="1051664" y="1465391"/>
              <a:ext cx="7724775" cy="277811"/>
            </a:xfrm>
            <a:prstGeom prst="roundRect">
              <a:avLst/>
            </a:prstGeom>
            <a:solidFill>
              <a:srgbClr val="00FFFF">
                <a:alpha val="20000"/>
              </a:srgbClr>
            </a:soli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p:txBody>
        </p:sp>
        <p:sp>
          <p:nvSpPr>
            <p:cNvPr id="60" name="Rounded Rectangle 59"/>
            <p:cNvSpPr/>
            <p:nvPr/>
          </p:nvSpPr>
          <p:spPr bwMode="auto">
            <a:xfrm>
              <a:off x="1051664" y="815310"/>
              <a:ext cx="7724775" cy="277811"/>
            </a:xfrm>
            <a:prstGeom prst="roundRect">
              <a:avLst/>
            </a:prstGeom>
            <a:solidFill>
              <a:srgbClr val="C2FFF0">
                <a:alpha val="20000"/>
              </a:srgbClr>
            </a:soli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p:txBody>
        </p:sp>
        <p:sp>
          <p:nvSpPr>
            <p:cNvPr id="61" name="TextBox 60"/>
            <p:cNvSpPr txBox="1"/>
            <p:nvPr/>
          </p:nvSpPr>
          <p:spPr bwMode="auto">
            <a:xfrm>
              <a:off x="4608749" y="1234178"/>
              <a:ext cx="371897" cy="153888"/>
            </a:xfrm>
            <a:prstGeom prst="rect">
              <a:avLst/>
            </a:prstGeom>
            <a:noFill/>
            <a:ln w="9525">
              <a:noFill/>
              <a:miter lim="800000"/>
              <a:headEnd/>
              <a:tailEnd/>
            </a:ln>
          </p:spPr>
          <p:txBody>
            <a:bodyPr wrap="none" lIns="0" tIns="0" rIns="0" bIns="0" rtlCol="0">
              <a:spAutoFit/>
            </a:bodyPr>
            <a:lstStyle/>
            <a:p>
              <a:r>
                <a:rPr lang="en-US" sz="1000" dirty="0">
                  <a:solidFill>
                    <a:srgbClr val="FFFF00"/>
                  </a:solidFill>
                  <a:latin typeface="Verdana" pitchFamily="34" charset="0"/>
                </a:rPr>
                <a:t>30 Hz</a:t>
              </a:r>
            </a:p>
          </p:txBody>
        </p:sp>
        <p:sp>
          <p:nvSpPr>
            <p:cNvPr id="62" name="TextBox 61"/>
            <p:cNvSpPr txBox="1"/>
            <p:nvPr/>
          </p:nvSpPr>
          <p:spPr bwMode="auto">
            <a:xfrm>
              <a:off x="8069683" y="1233451"/>
              <a:ext cx="453650" cy="153888"/>
            </a:xfrm>
            <a:prstGeom prst="rect">
              <a:avLst/>
            </a:prstGeom>
            <a:noFill/>
            <a:ln w="9525">
              <a:noFill/>
              <a:miter lim="800000"/>
              <a:headEnd/>
              <a:tailEnd/>
            </a:ln>
          </p:spPr>
          <p:txBody>
            <a:bodyPr wrap="none" lIns="0" tIns="0" rIns="0" bIns="0" rtlCol="0">
              <a:spAutoFit/>
            </a:bodyPr>
            <a:lstStyle/>
            <a:p>
              <a:r>
                <a:rPr lang="en-US" sz="1000" dirty="0">
                  <a:solidFill>
                    <a:srgbClr val="FFFF00"/>
                  </a:solidFill>
                  <a:latin typeface="Verdana" pitchFamily="34" charset="0"/>
                </a:rPr>
                <a:t>300 Hz</a:t>
              </a:r>
            </a:p>
          </p:txBody>
        </p:sp>
        <p:sp>
          <p:nvSpPr>
            <p:cNvPr id="63" name="TextBox 62"/>
            <p:cNvSpPr txBox="1"/>
            <p:nvPr/>
          </p:nvSpPr>
          <p:spPr bwMode="auto">
            <a:xfrm>
              <a:off x="4520541" y="1533489"/>
              <a:ext cx="453650" cy="153888"/>
            </a:xfrm>
            <a:prstGeom prst="rect">
              <a:avLst/>
            </a:prstGeom>
            <a:noFill/>
            <a:ln w="9525">
              <a:noFill/>
              <a:miter lim="800000"/>
              <a:headEnd/>
              <a:tailEnd/>
            </a:ln>
          </p:spPr>
          <p:txBody>
            <a:bodyPr wrap="none" lIns="0" tIns="0" rIns="0" bIns="0" rtlCol="0">
              <a:spAutoFit/>
            </a:bodyPr>
            <a:lstStyle/>
            <a:p>
              <a:r>
                <a:rPr lang="en-US" sz="1000" dirty="0">
                  <a:solidFill>
                    <a:srgbClr val="FFFF00"/>
                  </a:solidFill>
                  <a:latin typeface="Verdana" pitchFamily="34" charset="0"/>
                </a:rPr>
                <a:t>300 Hz</a:t>
              </a:r>
            </a:p>
          </p:txBody>
        </p:sp>
        <p:sp>
          <p:nvSpPr>
            <p:cNvPr id="64" name="TextBox 63"/>
            <p:cNvSpPr txBox="1"/>
            <p:nvPr/>
          </p:nvSpPr>
          <p:spPr bwMode="auto">
            <a:xfrm>
              <a:off x="8232403" y="1534603"/>
              <a:ext cx="365485" cy="153888"/>
            </a:xfrm>
            <a:prstGeom prst="rect">
              <a:avLst/>
            </a:prstGeom>
            <a:noFill/>
            <a:ln w="9525">
              <a:noFill/>
              <a:miter lim="800000"/>
              <a:headEnd/>
              <a:tailEnd/>
            </a:ln>
          </p:spPr>
          <p:txBody>
            <a:bodyPr wrap="none" lIns="0" tIns="0" rIns="0" bIns="0" rtlCol="0">
              <a:spAutoFit/>
            </a:bodyPr>
            <a:lstStyle/>
            <a:p>
              <a:r>
                <a:rPr lang="en-US" sz="1000" dirty="0">
                  <a:solidFill>
                    <a:srgbClr val="FFFF00"/>
                  </a:solidFill>
                  <a:latin typeface="Verdana" pitchFamily="34" charset="0"/>
                </a:rPr>
                <a:t>3 kHz</a:t>
              </a:r>
            </a:p>
          </p:txBody>
        </p:sp>
        <p:sp>
          <p:nvSpPr>
            <p:cNvPr id="65" name="TextBox 64"/>
            <p:cNvSpPr txBox="1"/>
            <p:nvPr/>
          </p:nvSpPr>
          <p:spPr bwMode="auto">
            <a:xfrm>
              <a:off x="4685132" y="1841238"/>
              <a:ext cx="365485" cy="153888"/>
            </a:xfrm>
            <a:prstGeom prst="rect">
              <a:avLst/>
            </a:prstGeom>
            <a:noFill/>
            <a:ln w="9525">
              <a:noFill/>
              <a:miter lim="800000"/>
              <a:headEnd/>
              <a:tailEnd/>
            </a:ln>
          </p:spPr>
          <p:txBody>
            <a:bodyPr wrap="none" lIns="0" tIns="0" rIns="0" bIns="0" rtlCol="0">
              <a:spAutoFit/>
            </a:bodyPr>
            <a:lstStyle/>
            <a:p>
              <a:r>
                <a:rPr lang="en-US" sz="1000" dirty="0">
                  <a:solidFill>
                    <a:srgbClr val="FFFF00"/>
                  </a:solidFill>
                  <a:latin typeface="Verdana" pitchFamily="34" charset="0"/>
                </a:rPr>
                <a:t>3 kHz</a:t>
              </a:r>
            </a:p>
          </p:txBody>
        </p:sp>
        <p:sp>
          <p:nvSpPr>
            <p:cNvPr id="66" name="TextBox 65"/>
            <p:cNvSpPr txBox="1"/>
            <p:nvPr/>
          </p:nvSpPr>
          <p:spPr bwMode="auto">
            <a:xfrm>
              <a:off x="8155298" y="888851"/>
              <a:ext cx="371897" cy="153888"/>
            </a:xfrm>
            <a:prstGeom prst="rect">
              <a:avLst/>
            </a:prstGeom>
            <a:noFill/>
            <a:ln w="9525">
              <a:noFill/>
              <a:miter lim="800000"/>
              <a:headEnd/>
              <a:tailEnd/>
            </a:ln>
          </p:spPr>
          <p:txBody>
            <a:bodyPr wrap="none" lIns="0" tIns="0" rIns="0" bIns="0" rtlCol="0">
              <a:spAutoFit/>
            </a:bodyPr>
            <a:lstStyle/>
            <a:p>
              <a:r>
                <a:rPr lang="en-US" sz="1000" dirty="0">
                  <a:solidFill>
                    <a:srgbClr val="FFFF00"/>
                  </a:solidFill>
                  <a:latin typeface="Verdana" pitchFamily="34" charset="0"/>
                </a:rPr>
                <a:t>30 Hz</a:t>
              </a:r>
            </a:p>
          </p:txBody>
        </p:sp>
        <p:sp>
          <p:nvSpPr>
            <p:cNvPr id="67" name="TextBox 66"/>
            <p:cNvSpPr txBox="1"/>
            <p:nvPr/>
          </p:nvSpPr>
          <p:spPr bwMode="auto">
            <a:xfrm>
              <a:off x="4690684" y="896491"/>
              <a:ext cx="290144" cy="153888"/>
            </a:xfrm>
            <a:prstGeom prst="rect">
              <a:avLst/>
            </a:prstGeom>
            <a:noFill/>
            <a:ln w="9525">
              <a:noFill/>
              <a:miter lim="800000"/>
              <a:headEnd/>
              <a:tailEnd/>
            </a:ln>
          </p:spPr>
          <p:txBody>
            <a:bodyPr wrap="none" lIns="0" tIns="0" rIns="0" bIns="0" rtlCol="0">
              <a:spAutoFit/>
            </a:bodyPr>
            <a:lstStyle>
              <a:defPPr>
                <a:defRPr lang="en-US"/>
              </a:defPPr>
              <a:lvl1pPr>
                <a:defRPr sz="1100">
                  <a:solidFill>
                    <a:srgbClr val="FFFF00"/>
                  </a:solidFill>
                  <a:latin typeface="Verdana" pitchFamily="34" charset="0"/>
                </a:defRPr>
              </a:lvl1pPr>
            </a:lstStyle>
            <a:p>
              <a:r>
                <a:rPr lang="en-US" sz="1000" dirty="0"/>
                <a:t>3 Hz</a:t>
              </a:r>
            </a:p>
          </p:txBody>
        </p:sp>
        <p:grpSp>
          <p:nvGrpSpPr>
            <p:cNvPr id="68" name="Group 67"/>
            <p:cNvGrpSpPr/>
            <p:nvPr/>
          </p:nvGrpSpPr>
          <p:grpSpPr>
            <a:xfrm>
              <a:off x="4787644" y="883890"/>
              <a:ext cx="3546943" cy="180288"/>
              <a:chOff x="3858949" y="1135380"/>
              <a:chExt cx="4454377" cy="180288"/>
            </a:xfrm>
          </p:grpSpPr>
          <p:sp>
            <p:nvSpPr>
              <p:cNvPr id="93" name="Rectangle 92"/>
              <p:cNvSpPr/>
              <p:nvPr/>
            </p:nvSpPr>
            <p:spPr bwMode="auto">
              <a:xfrm>
                <a:off x="3858949" y="1135380"/>
                <a:ext cx="1154217" cy="179829"/>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p:txBody>
          </p:sp>
          <p:sp>
            <p:nvSpPr>
              <p:cNvPr id="94" name="Rectangle 93"/>
              <p:cNvSpPr/>
              <p:nvPr/>
            </p:nvSpPr>
            <p:spPr bwMode="auto">
              <a:xfrm>
                <a:off x="5015062" y="1135380"/>
                <a:ext cx="1648698" cy="179829"/>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p:txBody>
          </p:sp>
          <p:sp>
            <p:nvSpPr>
              <p:cNvPr id="95" name="Rectangle 94"/>
              <p:cNvSpPr/>
              <p:nvPr/>
            </p:nvSpPr>
            <p:spPr bwMode="auto">
              <a:xfrm>
                <a:off x="6664628" y="1135839"/>
                <a:ext cx="1648698" cy="179829"/>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p:txBody>
          </p:sp>
        </p:grpSp>
        <p:grpSp>
          <p:nvGrpSpPr>
            <p:cNvPr id="69" name="Group 68"/>
            <p:cNvGrpSpPr/>
            <p:nvPr/>
          </p:nvGrpSpPr>
          <p:grpSpPr>
            <a:xfrm>
              <a:off x="4787654" y="1218715"/>
              <a:ext cx="3546942" cy="180287"/>
              <a:chOff x="1954514" y="2244905"/>
              <a:chExt cx="6294639" cy="180287"/>
            </a:xfrm>
          </p:grpSpPr>
          <p:sp>
            <p:nvSpPr>
              <p:cNvPr id="90" name="Rectangle 89"/>
              <p:cNvSpPr/>
              <p:nvPr/>
            </p:nvSpPr>
            <p:spPr bwMode="auto">
              <a:xfrm>
                <a:off x="1954514" y="2244905"/>
                <a:ext cx="1631066" cy="179828"/>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p:txBody>
          </p:sp>
          <p:sp>
            <p:nvSpPr>
              <p:cNvPr id="91" name="Rectangle 90"/>
              <p:cNvSpPr/>
              <p:nvPr/>
            </p:nvSpPr>
            <p:spPr bwMode="auto">
              <a:xfrm>
                <a:off x="3588258" y="2244905"/>
                <a:ext cx="2329834" cy="179828"/>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p:txBody>
          </p:sp>
          <p:sp>
            <p:nvSpPr>
              <p:cNvPr id="92" name="Rectangle 91"/>
              <p:cNvSpPr/>
              <p:nvPr/>
            </p:nvSpPr>
            <p:spPr bwMode="auto">
              <a:xfrm>
                <a:off x="5919319" y="2245364"/>
                <a:ext cx="2329834" cy="179828"/>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p:txBody>
          </p:sp>
        </p:grpSp>
        <p:grpSp>
          <p:nvGrpSpPr>
            <p:cNvPr id="70" name="Group 69"/>
            <p:cNvGrpSpPr/>
            <p:nvPr/>
          </p:nvGrpSpPr>
          <p:grpSpPr>
            <a:xfrm>
              <a:off x="4787663" y="1518012"/>
              <a:ext cx="3546942" cy="180288"/>
              <a:chOff x="1954530" y="3382402"/>
              <a:chExt cx="6294639" cy="180288"/>
            </a:xfrm>
          </p:grpSpPr>
          <p:sp>
            <p:nvSpPr>
              <p:cNvPr id="87" name="Rectangle 86"/>
              <p:cNvSpPr/>
              <p:nvPr/>
            </p:nvSpPr>
            <p:spPr bwMode="auto">
              <a:xfrm>
                <a:off x="1954530" y="3382402"/>
                <a:ext cx="1631066" cy="179829"/>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p:txBody>
          </p:sp>
          <p:sp>
            <p:nvSpPr>
              <p:cNvPr id="88" name="Rectangle 87"/>
              <p:cNvSpPr/>
              <p:nvPr/>
            </p:nvSpPr>
            <p:spPr bwMode="auto">
              <a:xfrm>
                <a:off x="3588274" y="3382402"/>
                <a:ext cx="2329834" cy="179829"/>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p:txBody>
          </p:sp>
          <p:sp>
            <p:nvSpPr>
              <p:cNvPr id="89" name="Rectangle 88"/>
              <p:cNvSpPr/>
              <p:nvPr/>
            </p:nvSpPr>
            <p:spPr bwMode="auto">
              <a:xfrm>
                <a:off x="5919335" y="3382861"/>
                <a:ext cx="2329834" cy="179829"/>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p:txBody>
          </p:sp>
        </p:grpSp>
        <p:sp>
          <p:nvSpPr>
            <p:cNvPr id="71" name="Rectangle 70"/>
            <p:cNvSpPr/>
            <p:nvPr/>
          </p:nvSpPr>
          <p:spPr bwMode="auto">
            <a:xfrm>
              <a:off x="4788640" y="1836879"/>
              <a:ext cx="919081" cy="179829"/>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p:txBody>
        </p:sp>
        <p:sp>
          <p:nvSpPr>
            <p:cNvPr id="72" name="Rectangle 71"/>
            <p:cNvSpPr/>
            <p:nvPr/>
          </p:nvSpPr>
          <p:spPr bwMode="auto">
            <a:xfrm>
              <a:off x="5709230" y="1836879"/>
              <a:ext cx="1312826" cy="179829"/>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p:txBody>
        </p:sp>
        <p:sp>
          <p:nvSpPr>
            <p:cNvPr id="73" name="Rectangle 72"/>
            <p:cNvSpPr/>
            <p:nvPr/>
          </p:nvSpPr>
          <p:spPr bwMode="auto">
            <a:xfrm>
              <a:off x="7022748" y="1837338"/>
              <a:ext cx="1312826" cy="179829"/>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p:txBody>
        </p:sp>
        <p:sp>
          <p:nvSpPr>
            <p:cNvPr id="74" name="TextBox 73"/>
            <p:cNvSpPr txBox="1"/>
            <p:nvPr/>
          </p:nvSpPr>
          <p:spPr bwMode="auto">
            <a:xfrm>
              <a:off x="8157082" y="1852322"/>
              <a:ext cx="447238" cy="153888"/>
            </a:xfrm>
            <a:prstGeom prst="rect">
              <a:avLst/>
            </a:prstGeom>
            <a:noFill/>
            <a:ln w="9525">
              <a:noFill/>
              <a:miter lim="800000"/>
              <a:headEnd/>
              <a:tailEnd/>
            </a:ln>
          </p:spPr>
          <p:txBody>
            <a:bodyPr wrap="none" lIns="0" tIns="0" rIns="0" bIns="0" rtlCol="0">
              <a:spAutoFit/>
            </a:bodyPr>
            <a:lstStyle/>
            <a:p>
              <a:r>
                <a:rPr lang="en-US" sz="1000" dirty="0">
                  <a:solidFill>
                    <a:srgbClr val="FFFF00"/>
                  </a:solidFill>
                  <a:latin typeface="Verdana" pitchFamily="34" charset="0"/>
                </a:rPr>
                <a:t>30 kHz</a:t>
              </a:r>
            </a:p>
          </p:txBody>
        </p:sp>
        <p:sp>
          <p:nvSpPr>
            <p:cNvPr id="75" name="TextBox 74"/>
            <p:cNvSpPr txBox="1"/>
            <p:nvPr/>
          </p:nvSpPr>
          <p:spPr bwMode="auto">
            <a:xfrm>
              <a:off x="1114217" y="1191645"/>
              <a:ext cx="3292691" cy="184666"/>
            </a:xfrm>
            <a:prstGeom prst="rect">
              <a:avLst/>
            </a:prstGeom>
            <a:noFill/>
            <a:ln w="9525">
              <a:noFill/>
              <a:miter lim="800000"/>
              <a:headEnd/>
              <a:tailEnd/>
            </a:ln>
          </p:spPr>
          <p:txBody>
            <a:bodyPr wrap="square" lIns="0" tIns="0" rIns="0" bIns="0" rtlCol="0">
              <a:spAutoFit/>
            </a:bodyPr>
            <a:lstStyle/>
            <a:p>
              <a:pPr>
                <a:tabLst>
                  <a:tab pos="571500" algn="l"/>
                </a:tabLst>
              </a:pPr>
              <a:r>
                <a:rPr lang="en-US" sz="1200" b="1" dirty="0">
                  <a:solidFill>
                    <a:srgbClr val="FFFF00"/>
                  </a:solidFill>
                  <a:latin typeface="Verdana" pitchFamily="34" charset="0"/>
                </a:rPr>
                <a:t>SLF	S</a:t>
              </a:r>
              <a:r>
                <a:rPr lang="en-US" sz="1200" b="1" dirty="0">
                  <a:solidFill>
                    <a:schemeClr val="bg1"/>
                  </a:solidFill>
                  <a:latin typeface="Verdana" pitchFamily="34" charset="0"/>
                </a:rPr>
                <a:t>uper </a:t>
              </a:r>
              <a:r>
                <a:rPr lang="en-US" sz="1200" b="1" dirty="0">
                  <a:solidFill>
                    <a:srgbClr val="FFFF00"/>
                  </a:solidFill>
                  <a:latin typeface="Verdana" pitchFamily="34" charset="0"/>
                </a:rPr>
                <a:t>L</a:t>
              </a:r>
              <a:r>
                <a:rPr lang="en-US" sz="1200" b="1" dirty="0">
                  <a:solidFill>
                    <a:schemeClr val="bg1"/>
                  </a:solidFill>
                  <a:latin typeface="Verdana" pitchFamily="34" charset="0"/>
                </a:rPr>
                <a:t>ow</a:t>
              </a:r>
              <a:r>
                <a:rPr lang="en-US" sz="1200" b="1" dirty="0">
                  <a:solidFill>
                    <a:srgbClr val="FFFF00"/>
                  </a:solidFill>
                  <a:latin typeface="Verdana" pitchFamily="34" charset="0"/>
                </a:rPr>
                <a:t> F</a:t>
              </a:r>
              <a:r>
                <a:rPr lang="en-US" sz="1200" b="1" dirty="0">
                  <a:solidFill>
                    <a:schemeClr val="bg1"/>
                  </a:solidFill>
                  <a:latin typeface="Verdana" pitchFamily="34" charset="0"/>
                </a:rPr>
                <a:t>requency</a:t>
              </a:r>
            </a:p>
          </p:txBody>
        </p:sp>
        <p:sp>
          <p:nvSpPr>
            <p:cNvPr id="76" name="TextBox 75"/>
            <p:cNvSpPr txBox="1"/>
            <p:nvPr/>
          </p:nvSpPr>
          <p:spPr bwMode="auto">
            <a:xfrm>
              <a:off x="1114424" y="1515338"/>
              <a:ext cx="3292475" cy="184666"/>
            </a:xfrm>
            <a:prstGeom prst="rect">
              <a:avLst/>
            </a:prstGeom>
            <a:noFill/>
            <a:ln w="9525">
              <a:noFill/>
              <a:miter lim="800000"/>
              <a:headEnd/>
              <a:tailEnd/>
            </a:ln>
          </p:spPr>
          <p:txBody>
            <a:bodyPr wrap="square" lIns="0" tIns="0" rIns="0" bIns="0" rtlCol="0">
              <a:spAutoFit/>
            </a:bodyPr>
            <a:lstStyle>
              <a:defPPr>
                <a:defRPr lang="en-US"/>
              </a:defPPr>
              <a:lvl1pPr algn="r">
                <a:defRPr sz="1600" b="1">
                  <a:solidFill>
                    <a:srgbClr val="FFFF00"/>
                  </a:solidFill>
                  <a:latin typeface="Verdana" pitchFamily="34" charset="0"/>
                </a:defRPr>
              </a:lvl1pPr>
            </a:lstStyle>
            <a:p>
              <a:pPr algn="l">
                <a:tabLst>
                  <a:tab pos="571500" algn="l"/>
                </a:tabLst>
              </a:pPr>
              <a:r>
                <a:rPr lang="en-US" sz="1200" dirty="0"/>
                <a:t>ULF	U</a:t>
              </a:r>
              <a:r>
                <a:rPr lang="en-US" sz="1200" dirty="0">
                  <a:solidFill>
                    <a:schemeClr val="bg1"/>
                  </a:solidFill>
                </a:rPr>
                <a:t>ltra</a:t>
              </a:r>
              <a:r>
                <a:rPr lang="en-US" sz="1200" dirty="0"/>
                <a:t> L</a:t>
              </a:r>
              <a:r>
                <a:rPr lang="en-US" sz="1200" dirty="0">
                  <a:solidFill>
                    <a:schemeClr val="bg1"/>
                  </a:solidFill>
                </a:rPr>
                <a:t>ow</a:t>
              </a:r>
              <a:r>
                <a:rPr lang="en-US" sz="1200" dirty="0"/>
                <a:t> F</a:t>
              </a:r>
              <a:r>
                <a:rPr lang="en-US" sz="1200" dirty="0">
                  <a:solidFill>
                    <a:schemeClr val="bg1"/>
                  </a:solidFill>
                </a:rPr>
                <a:t>requency</a:t>
              </a:r>
            </a:p>
          </p:txBody>
        </p:sp>
        <p:sp>
          <p:nvSpPr>
            <p:cNvPr id="77" name="TextBox 76"/>
            <p:cNvSpPr txBox="1"/>
            <p:nvPr/>
          </p:nvSpPr>
          <p:spPr bwMode="auto">
            <a:xfrm>
              <a:off x="1114424" y="1812995"/>
              <a:ext cx="3292475" cy="184666"/>
            </a:xfrm>
            <a:prstGeom prst="rect">
              <a:avLst/>
            </a:prstGeom>
            <a:noFill/>
            <a:ln w="9525">
              <a:noFill/>
              <a:miter lim="800000"/>
              <a:headEnd/>
              <a:tailEnd/>
            </a:ln>
          </p:spPr>
          <p:txBody>
            <a:bodyPr wrap="square" lIns="0" tIns="0" rIns="0" bIns="0" rtlCol="0">
              <a:spAutoFit/>
            </a:bodyPr>
            <a:lstStyle>
              <a:defPPr>
                <a:defRPr lang="en-US"/>
              </a:defPPr>
              <a:lvl1pPr algn="r">
                <a:defRPr sz="1600" b="1">
                  <a:solidFill>
                    <a:srgbClr val="FFFF00"/>
                  </a:solidFill>
                  <a:latin typeface="Verdana" pitchFamily="34" charset="0"/>
                </a:defRPr>
              </a:lvl1pPr>
            </a:lstStyle>
            <a:p>
              <a:pPr algn="l">
                <a:tabLst>
                  <a:tab pos="571500" algn="l"/>
                </a:tabLst>
              </a:pPr>
              <a:r>
                <a:rPr lang="en-US" sz="1200" dirty="0"/>
                <a:t>VLF	V</a:t>
              </a:r>
              <a:r>
                <a:rPr lang="en-US" sz="1200" dirty="0">
                  <a:solidFill>
                    <a:schemeClr val="bg1"/>
                  </a:solidFill>
                </a:rPr>
                <a:t>ery</a:t>
              </a:r>
              <a:r>
                <a:rPr lang="en-US" sz="1200" dirty="0"/>
                <a:t> L</a:t>
              </a:r>
              <a:r>
                <a:rPr lang="en-US" sz="1200" dirty="0">
                  <a:solidFill>
                    <a:schemeClr val="bg1"/>
                  </a:solidFill>
                </a:rPr>
                <a:t>ow</a:t>
              </a:r>
              <a:r>
                <a:rPr lang="en-US" sz="1200" dirty="0"/>
                <a:t> F</a:t>
              </a:r>
              <a:r>
                <a:rPr lang="en-US" sz="1200" dirty="0">
                  <a:solidFill>
                    <a:schemeClr val="bg1"/>
                  </a:solidFill>
                </a:rPr>
                <a:t>requency</a:t>
              </a:r>
            </a:p>
          </p:txBody>
        </p:sp>
        <p:sp>
          <p:nvSpPr>
            <p:cNvPr id="78" name="TextBox 77"/>
            <p:cNvSpPr txBox="1"/>
            <p:nvPr/>
          </p:nvSpPr>
          <p:spPr bwMode="auto">
            <a:xfrm>
              <a:off x="1114424" y="855095"/>
              <a:ext cx="3292475" cy="184666"/>
            </a:xfrm>
            <a:prstGeom prst="rect">
              <a:avLst/>
            </a:prstGeom>
            <a:noFill/>
            <a:ln w="9525">
              <a:noFill/>
              <a:miter lim="800000"/>
              <a:headEnd/>
              <a:tailEnd/>
            </a:ln>
          </p:spPr>
          <p:txBody>
            <a:bodyPr wrap="square" lIns="0" tIns="0" rIns="0" bIns="0" rtlCol="0">
              <a:spAutoFit/>
            </a:bodyPr>
            <a:lstStyle/>
            <a:p>
              <a:pPr>
                <a:tabLst>
                  <a:tab pos="571500" algn="l"/>
                </a:tabLst>
              </a:pPr>
              <a:r>
                <a:rPr lang="en-US" sz="1200" b="1" dirty="0">
                  <a:solidFill>
                    <a:srgbClr val="FFFF00"/>
                  </a:solidFill>
                  <a:latin typeface="Verdana" pitchFamily="34" charset="0"/>
                </a:rPr>
                <a:t>ELF	E</a:t>
              </a:r>
              <a:r>
                <a:rPr lang="en-US" sz="1200" b="1" dirty="0">
                  <a:solidFill>
                    <a:schemeClr val="bg1"/>
                  </a:solidFill>
                  <a:latin typeface="Verdana" pitchFamily="34" charset="0"/>
                </a:rPr>
                <a:t>xtremely </a:t>
              </a:r>
              <a:r>
                <a:rPr lang="en-US" sz="1200" b="1" dirty="0">
                  <a:solidFill>
                    <a:srgbClr val="FFFF00"/>
                  </a:solidFill>
                  <a:latin typeface="Verdana" pitchFamily="34" charset="0"/>
                </a:rPr>
                <a:t>L</a:t>
              </a:r>
              <a:r>
                <a:rPr lang="en-US" sz="1200" b="1" dirty="0">
                  <a:solidFill>
                    <a:schemeClr val="bg1"/>
                  </a:solidFill>
                  <a:latin typeface="Verdana" pitchFamily="34" charset="0"/>
                </a:rPr>
                <a:t>ow</a:t>
              </a:r>
              <a:r>
                <a:rPr lang="en-US" sz="1200" b="1" dirty="0">
                  <a:solidFill>
                    <a:srgbClr val="FFFF00"/>
                  </a:solidFill>
                  <a:latin typeface="Verdana" pitchFamily="34" charset="0"/>
                </a:rPr>
                <a:t> F</a:t>
              </a:r>
              <a:r>
                <a:rPr lang="en-US" sz="1200" b="1" dirty="0">
                  <a:solidFill>
                    <a:schemeClr val="bg1"/>
                  </a:solidFill>
                  <a:latin typeface="Verdana" pitchFamily="34" charset="0"/>
                </a:rPr>
                <a:t>requency</a:t>
              </a:r>
            </a:p>
          </p:txBody>
        </p:sp>
        <p:sp>
          <p:nvSpPr>
            <p:cNvPr id="79" name="Rounded Rectangle 78"/>
            <p:cNvSpPr/>
            <p:nvPr/>
          </p:nvSpPr>
          <p:spPr bwMode="auto">
            <a:xfrm>
              <a:off x="1039949" y="2116515"/>
              <a:ext cx="7724775" cy="277811"/>
            </a:xfrm>
            <a:prstGeom prst="roundRect">
              <a:avLst/>
            </a:prstGeom>
            <a:solidFill>
              <a:srgbClr val="C2FFF0">
                <a:alpha val="20000"/>
              </a:srgbClr>
            </a:soli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800"/>
            </a:p>
          </p:txBody>
        </p:sp>
        <p:sp>
          <p:nvSpPr>
            <p:cNvPr id="80" name="TextBox 79"/>
            <p:cNvSpPr txBox="1"/>
            <p:nvPr/>
          </p:nvSpPr>
          <p:spPr bwMode="auto">
            <a:xfrm>
              <a:off x="8069646" y="2199215"/>
              <a:ext cx="528991" cy="153888"/>
            </a:xfrm>
            <a:prstGeom prst="rect">
              <a:avLst/>
            </a:prstGeom>
            <a:noFill/>
            <a:ln w="9525">
              <a:noFill/>
              <a:miter lim="800000"/>
              <a:headEnd/>
              <a:tailEnd/>
            </a:ln>
          </p:spPr>
          <p:txBody>
            <a:bodyPr wrap="none" lIns="0" tIns="0" rIns="0" bIns="0" rtlCol="0">
              <a:spAutoFit/>
            </a:bodyPr>
            <a:lstStyle/>
            <a:p>
              <a:r>
                <a:rPr lang="en-US" sz="1000" dirty="0">
                  <a:solidFill>
                    <a:srgbClr val="FFFF00"/>
                  </a:solidFill>
                  <a:latin typeface="Verdana" pitchFamily="34" charset="0"/>
                </a:rPr>
                <a:t>300 kHz</a:t>
              </a:r>
            </a:p>
          </p:txBody>
        </p:sp>
        <p:sp>
          <p:nvSpPr>
            <p:cNvPr id="81" name="TextBox 80"/>
            <p:cNvSpPr txBox="1"/>
            <p:nvPr/>
          </p:nvSpPr>
          <p:spPr bwMode="auto">
            <a:xfrm>
              <a:off x="4607048" y="2197696"/>
              <a:ext cx="447238" cy="153888"/>
            </a:xfrm>
            <a:prstGeom prst="rect">
              <a:avLst/>
            </a:prstGeom>
            <a:noFill/>
            <a:ln w="9525">
              <a:noFill/>
              <a:miter lim="800000"/>
              <a:headEnd/>
              <a:tailEnd/>
            </a:ln>
          </p:spPr>
          <p:txBody>
            <a:bodyPr wrap="none" lIns="0" tIns="0" rIns="0" bIns="0" rtlCol="0">
              <a:spAutoFit/>
            </a:bodyPr>
            <a:lstStyle>
              <a:defPPr>
                <a:defRPr lang="en-US"/>
              </a:defPPr>
              <a:lvl1pPr>
                <a:defRPr sz="1100">
                  <a:solidFill>
                    <a:srgbClr val="FFFF00"/>
                  </a:solidFill>
                  <a:latin typeface="Verdana" pitchFamily="34" charset="0"/>
                </a:defRPr>
              </a:lvl1pPr>
            </a:lstStyle>
            <a:p>
              <a:r>
                <a:rPr lang="en-US" sz="1000" dirty="0"/>
                <a:t>30 kHz</a:t>
              </a:r>
            </a:p>
          </p:txBody>
        </p:sp>
        <p:grpSp>
          <p:nvGrpSpPr>
            <p:cNvPr id="82" name="Group 81"/>
            <p:cNvGrpSpPr/>
            <p:nvPr/>
          </p:nvGrpSpPr>
          <p:grpSpPr>
            <a:xfrm>
              <a:off x="4788629" y="2185095"/>
              <a:ext cx="3546943" cy="180288"/>
              <a:chOff x="3858949" y="1135380"/>
              <a:chExt cx="4454377" cy="180288"/>
            </a:xfrm>
          </p:grpSpPr>
          <p:sp>
            <p:nvSpPr>
              <p:cNvPr id="84" name="Rectangle 83"/>
              <p:cNvSpPr/>
              <p:nvPr/>
            </p:nvSpPr>
            <p:spPr bwMode="auto">
              <a:xfrm>
                <a:off x="3858949" y="1135380"/>
                <a:ext cx="1154217" cy="179829"/>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p:txBody>
          </p:sp>
          <p:sp>
            <p:nvSpPr>
              <p:cNvPr id="85" name="Rectangle 84"/>
              <p:cNvSpPr/>
              <p:nvPr/>
            </p:nvSpPr>
            <p:spPr bwMode="auto">
              <a:xfrm>
                <a:off x="5015062" y="1135380"/>
                <a:ext cx="1648698" cy="179829"/>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p:txBody>
          </p:sp>
          <p:sp>
            <p:nvSpPr>
              <p:cNvPr id="86" name="Rectangle 85"/>
              <p:cNvSpPr/>
              <p:nvPr/>
            </p:nvSpPr>
            <p:spPr bwMode="auto">
              <a:xfrm>
                <a:off x="6664628" y="1135839"/>
                <a:ext cx="1648698" cy="179829"/>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p:txBody>
          </p:sp>
        </p:grpSp>
        <p:sp>
          <p:nvSpPr>
            <p:cNvPr id="83" name="TextBox 82"/>
            <p:cNvSpPr txBox="1"/>
            <p:nvPr/>
          </p:nvSpPr>
          <p:spPr bwMode="auto">
            <a:xfrm>
              <a:off x="1114424" y="2156300"/>
              <a:ext cx="3292475" cy="184666"/>
            </a:xfrm>
            <a:prstGeom prst="rect">
              <a:avLst/>
            </a:prstGeom>
            <a:noFill/>
            <a:ln w="9525">
              <a:noFill/>
              <a:miter lim="800000"/>
              <a:headEnd/>
              <a:tailEnd/>
            </a:ln>
          </p:spPr>
          <p:txBody>
            <a:bodyPr wrap="square" lIns="0" tIns="0" rIns="0" bIns="0" rtlCol="0">
              <a:spAutoFit/>
            </a:bodyPr>
            <a:lstStyle/>
            <a:p>
              <a:pPr>
                <a:tabLst>
                  <a:tab pos="571500" algn="l"/>
                </a:tabLst>
              </a:pPr>
              <a:r>
                <a:rPr lang="en-US" sz="1200" b="1" dirty="0">
                  <a:solidFill>
                    <a:srgbClr val="FFFF00"/>
                  </a:solidFill>
                  <a:latin typeface="Verdana" pitchFamily="34" charset="0"/>
                </a:rPr>
                <a:t>LF	L</a:t>
              </a:r>
              <a:r>
                <a:rPr lang="en-US" sz="1200" b="1" dirty="0">
                  <a:solidFill>
                    <a:schemeClr val="bg1"/>
                  </a:solidFill>
                  <a:latin typeface="Verdana" pitchFamily="34" charset="0"/>
                </a:rPr>
                <a:t>ow </a:t>
              </a:r>
              <a:r>
                <a:rPr lang="en-US" sz="1200" b="1" dirty="0">
                  <a:solidFill>
                    <a:srgbClr val="FFFF00"/>
                  </a:solidFill>
                  <a:latin typeface="Verdana" pitchFamily="34" charset="0"/>
                </a:rPr>
                <a:t>F</a:t>
              </a:r>
              <a:r>
                <a:rPr lang="en-US" sz="1200" b="1" dirty="0">
                  <a:solidFill>
                    <a:schemeClr val="bg1"/>
                  </a:solidFill>
                  <a:latin typeface="Verdana" pitchFamily="34" charset="0"/>
                </a:rPr>
                <a:t>requency</a:t>
              </a:r>
            </a:p>
          </p:txBody>
        </p:sp>
      </p:grpSp>
      <p:grpSp>
        <p:nvGrpSpPr>
          <p:cNvPr id="96" name="Group 95"/>
          <p:cNvGrpSpPr/>
          <p:nvPr/>
        </p:nvGrpSpPr>
        <p:grpSpPr>
          <a:xfrm>
            <a:off x="1036034" y="3514542"/>
            <a:ext cx="7734300" cy="927892"/>
            <a:chOff x="1036034" y="3738120"/>
            <a:chExt cx="7734300" cy="927892"/>
          </a:xfrm>
        </p:grpSpPr>
        <p:sp>
          <p:nvSpPr>
            <p:cNvPr id="97" name="Rounded Rectangle 96"/>
            <p:cNvSpPr/>
            <p:nvPr/>
          </p:nvSpPr>
          <p:spPr bwMode="auto">
            <a:xfrm>
              <a:off x="1036034" y="4388201"/>
              <a:ext cx="7724775" cy="277811"/>
            </a:xfrm>
            <a:prstGeom prst="roundRect">
              <a:avLst/>
            </a:prstGeom>
            <a:solidFill>
              <a:srgbClr val="FF0000">
                <a:alpha val="20000"/>
              </a:srgbClr>
            </a:soli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800"/>
            </a:p>
          </p:txBody>
        </p:sp>
        <p:sp>
          <p:nvSpPr>
            <p:cNvPr id="98" name="Rounded Rectangle 97"/>
            <p:cNvSpPr/>
            <p:nvPr/>
          </p:nvSpPr>
          <p:spPr bwMode="auto">
            <a:xfrm>
              <a:off x="1045559" y="4065144"/>
              <a:ext cx="7724775" cy="277811"/>
            </a:xfrm>
            <a:prstGeom prst="roundRect">
              <a:avLst/>
            </a:prstGeom>
            <a:solidFill>
              <a:srgbClr val="00FFFF">
                <a:alpha val="20000"/>
              </a:srgbClr>
            </a:soli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800"/>
            </a:p>
          </p:txBody>
        </p:sp>
        <p:sp>
          <p:nvSpPr>
            <p:cNvPr id="99" name="Rounded Rectangle 98"/>
            <p:cNvSpPr/>
            <p:nvPr/>
          </p:nvSpPr>
          <p:spPr bwMode="auto">
            <a:xfrm>
              <a:off x="1036034" y="3738120"/>
              <a:ext cx="7724775" cy="277811"/>
            </a:xfrm>
            <a:prstGeom prst="roundRect">
              <a:avLst/>
            </a:prstGeom>
            <a:solidFill>
              <a:srgbClr val="FFC000">
                <a:alpha val="20000"/>
              </a:srgbClr>
            </a:soli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800"/>
            </a:p>
          </p:txBody>
        </p:sp>
        <p:sp>
          <p:nvSpPr>
            <p:cNvPr id="100" name="TextBox 99"/>
            <p:cNvSpPr txBox="1"/>
            <p:nvPr/>
          </p:nvSpPr>
          <p:spPr bwMode="auto">
            <a:xfrm>
              <a:off x="4604782" y="4156988"/>
              <a:ext cx="471283" cy="153888"/>
            </a:xfrm>
            <a:prstGeom prst="rect">
              <a:avLst/>
            </a:prstGeom>
            <a:noFill/>
            <a:ln w="9525">
              <a:noFill/>
              <a:miter lim="800000"/>
              <a:headEnd/>
              <a:tailEnd/>
            </a:ln>
          </p:spPr>
          <p:txBody>
            <a:bodyPr wrap="none" lIns="0" tIns="0" rIns="0" bIns="0" rtlCol="0">
              <a:spAutoFit/>
            </a:bodyPr>
            <a:lstStyle/>
            <a:p>
              <a:r>
                <a:rPr lang="en-US" sz="1000" dirty="0">
                  <a:solidFill>
                    <a:srgbClr val="FFFF00"/>
                  </a:solidFill>
                  <a:latin typeface="Verdana" pitchFamily="34" charset="0"/>
                </a:rPr>
                <a:t>30 GHz</a:t>
              </a:r>
            </a:p>
          </p:txBody>
        </p:sp>
        <p:sp>
          <p:nvSpPr>
            <p:cNvPr id="101" name="TextBox 100"/>
            <p:cNvSpPr txBox="1"/>
            <p:nvPr/>
          </p:nvSpPr>
          <p:spPr bwMode="auto">
            <a:xfrm>
              <a:off x="8069806" y="4156261"/>
              <a:ext cx="553037" cy="153888"/>
            </a:xfrm>
            <a:prstGeom prst="rect">
              <a:avLst/>
            </a:prstGeom>
            <a:noFill/>
            <a:ln w="9525">
              <a:noFill/>
              <a:miter lim="800000"/>
              <a:headEnd/>
              <a:tailEnd/>
            </a:ln>
          </p:spPr>
          <p:txBody>
            <a:bodyPr wrap="none" lIns="0" tIns="0" rIns="0" bIns="0" rtlCol="0">
              <a:spAutoFit/>
            </a:bodyPr>
            <a:lstStyle/>
            <a:p>
              <a:r>
                <a:rPr lang="en-US" sz="1000" dirty="0">
                  <a:solidFill>
                    <a:srgbClr val="FFFF00"/>
                  </a:solidFill>
                  <a:latin typeface="Verdana" pitchFamily="34" charset="0"/>
                </a:rPr>
                <a:t>300 GHz</a:t>
              </a:r>
            </a:p>
          </p:txBody>
        </p:sp>
        <p:sp>
          <p:nvSpPr>
            <p:cNvPr id="102" name="TextBox 101"/>
            <p:cNvSpPr txBox="1"/>
            <p:nvPr/>
          </p:nvSpPr>
          <p:spPr bwMode="auto">
            <a:xfrm>
              <a:off x="4523045" y="4461061"/>
              <a:ext cx="553037" cy="153888"/>
            </a:xfrm>
            <a:prstGeom prst="rect">
              <a:avLst/>
            </a:prstGeom>
            <a:noFill/>
            <a:ln w="9525">
              <a:noFill/>
              <a:miter lim="800000"/>
              <a:headEnd/>
              <a:tailEnd/>
            </a:ln>
          </p:spPr>
          <p:txBody>
            <a:bodyPr wrap="none" lIns="0" tIns="0" rIns="0" bIns="0" rtlCol="0">
              <a:spAutoFit/>
            </a:bodyPr>
            <a:lstStyle/>
            <a:p>
              <a:r>
                <a:rPr lang="en-US" sz="1000" dirty="0">
                  <a:solidFill>
                    <a:srgbClr val="FFFF00"/>
                  </a:solidFill>
                  <a:latin typeface="Verdana" pitchFamily="34" charset="0"/>
                </a:rPr>
                <a:t>300 GHz</a:t>
              </a:r>
            </a:p>
          </p:txBody>
        </p:sp>
        <p:sp>
          <p:nvSpPr>
            <p:cNvPr id="103" name="TextBox 102"/>
            <p:cNvSpPr txBox="1"/>
            <p:nvPr/>
          </p:nvSpPr>
          <p:spPr bwMode="auto">
            <a:xfrm>
              <a:off x="8231182" y="4452651"/>
              <a:ext cx="368691" cy="153888"/>
            </a:xfrm>
            <a:prstGeom prst="rect">
              <a:avLst/>
            </a:prstGeom>
            <a:noFill/>
            <a:ln w="9525">
              <a:noFill/>
              <a:miter lim="800000"/>
              <a:headEnd/>
              <a:tailEnd/>
            </a:ln>
          </p:spPr>
          <p:txBody>
            <a:bodyPr wrap="none" lIns="0" tIns="0" rIns="0" bIns="0" rtlCol="0">
              <a:spAutoFit/>
            </a:bodyPr>
            <a:lstStyle/>
            <a:p>
              <a:r>
                <a:rPr lang="en-US" sz="1000" dirty="0">
                  <a:solidFill>
                    <a:srgbClr val="FFFF00"/>
                  </a:solidFill>
                  <a:latin typeface="Verdana" pitchFamily="34" charset="0"/>
                </a:rPr>
                <a:t>3 THz</a:t>
              </a:r>
            </a:p>
          </p:txBody>
        </p:sp>
        <p:sp>
          <p:nvSpPr>
            <p:cNvPr id="104" name="TextBox 103"/>
            <p:cNvSpPr txBox="1"/>
            <p:nvPr/>
          </p:nvSpPr>
          <p:spPr bwMode="auto">
            <a:xfrm>
              <a:off x="8154077" y="3821185"/>
              <a:ext cx="471283" cy="153888"/>
            </a:xfrm>
            <a:prstGeom prst="rect">
              <a:avLst/>
            </a:prstGeom>
            <a:noFill/>
            <a:ln w="9525">
              <a:noFill/>
              <a:miter lim="800000"/>
              <a:headEnd/>
              <a:tailEnd/>
            </a:ln>
          </p:spPr>
          <p:txBody>
            <a:bodyPr wrap="none" lIns="0" tIns="0" rIns="0" bIns="0" rtlCol="0">
              <a:spAutoFit/>
            </a:bodyPr>
            <a:lstStyle/>
            <a:p>
              <a:r>
                <a:rPr lang="en-US" sz="1000" dirty="0">
                  <a:solidFill>
                    <a:srgbClr val="FFFF00"/>
                  </a:solidFill>
                  <a:latin typeface="Verdana" pitchFamily="34" charset="0"/>
                </a:rPr>
                <a:t>30 GHz</a:t>
              </a:r>
            </a:p>
          </p:txBody>
        </p:sp>
        <p:sp>
          <p:nvSpPr>
            <p:cNvPr id="105" name="TextBox 104"/>
            <p:cNvSpPr txBox="1"/>
            <p:nvPr/>
          </p:nvSpPr>
          <p:spPr bwMode="auto">
            <a:xfrm>
              <a:off x="4685373" y="3821682"/>
              <a:ext cx="389530" cy="153888"/>
            </a:xfrm>
            <a:prstGeom prst="rect">
              <a:avLst/>
            </a:prstGeom>
            <a:noFill/>
            <a:ln w="9525">
              <a:noFill/>
              <a:miter lim="800000"/>
              <a:headEnd/>
              <a:tailEnd/>
            </a:ln>
          </p:spPr>
          <p:txBody>
            <a:bodyPr wrap="none" lIns="0" tIns="0" rIns="0" bIns="0" rtlCol="0">
              <a:spAutoFit/>
            </a:bodyPr>
            <a:lstStyle>
              <a:defPPr>
                <a:defRPr lang="en-US"/>
              </a:defPPr>
              <a:lvl1pPr>
                <a:defRPr sz="1100">
                  <a:solidFill>
                    <a:srgbClr val="FFFF00"/>
                  </a:solidFill>
                  <a:latin typeface="Verdana" pitchFamily="34" charset="0"/>
                </a:defRPr>
              </a:lvl1pPr>
            </a:lstStyle>
            <a:p>
              <a:r>
                <a:rPr lang="en-US" sz="1000" dirty="0"/>
                <a:t>3 GHz</a:t>
              </a:r>
            </a:p>
          </p:txBody>
        </p:sp>
        <p:grpSp>
          <p:nvGrpSpPr>
            <p:cNvPr id="106" name="Group 105"/>
            <p:cNvGrpSpPr/>
            <p:nvPr/>
          </p:nvGrpSpPr>
          <p:grpSpPr>
            <a:xfrm>
              <a:off x="4787095" y="3806700"/>
              <a:ext cx="3546943" cy="180288"/>
              <a:chOff x="3858949" y="1135380"/>
              <a:chExt cx="4454377" cy="180288"/>
            </a:xfrm>
          </p:grpSpPr>
          <p:sp>
            <p:nvSpPr>
              <p:cNvPr id="118" name="Rectangle 117"/>
              <p:cNvSpPr/>
              <p:nvPr/>
            </p:nvSpPr>
            <p:spPr bwMode="auto">
              <a:xfrm>
                <a:off x="3858949" y="1135380"/>
                <a:ext cx="1154217" cy="179829"/>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p:txBody>
          </p:sp>
          <p:sp>
            <p:nvSpPr>
              <p:cNvPr id="119" name="Rectangle 118"/>
              <p:cNvSpPr/>
              <p:nvPr/>
            </p:nvSpPr>
            <p:spPr bwMode="auto">
              <a:xfrm>
                <a:off x="5015062" y="1135380"/>
                <a:ext cx="1648698" cy="179829"/>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p:txBody>
          </p:sp>
          <p:sp>
            <p:nvSpPr>
              <p:cNvPr id="120" name="Rectangle 119"/>
              <p:cNvSpPr/>
              <p:nvPr/>
            </p:nvSpPr>
            <p:spPr bwMode="auto">
              <a:xfrm>
                <a:off x="6664628" y="1135839"/>
                <a:ext cx="1648698" cy="179829"/>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p:txBody>
          </p:sp>
        </p:grpSp>
        <p:grpSp>
          <p:nvGrpSpPr>
            <p:cNvPr id="107" name="Group 106"/>
            <p:cNvGrpSpPr/>
            <p:nvPr/>
          </p:nvGrpSpPr>
          <p:grpSpPr>
            <a:xfrm>
              <a:off x="4787105" y="4141525"/>
              <a:ext cx="3546942" cy="180287"/>
              <a:chOff x="1954514" y="2244905"/>
              <a:chExt cx="6294639" cy="180287"/>
            </a:xfrm>
          </p:grpSpPr>
          <p:sp>
            <p:nvSpPr>
              <p:cNvPr id="115" name="Rectangle 114"/>
              <p:cNvSpPr/>
              <p:nvPr/>
            </p:nvSpPr>
            <p:spPr bwMode="auto">
              <a:xfrm>
                <a:off x="1954514" y="2244905"/>
                <a:ext cx="1631066" cy="179828"/>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p:txBody>
          </p:sp>
          <p:sp>
            <p:nvSpPr>
              <p:cNvPr id="116" name="Rectangle 115"/>
              <p:cNvSpPr/>
              <p:nvPr/>
            </p:nvSpPr>
            <p:spPr bwMode="auto">
              <a:xfrm>
                <a:off x="3588258" y="2244905"/>
                <a:ext cx="2329834" cy="179828"/>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p:txBody>
          </p:sp>
          <p:sp>
            <p:nvSpPr>
              <p:cNvPr id="117" name="Rectangle 116"/>
              <p:cNvSpPr/>
              <p:nvPr/>
            </p:nvSpPr>
            <p:spPr bwMode="auto">
              <a:xfrm>
                <a:off x="5919319" y="2245364"/>
                <a:ext cx="2329834" cy="179828"/>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p:txBody>
          </p:sp>
        </p:grpSp>
        <p:grpSp>
          <p:nvGrpSpPr>
            <p:cNvPr id="108" name="Group 107"/>
            <p:cNvGrpSpPr/>
            <p:nvPr/>
          </p:nvGrpSpPr>
          <p:grpSpPr>
            <a:xfrm>
              <a:off x="4787114" y="4440822"/>
              <a:ext cx="3546942" cy="180288"/>
              <a:chOff x="1954530" y="3382402"/>
              <a:chExt cx="6294639" cy="180288"/>
            </a:xfrm>
          </p:grpSpPr>
          <p:sp>
            <p:nvSpPr>
              <p:cNvPr id="112" name="Rectangle 111"/>
              <p:cNvSpPr/>
              <p:nvPr/>
            </p:nvSpPr>
            <p:spPr bwMode="auto">
              <a:xfrm>
                <a:off x="1954530" y="3382402"/>
                <a:ext cx="1631066" cy="179829"/>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p:txBody>
          </p:sp>
          <p:sp>
            <p:nvSpPr>
              <p:cNvPr id="113" name="Rectangle 112"/>
              <p:cNvSpPr/>
              <p:nvPr/>
            </p:nvSpPr>
            <p:spPr bwMode="auto">
              <a:xfrm>
                <a:off x="3588274" y="3382402"/>
                <a:ext cx="2329834" cy="179829"/>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p:txBody>
          </p:sp>
          <p:sp>
            <p:nvSpPr>
              <p:cNvPr id="114" name="Rectangle 113"/>
              <p:cNvSpPr/>
              <p:nvPr/>
            </p:nvSpPr>
            <p:spPr bwMode="auto">
              <a:xfrm>
                <a:off x="5919335" y="3382861"/>
                <a:ext cx="2329834" cy="179829"/>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p:txBody>
          </p:sp>
        </p:grpSp>
        <p:sp>
          <p:nvSpPr>
            <p:cNvPr id="109" name="TextBox 108"/>
            <p:cNvSpPr txBox="1"/>
            <p:nvPr/>
          </p:nvSpPr>
          <p:spPr bwMode="auto">
            <a:xfrm>
              <a:off x="1114424" y="4111280"/>
              <a:ext cx="3292475" cy="184666"/>
            </a:xfrm>
            <a:prstGeom prst="rect">
              <a:avLst/>
            </a:prstGeom>
            <a:noFill/>
            <a:ln w="9525">
              <a:noFill/>
              <a:miter lim="800000"/>
              <a:headEnd/>
              <a:tailEnd/>
            </a:ln>
          </p:spPr>
          <p:txBody>
            <a:bodyPr wrap="square" lIns="0" tIns="0" rIns="0" bIns="0" rtlCol="0">
              <a:spAutoFit/>
            </a:bodyPr>
            <a:lstStyle/>
            <a:p>
              <a:pPr>
                <a:tabLst>
                  <a:tab pos="571500" algn="l"/>
                </a:tabLst>
              </a:pPr>
              <a:r>
                <a:rPr lang="en-US" sz="1200" b="1" dirty="0">
                  <a:solidFill>
                    <a:srgbClr val="FFFF00"/>
                  </a:solidFill>
                  <a:latin typeface="Verdana" pitchFamily="34" charset="0"/>
                </a:rPr>
                <a:t>EHF	E</a:t>
              </a:r>
              <a:r>
                <a:rPr lang="en-US" sz="1200" b="1" dirty="0">
                  <a:solidFill>
                    <a:schemeClr val="bg1"/>
                  </a:solidFill>
                  <a:latin typeface="Verdana" pitchFamily="34" charset="0"/>
                </a:rPr>
                <a:t>xtremely</a:t>
              </a:r>
              <a:r>
                <a:rPr lang="en-US" sz="1200" b="1" dirty="0">
                  <a:solidFill>
                    <a:srgbClr val="FFFF00"/>
                  </a:solidFill>
                  <a:latin typeface="Verdana" pitchFamily="34" charset="0"/>
                </a:rPr>
                <a:t> H</a:t>
              </a:r>
              <a:r>
                <a:rPr lang="en-US" sz="1200" b="1" dirty="0">
                  <a:solidFill>
                    <a:schemeClr val="bg1"/>
                  </a:solidFill>
                  <a:latin typeface="Verdana" pitchFamily="34" charset="0"/>
                </a:rPr>
                <a:t>igh</a:t>
              </a:r>
              <a:r>
                <a:rPr lang="en-US" sz="1200" b="1" dirty="0">
                  <a:solidFill>
                    <a:srgbClr val="FFFF00"/>
                  </a:solidFill>
                  <a:latin typeface="Verdana" pitchFamily="34" charset="0"/>
                </a:rPr>
                <a:t> F</a:t>
              </a:r>
              <a:r>
                <a:rPr lang="en-US" sz="1200" b="1" dirty="0">
                  <a:solidFill>
                    <a:schemeClr val="bg1"/>
                  </a:solidFill>
                  <a:latin typeface="Verdana" pitchFamily="34" charset="0"/>
                </a:rPr>
                <a:t>requency</a:t>
              </a:r>
            </a:p>
          </p:txBody>
        </p:sp>
        <p:sp>
          <p:nvSpPr>
            <p:cNvPr id="110" name="TextBox 109"/>
            <p:cNvSpPr txBox="1"/>
            <p:nvPr/>
          </p:nvSpPr>
          <p:spPr bwMode="auto">
            <a:xfrm>
              <a:off x="1115352" y="4430210"/>
              <a:ext cx="3270611" cy="184666"/>
            </a:xfrm>
            <a:prstGeom prst="rect">
              <a:avLst/>
            </a:prstGeom>
            <a:noFill/>
            <a:ln w="9525">
              <a:noFill/>
              <a:miter lim="800000"/>
              <a:headEnd/>
              <a:tailEnd/>
            </a:ln>
          </p:spPr>
          <p:txBody>
            <a:bodyPr wrap="square" lIns="0" tIns="0" rIns="0" bIns="0" rtlCol="0">
              <a:spAutoFit/>
            </a:bodyPr>
            <a:lstStyle>
              <a:defPPr>
                <a:defRPr lang="en-US"/>
              </a:defPPr>
              <a:lvl1pPr algn="r">
                <a:defRPr sz="1600" b="1">
                  <a:solidFill>
                    <a:srgbClr val="FFFF00"/>
                  </a:solidFill>
                  <a:latin typeface="Verdana" pitchFamily="34" charset="0"/>
                </a:defRPr>
              </a:lvl1pPr>
            </a:lstStyle>
            <a:p>
              <a:pPr algn="l">
                <a:tabLst>
                  <a:tab pos="571500" algn="l"/>
                </a:tabLst>
              </a:pPr>
              <a:r>
                <a:rPr lang="en-US" sz="1200" dirty="0"/>
                <a:t>THF	T</a:t>
              </a:r>
              <a:r>
                <a:rPr lang="en-US" sz="1200" dirty="0">
                  <a:solidFill>
                    <a:schemeClr val="bg1"/>
                  </a:solidFill>
                </a:rPr>
                <a:t>remendously</a:t>
              </a:r>
              <a:r>
                <a:rPr lang="en-US" sz="1200" dirty="0"/>
                <a:t> H</a:t>
              </a:r>
              <a:r>
                <a:rPr lang="en-US" sz="1200" dirty="0">
                  <a:solidFill>
                    <a:schemeClr val="bg1"/>
                  </a:solidFill>
                </a:rPr>
                <a:t>igh</a:t>
              </a:r>
              <a:r>
                <a:rPr lang="en-US" sz="1200" dirty="0"/>
                <a:t> F</a:t>
              </a:r>
              <a:r>
                <a:rPr lang="en-US" sz="1200" dirty="0">
                  <a:solidFill>
                    <a:schemeClr val="bg1"/>
                  </a:solidFill>
                </a:rPr>
                <a:t>requency</a:t>
              </a:r>
            </a:p>
          </p:txBody>
        </p:sp>
        <p:sp>
          <p:nvSpPr>
            <p:cNvPr id="111" name="TextBox 110"/>
            <p:cNvSpPr txBox="1"/>
            <p:nvPr/>
          </p:nvSpPr>
          <p:spPr bwMode="auto">
            <a:xfrm>
              <a:off x="1114424" y="3777905"/>
              <a:ext cx="3292475" cy="184666"/>
            </a:xfrm>
            <a:prstGeom prst="rect">
              <a:avLst/>
            </a:prstGeom>
            <a:noFill/>
            <a:ln w="9525">
              <a:noFill/>
              <a:miter lim="800000"/>
              <a:headEnd/>
              <a:tailEnd/>
            </a:ln>
          </p:spPr>
          <p:txBody>
            <a:bodyPr wrap="square" lIns="0" tIns="0" rIns="0" bIns="0" rtlCol="0">
              <a:spAutoFit/>
            </a:bodyPr>
            <a:lstStyle/>
            <a:p>
              <a:pPr>
                <a:tabLst>
                  <a:tab pos="571500" algn="l"/>
                </a:tabLst>
              </a:pPr>
              <a:r>
                <a:rPr lang="en-US" sz="1200" b="1" dirty="0">
                  <a:solidFill>
                    <a:srgbClr val="FFFF00"/>
                  </a:solidFill>
                  <a:latin typeface="Verdana" pitchFamily="34" charset="0"/>
                </a:rPr>
                <a:t>SHF	S</a:t>
              </a:r>
              <a:r>
                <a:rPr lang="en-US" sz="1200" b="1" dirty="0">
                  <a:solidFill>
                    <a:schemeClr val="bg1"/>
                  </a:solidFill>
                  <a:latin typeface="Verdana" pitchFamily="34" charset="0"/>
                </a:rPr>
                <a:t>uper High </a:t>
              </a:r>
              <a:r>
                <a:rPr lang="en-US" sz="1200" b="1" dirty="0">
                  <a:solidFill>
                    <a:srgbClr val="FFFF00"/>
                  </a:solidFill>
                  <a:latin typeface="Verdana" pitchFamily="34" charset="0"/>
                </a:rPr>
                <a:t>F</a:t>
              </a:r>
              <a:r>
                <a:rPr lang="en-US" sz="1200" b="1" dirty="0">
                  <a:solidFill>
                    <a:schemeClr val="bg1"/>
                  </a:solidFill>
                  <a:latin typeface="Verdana" pitchFamily="34" charset="0"/>
                </a:rPr>
                <a:t>requency</a:t>
              </a:r>
            </a:p>
          </p:txBody>
        </p:sp>
      </p:grpSp>
    </p:spTree>
    <p:extLst>
      <p:ext uri="{BB962C8B-B14F-4D97-AF65-F5344CB8AC3E}">
        <p14:creationId xmlns:p14="http://schemas.microsoft.com/office/powerpoint/2010/main" val="1684596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par>
                                <p:cTn id="8" presetID="22" presetClass="entr" presetSubtype="1" fill="hold"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wipe(up)">
                                      <p:cBhvr>
                                        <p:cTn id="10" dur="3000"/>
                                        <p:tgtEl>
                                          <p:spTgt spid="5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wipe(up)">
                                      <p:cBhvr>
                                        <p:cTn id="15" dur="2000"/>
                                        <p:tgtEl>
                                          <p:spTgt spid="96"/>
                                        </p:tgtEl>
                                      </p:cBhvr>
                                    </p:animEffect>
                                  </p:childTnLst>
                                </p:cTn>
                              </p:par>
                              <p:par>
                                <p:cTn id="16" presetID="10" presetClass="exit" presetSubtype="0" fill="hold" grpId="0" nodeType="withEffect">
                                  <p:stCondLst>
                                    <p:cond delay="0"/>
                                  </p:stCondLst>
                                  <p:childTnLst>
                                    <p:animEffect transition="out" filter="fade">
                                      <p:cBhvr>
                                        <p:cTn id="17" dur="500"/>
                                        <p:tgtEl>
                                          <p:spTgt spid="16"/>
                                        </p:tgtEl>
                                      </p:cBhvr>
                                    </p:animEffect>
                                    <p:set>
                                      <p:cBhvr>
                                        <p:cTn id="18" dur="1" fill="hold">
                                          <p:stCondLst>
                                            <p:cond delay="499"/>
                                          </p:stCondLst>
                                        </p:cTn>
                                        <p:tgtEl>
                                          <p:spTgt spid="1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1.94444E-6 2.71605E-6 L -1.94444E-6 -0.0679 " pathEditMode="relative" rAng="0" ptsTypes="AA">
                                      <p:cBhvr>
                                        <p:cTn id="22" dur="2000" fill="hold"/>
                                        <p:tgtEl>
                                          <p:spTgt spid="56"/>
                                        </p:tgtEl>
                                        <p:attrNameLst>
                                          <p:attrName>ppt_x</p:attrName>
                                          <p:attrName>ppt_y</p:attrName>
                                        </p:attrNameLst>
                                      </p:cBhvr>
                                      <p:rCtr x="0" y="-3395"/>
                                    </p:animMotion>
                                  </p:childTnLst>
                                </p:cTn>
                              </p:par>
                              <p:par>
                                <p:cTn id="23" presetID="42" presetClass="path" presetSubtype="0" accel="50000" decel="50000" fill="hold" nodeType="withEffect">
                                  <p:stCondLst>
                                    <p:cond delay="0"/>
                                  </p:stCondLst>
                                  <p:childTnLst>
                                    <p:animMotion origin="layout" path="M -4.72222E-6 4.44444E-6 L -4.72222E-6 0.06821 " pathEditMode="relative" rAng="0" ptsTypes="AA">
                                      <p:cBhvr>
                                        <p:cTn id="24" dur="2000" fill="hold"/>
                                        <p:tgtEl>
                                          <p:spTgt spid="96"/>
                                        </p:tgtEl>
                                        <p:attrNameLst>
                                          <p:attrName>ppt_x</p:attrName>
                                          <p:attrName>ppt_y</p:attrName>
                                        </p:attrNameLst>
                                      </p:cBhvr>
                                      <p:rCtr x="0" y="3395"/>
                                    </p:animMotion>
                                  </p:childTnLst>
                                </p:cTn>
                              </p:par>
                              <p:par>
                                <p:cTn id="25" presetID="10" presetClass="exit" presetSubtype="0" fill="hold" grpId="0" nodeType="withEffect">
                                  <p:stCondLst>
                                    <p:cond delay="0"/>
                                  </p:stCondLst>
                                  <p:childTnLst>
                                    <p:animEffect transition="out" filter="fade">
                                      <p:cBhvr>
                                        <p:cTn id="26" dur="500"/>
                                        <p:tgtEl>
                                          <p:spTgt spid="17"/>
                                        </p:tgtEl>
                                      </p:cBhvr>
                                    </p:animEffect>
                                    <p:set>
                                      <p:cBhvr>
                                        <p:cTn id="27" dur="1" fill="hold">
                                          <p:stCondLst>
                                            <p:cond delay="499"/>
                                          </p:stCondLst>
                                        </p:cTn>
                                        <p:tgtEl>
                                          <p:spTgt spid="17"/>
                                        </p:tgtEl>
                                        <p:attrNameLst>
                                          <p:attrName>style.visibility</p:attrName>
                                        </p:attrNameLst>
                                      </p:cBhvr>
                                      <p:to>
                                        <p:strVal val="hidden"/>
                                      </p:to>
                                    </p:se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15"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 3.c.: Radio Services</a:t>
            </a:r>
          </a:p>
        </p:txBody>
      </p:sp>
      <p:sp>
        <p:nvSpPr>
          <p:cNvPr id="18" name="TextBox 17"/>
          <p:cNvSpPr txBox="1"/>
          <p:nvPr/>
        </p:nvSpPr>
        <p:spPr bwMode="auto">
          <a:xfrm>
            <a:off x="8704418"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1</a:t>
            </a:r>
          </a:p>
        </p:txBody>
      </p:sp>
      <p:sp>
        <p:nvSpPr>
          <p:cNvPr id="17" name="TextBox 16"/>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2</a:t>
            </a:r>
          </a:p>
        </p:txBody>
      </p:sp>
      <p:sp>
        <p:nvSpPr>
          <p:cNvPr id="16" name="TextBox 15"/>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3</a:t>
            </a:r>
          </a:p>
        </p:txBody>
      </p:sp>
      <p:sp>
        <p:nvSpPr>
          <p:cNvPr id="15" name="TextBox 14"/>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4</a:t>
            </a:r>
          </a:p>
        </p:txBody>
      </p:sp>
      <p:sp>
        <p:nvSpPr>
          <p:cNvPr id="23" name="Rounded Rectangle 22"/>
          <p:cNvSpPr/>
          <p:nvPr/>
        </p:nvSpPr>
        <p:spPr bwMode="auto">
          <a:xfrm>
            <a:off x="1038225" y="3814764"/>
            <a:ext cx="7620000" cy="1038225"/>
          </a:xfrm>
          <a:prstGeom prst="roundRect">
            <a:avLst/>
          </a:prstGeom>
          <a:solidFill>
            <a:srgbClr val="C2FFF0">
              <a:alpha val="20000"/>
            </a:srgbClr>
          </a:soli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4" name="Rounded Rectangle 23"/>
          <p:cNvSpPr/>
          <p:nvPr/>
        </p:nvSpPr>
        <p:spPr bwMode="auto">
          <a:xfrm>
            <a:off x="1047750" y="2678906"/>
            <a:ext cx="7620000" cy="1038225"/>
          </a:xfrm>
          <a:prstGeom prst="roundRect">
            <a:avLst/>
          </a:prstGeom>
          <a:solidFill>
            <a:srgbClr val="C2FFF0">
              <a:alpha val="20000"/>
            </a:srgbClr>
          </a:soli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5" name="Rounded Rectangle 24"/>
          <p:cNvSpPr/>
          <p:nvPr/>
        </p:nvSpPr>
        <p:spPr bwMode="auto">
          <a:xfrm>
            <a:off x="1057275" y="1543049"/>
            <a:ext cx="7620000" cy="1038225"/>
          </a:xfrm>
          <a:prstGeom prst="roundRect">
            <a:avLst/>
          </a:prstGeom>
          <a:solidFill>
            <a:srgbClr val="C2FFF0">
              <a:alpha val="20000"/>
            </a:srgbClr>
          </a:soli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6" name="Rounded Rectangle 25"/>
          <p:cNvSpPr/>
          <p:nvPr/>
        </p:nvSpPr>
        <p:spPr bwMode="auto">
          <a:xfrm>
            <a:off x="1047750" y="409575"/>
            <a:ext cx="7620000" cy="1038225"/>
          </a:xfrm>
          <a:prstGeom prst="roundRect">
            <a:avLst/>
          </a:prstGeom>
          <a:solidFill>
            <a:srgbClr val="C2FFF0">
              <a:alpha val="20000"/>
            </a:srgbClr>
          </a:soli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7" name="Rectangle 26"/>
          <p:cNvSpPr/>
          <p:nvPr/>
        </p:nvSpPr>
        <p:spPr bwMode="auto">
          <a:xfrm>
            <a:off x="1954498" y="551974"/>
            <a:ext cx="1631066" cy="600629"/>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8" name="Rectangle 27"/>
          <p:cNvSpPr/>
          <p:nvPr/>
        </p:nvSpPr>
        <p:spPr bwMode="auto">
          <a:xfrm>
            <a:off x="3588242" y="551974"/>
            <a:ext cx="2329834" cy="600629"/>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9" name="Rectangle 28"/>
          <p:cNvSpPr/>
          <p:nvPr/>
        </p:nvSpPr>
        <p:spPr bwMode="auto">
          <a:xfrm>
            <a:off x="5919303" y="553508"/>
            <a:ext cx="2329834" cy="600629"/>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0" name="Rectangle 29"/>
          <p:cNvSpPr/>
          <p:nvPr/>
        </p:nvSpPr>
        <p:spPr bwMode="auto">
          <a:xfrm>
            <a:off x="1954514" y="1659213"/>
            <a:ext cx="1631066" cy="600629"/>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1" name="Rectangle 30"/>
          <p:cNvSpPr/>
          <p:nvPr/>
        </p:nvSpPr>
        <p:spPr bwMode="auto">
          <a:xfrm>
            <a:off x="3588258" y="1659213"/>
            <a:ext cx="2329834" cy="600629"/>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2" name="Rectangle 31"/>
          <p:cNvSpPr/>
          <p:nvPr/>
        </p:nvSpPr>
        <p:spPr bwMode="auto">
          <a:xfrm>
            <a:off x="5919319" y="1660747"/>
            <a:ext cx="2329834" cy="600629"/>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3" name="Rectangle 32"/>
          <p:cNvSpPr/>
          <p:nvPr/>
        </p:nvSpPr>
        <p:spPr bwMode="auto">
          <a:xfrm>
            <a:off x="1954530" y="2794072"/>
            <a:ext cx="1631066" cy="600629"/>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4" name="Rectangle 33"/>
          <p:cNvSpPr/>
          <p:nvPr/>
        </p:nvSpPr>
        <p:spPr bwMode="auto">
          <a:xfrm>
            <a:off x="3588274" y="2794072"/>
            <a:ext cx="2329834" cy="600629"/>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5" name="Rectangle 34"/>
          <p:cNvSpPr/>
          <p:nvPr/>
        </p:nvSpPr>
        <p:spPr bwMode="auto">
          <a:xfrm>
            <a:off x="5919335" y="2795606"/>
            <a:ext cx="2329834" cy="600629"/>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6" name="Rectangle 35"/>
          <p:cNvSpPr/>
          <p:nvPr/>
        </p:nvSpPr>
        <p:spPr bwMode="auto">
          <a:xfrm>
            <a:off x="1950630" y="3905593"/>
            <a:ext cx="1631066" cy="600629"/>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7" name="Rectangle 36"/>
          <p:cNvSpPr/>
          <p:nvPr/>
        </p:nvSpPr>
        <p:spPr bwMode="auto">
          <a:xfrm>
            <a:off x="3584374" y="3905593"/>
            <a:ext cx="2329834" cy="600629"/>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8" name="Rectangle 37"/>
          <p:cNvSpPr/>
          <p:nvPr/>
        </p:nvSpPr>
        <p:spPr bwMode="auto">
          <a:xfrm>
            <a:off x="5915435" y="3907127"/>
            <a:ext cx="2329834" cy="600629"/>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9" name="TextBox 38"/>
          <p:cNvSpPr txBox="1"/>
          <p:nvPr/>
        </p:nvSpPr>
        <p:spPr bwMode="auto">
          <a:xfrm>
            <a:off x="1658804" y="1209122"/>
            <a:ext cx="581891" cy="169277"/>
          </a:xfrm>
          <a:prstGeom prst="rect">
            <a:avLst/>
          </a:prstGeom>
          <a:noFill/>
          <a:ln w="9525">
            <a:noFill/>
            <a:miter lim="800000"/>
            <a:headEnd/>
            <a:tailEnd/>
          </a:ln>
        </p:spPr>
        <p:txBody>
          <a:bodyPr wrap="none" lIns="0" tIns="0" rIns="0" bIns="0" rtlCol="0">
            <a:spAutoFit/>
          </a:bodyPr>
          <a:lstStyle>
            <a:defPPr>
              <a:defRPr lang="en-US"/>
            </a:defPPr>
            <a:lvl1pPr>
              <a:defRPr sz="1100">
                <a:solidFill>
                  <a:srgbClr val="FFFF00"/>
                </a:solidFill>
                <a:latin typeface="Verdana" pitchFamily="34" charset="0"/>
              </a:defRPr>
            </a:lvl1pPr>
          </a:lstStyle>
          <a:p>
            <a:r>
              <a:rPr lang="en-US" dirty="0"/>
              <a:t>300 kHz</a:t>
            </a:r>
          </a:p>
        </p:txBody>
      </p:sp>
      <p:grpSp>
        <p:nvGrpSpPr>
          <p:cNvPr id="40" name="Group 39"/>
          <p:cNvGrpSpPr/>
          <p:nvPr/>
        </p:nvGrpSpPr>
        <p:grpSpPr>
          <a:xfrm>
            <a:off x="8031079" y="554831"/>
            <a:ext cx="437620" cy="829869"/>
            <a:chOff x="7410049" y="478631"/>
            <a:chExt cx="437620" cy="829869"/>
          </a:xfrm>
        </p:grpSpPr>
        <p:sp>
          <p:nvSpPr>
            <p:cNvPr id="41" name="TextBox 40"/>
            <p:cNvSpPr txBox="1"/>
            <p:nvPr/>
          </p:nvSpPr>
          <p:spPr bwMode="auto">
            <a:xfrm>
              <a:off x="7410049" y="1139223"/>
              <a:ext cx="437620" cy="169277"/>
            </a:xfrm>
            <a:prstGeom prst="rect">
              <a:avLst/>
            </a:prstGeom>
            <a:noFill/>
            <a:ln w="9525">
              <a:noFill/>
              <a:miter lim="800000"/>
              <a:headEnd/>
              <a:tailEnd/>
            </a:ln>
          </p:spPr>
          <p:txBody>
            <a:bodyPr wrap="none" lIns="0" tIns="0" rIns="0" bIns="0" rtlCol="0">
              <a:spAutoFit/>
            </a:bodyPr>
            <a:lstStyle/>
            <a:p>
              <a:r>
                <a:rPr lang="en-US" sz="1100" dirty="0">
                  <a:solidFill>
                    <a:srgbClr val="FFFF00"/>
                  </a:solidFill>
                  <a:latin typeface="Verdana" pitchFamily="34" charset="0"/>
                </a:rPr>
                <a:t>3 MHz</a:t>
              </a:r>
            </a:p>
          </p:txBody>
        </p:sp>
        <p:cxnSp>
          <p:nvCxnSpPr>
            <p:cNvPr id="42" name="Straight Connector 41"/>
            <p:cNvCxnSpPr/>
            <p:nvPr/>
          </p:nvCxnSpPr>
          <p:spPr bwMode="auto">
            <a:xfrm>
              <a:off x="7629529" y="478631"/>
              <a:ext cx="0" cy="640080"/>
            </a:xfrm>
            <a:prstGeom prst="line">
              <a:avLst/>
            </a:prstGeom>
            <a:solidFill>
              <a:schemeClr val="accent1"/>
            </a:solidFill>
            <a:ln w="28575" cap="flat" cmpd="sng" algn="ctr">
              <a:solidFill>
                <a:srgbClr val="FFFF00"/>
              </a:solidFill>
              <a:prstDash val="solid"/>
              <a:round/>
              <a:headEnd type="none" w="med" len="med"/>
              <a:tailEnd type="none" w="med" len="med"/>
            </a:ln>
            <a:effectLst/>
          </p:spPr>
        </p:cxnSp>
      </p:grpSp>
      <p:grpSp>
        <p:nvGrpSpPr>
          <p:cNvPr id="43" name="Group 42"/>
          <p:cNvGrpSpPr/>
          <p:nvPr/>
        </p:nvGrpSpPr>
        <p:grpSpPr>
          <a:xfrm>
            <a:off x="3367642" y="554835"/>
            <a:ext cx="437620" cy="829848"/>
            <a:chOff x="2746612" y="478635"/>
            <a:chExt cx="437620" cy="829848"/>
          </a:xfrm>
        </p:grpSpPr>
        <p:sp>
          <p:nvSpPr>
            <p:cNvPr id="44" name="TextBox 43"/>
            <p:cNvSpPr txBox="1"/>
            <p:nvPr/>
          </p:nvSpPr>
          <p:spPr bwMode="auto">
            <a:xfrm>
              <a:off x="2746612" y="1139206"/>
              <a:ext cx="437620" cy="169277"/>
            </a:xfrm>
            <a:prstGeom prst="rect">
              <a:avLst/>
            </a:prstGeom>
            <a:noFill/>
            <a:ln w="9525">
              <a:noFill/>
              <a:miter lim="800000"/>
              <a:headEnd/>
              <a:tailEnd/>
            </a:ln>
          </p:spPr>
          <p:txBody>
            <a:bodyPr wrap="none" lIns="0" tIns="0" rIns="0" bIns="0" rtlCol="0">
              <a:spAutoFit/>
            </a:bodyPr>
            <a:lstStyle/>
            <a:p>
              <a:r>
                <a:rPr lang="en-US" sz="1100" dirty="0">
                  <a:solidFill>
                    <a:srgbClr val="FFFF00"/>
                  </a:solidFill>
                  <a:latin typeface="Verdana" pitchFamily="34" charset="0"/>
                </a:rPr>
                <a:t>1 MHz</a:t>
              </a:r>
            </a:p>
          </p:txBody>
        </p:sp>
        <p:cxnSp>
          <p:nvCxnSpPr>
            <p:cNvPr id="45" name="Straight Connector 44"/>
            <p:cNvCxnSpPr/>
            <p:nvPr/>
          </p:nvCxnSpPr>
          <p:spPr bwMode="auto">
            <a:xfrm>
              <a:off x="2966248" y="478635"/>
              <a:ext cx="0" cy="640080"/>
            </a:xfrm>
            <a:prstGeom prst="line">
              <a:avLst/>
            </a:prstGeom>
            <a:solidFill>
              <a:schemeClr val="accent1"/>
            </a:solidFill>
            <a:ln w="28575" cap="flat" cmpd="sng" algn="ctr">
              <a:solidFill>
                <a:srgbClr val="FFFF00"/>
              </a:solidFill>
              <a:prstDash val="solid"/>
              <a:round/>
              <a:headEnd type="none" w="med" len="med"/>
              <a:tailEnd type="none" w="med" len="med"/>
            </a:ln>
            <a:effectLst/>
          </p:spPr>
        </p:cxnSp>
      </p:grpSp>
      <p:grpSp>
        <p:nvGrpSpPr>
          <p:cNvPr id="46" name="Group 45"/>
          <p:cNvGrpSpPr/>
          <p:nvPr/>
        </p:nvGrpSpPr>
        <p:grpSpPr>
          <a:xfrm>
            <a:off x="5698886" y="557216"/>
            <a:ext cx="437620" cy="827483"/>
            <a:chOff x="5077856" y="481016"/>
            <a:chExt cx="437620" cy="827483"/>
          </a:xfrm>
        </p:grpSpPr>
        <p:sp>
          <p:nvSpPr>
            <p:cNvPr id="47" name="TextBox 46"/>
            <p:cNvSpPr txBox="1"/>
            <p:nvPr/>
          </p:nvSpPr>
          <p:spPr bwMode="auto">
            <a:xfrm>
              <a:off x="5077856" y="1139222"/>
              <a:ext cx="437620" cy="169277"/>
            </a:xfrm>
            <a:prstGeom prst="rect">
              <a:avLst/>
            </a:prstGeom>
            <a:noFill/>
            <a:ln w="9525">
              <a:noFill/>
              <a:miter lim="800000"/>
              <a:headEnd/>
              <a:tailEnd/>
            </a:ln>
          </p:spPr>
          <p:txBody>
            <a:bodyPr wrap="none" lIns="0" tIns="0" rIns="0" bIns="0" rtlCol="0">
              <a:spAutoFit/>
            </a:bodyPr>
            <a:lstStyle/>
            <a:p>
              <a:r>
                <a:rPr lang="en-US" sz="1100" dirty="0">
                  <a:solidFill>
                    <a:srgbClr val="FFFF00"/>
                  </a:solidFill>
                  <a:latin typeface="Verdana" pitchFamily="34" charset="0"/>
                </a:rPr>
                <a:t>2 MHz</a:t>
              </a:r>
            </a:p>
          </p:txBody>
        </p:sp>
        <p:cxnSp>
          <p:nvCxnSpPr>
            <p:cNvPr id="48" name="Straight Connector 47"/>
            <p:cNvCxnSpPr/>
            <p:nvPr/>
          </p:nvCxnSpPr>
          <p:spPr bwMode="auto">
            <a:xfrm>
              <a:off x="5300667" y="481016"/>
              <a:ext cx="0" cy="640080"/>
            </a:xfrm>
            <a:prstGeom prst="line">
              <a:avLst/>
            </a:prstGeom>
            <a:solidFill>
              <a:schemeClr val="accent1"/>
            </a:solidFill>
            <a:ln w="28575" cap="flat" cmpd="sng" algn="ctr">
              <a:solidFill>
                <a:srgbClr val="FFFF00"/>
              </a:solidFill>
              <a:prstDash val="solid"/>
              <a:round/>
              <a:headEnd type="none" w="med" len="med"/>
              <a:tailEnd type="none" w="med" len="med"/>
            </a:ln>
            <a:effectLst/>
          </p:spPr>
        </p:cxnSp>
      </p:grpSp>
      <p:cxnSp>
        <p:nvCxnSpPr>
          <p:cNvPr id="49" name="Straight Connector 48"/>
          <p:cNvCxnSpPr/>
          <p:nvPr/>
        </p:nvCxnSpPr>
        <p:spPr bwMode="auto">
          <a:xfrm>
            <a:off x="1949933" y="554835"/>
            <a:ext cx="0" cy="640080"/>
          </a:xfrm>
          <a:prstGeom prst="line">
            <a:avLst/>
          </a:prstGeom>
          <a:solidFill>
            <a:schemeClr val="accent1"/>
          </a:solidFill>
          <a:ln w="28575" cap="flat" cmpd="sng" algn="ctr">
            <a:solidFill>
              <a:srgbClr val="FFFF00"/>
            </a:solidFill>
            <a:prstDash val="solid"/>
            <a:round/>
            <a:headEnd type="none" w="med" len="med"/>
            <a:tailEnd type="none" w="med" len="med"/>
          </a:ln>
          <a:effectLst/>
        </p:spPr>
      </p:cxnSp>
      <p:grpSp>
        <p:nvGrpSpPr>
          <p:cNvPr id="50" name="Group 49"/>
          <p:cNvGrpSpPr/>
          <p:nvPr/>
        </p:nvGrpSpPr>
        <p:grpSpPr>
          <a:xfrm>
            <a:off x="1736584" y="1659725"/>
            <a:ext cx="437620" cy="835476"/>
            <a:chOff x="1214614" y="1364451"/>
            <a:chExt cx="437620" cy="835476"/>
          </a:xfrm>
        </p:grpSpPr>
        <p:sp>
          <p:nvSpPr>
            <p:cNvPr id="51" name="TextBox 50"/>
            <p:cNvSpPr txBox="1"/>
            <p:nvPr/>
          </p:nvSpPr>
          <p:spPr bwMode="auto">
            <a:xfrm>
              <a:off x="1214614" y="2030650"/>
              <a:ext cx="437620" cy="169277"/>
            </a:xfrm>
            <a:prstGeom prst="rect">
              <a:avLst/>
            </a:prstGeom>
            <a:noFill/>
            <a:ln w="9525">
              <a:noFill/>
              <a:miter lim="800000"/>
              <a:headEnd/>
              <a:tailEnd/>
            </a:ln>
          </p:spPr>
          <p:txBody>
            <a:bodyPr wrap="none" lIns="0" tIns="0" rIns="0" bIns="0" rtlCol="0">
              <a:spAutoFit/>
            </a:bodyPr>
            <a:lstStyle/>
            <a:p>
              <a:r>
                <a:rPr lang="en-US" sz="1100" dirty="0">
                  <a:solidFill>
                    <a:srgbClr val="FFFF00"/>
                  </a:solidFill>
                  <a:latin typeface="Verdana" pitchFamily="34" charset="0"/>
                </a:rPr>
                <a:t>3 MHz</a:t>
              </a:r>
            </a:p>
          </p:txBody>
        </p:sp>
        <p:cxnSp>
          <p:nvCxnSpPr>
            <p:cNvPr id="52" name="Straight Connector 51"/>
            <p:cNvCxnSpPr/>
            <p:nvPr/>
          </p:nvCxnSpPr>
          <p:spPr bwMode="auto">
            <a:xfrm>
              <a:off x="1428750" y="1364451"/>
              <a:ext cx="0" cy="640080"/>
            </a:xfrm>
            <a:prstGeom prst="line">
              <a:avLst/>
            </a:prstGeom>
            <a:solidFill>
              <a:schemeClr val="accent1"/>
            </a:solidFill>
            <a:ln w="28575" cap="flat" cmpd="sng" algn="ctr">
              <a:solidFill>
                <a:srgbClr val="FFFF00"/>
              </a:solidFill>
              <a:prstDash val="solid"/>
              <a:round/>
              <a:headEnd type="none" w="med" len="med"/>
              <a:tailEnd type="none" w="med" len="med"/>
            </a:ln>
            <a:effectLst/>
          </p:spPr>
        </p:cxnSp>
      </p:grpSp>
      <p:grpSp>
        <p:nvGrpSpPr>
          <p:cNvPr id="53" name="Group 52"/>
          <p:cNvGrpSpPr/>
          <p:nvPr/>
        </p:nvGrpSpPr>
        <p:grpSpPr>
          <a:xfrm>
            <a:off x="1686671" y="2795749"/>
            <a:ext cx="527388" cy="834355"/>
            <a:chOff x="1164701" y="2256158"/>
            <a:chExt cx="527388" cy="834355"/>
          </a:xfrm>
        </p:grpSpPr>
        <p:sp>
          <p:nvSpPr>
            <p:cNvPr id="54" name="TextBox 53"/>
            <p:cNvSpPr txBox="1"/>
            <p:nvPr/>
          </p:nvSpPr>
          <p:spPr bwMode="auto">
            <a:xfrm>
              <a:off x="1164701" y="2921236"/>
              <a:ext cx="527388" cy="169277"/>
            </a:xfrm>
            <a:prstGeom prst="rect">
              <a:avLst/>
            </a:prstGeom>
            <a:noFill/>
            <a:ln w="9525">
              <a:noFill/>
              <a:miter lim="800000"/>
              <a:headEnd/>
              <a:tailEnd/>
            </a:ln>
          </p:spPr>
          <p:txBody>
            <a:bodyPr wrap="none" lIns="0" tIns="0" rIns="0" bIns="0" rtlCol="0">
              <a:spAutoFit/>
            </a:bodyPr>
            <a:lstStyle/>
            <a:p>
              <a:r>
                <a:rPr lang="en-US" sz="1100" dirty="0">
                  <a:solidFill>
                    <a:srgbClr val="FFFF00"/>
                  </a:solidFill>
                  <a:latin typeface="Verdana" pitchFamily="34" charset="0"/>
                </a:rPr>
                <a:t>30 MHz</a:t>
              </a:r>
            </a:p>
          </p:txBody>
        </p:sp>
        <p:cxnSp>
          <p:nvCxnSpPr>
            <p:cNvPr id="55" name="Straight Connector 54"/>
            <p:cNvCxnSpPr/>
            <p:nvPr/>
          </p:nvCxnSpPr>
          <p:spPr bwMode="auto">
            <a:xfrm>
              <a:off x="1428750" y="2256158"/>
              <a:ext cx="0" cy="640080"/>
            </a:xfrm>
            <a:prstGeom prst="line">
              <a:avLst/>
            </a:prstGeom>
            <a:solidFill>
              <a:schemeClr val="accent1"/>
            </a:solidFill>
            <a:ln w="28575" cap="flat" cmpd="sng" algn="ctr">
              <a:solidFill>
                <a:srgbClr val="FFFF00"/>
              </a:solidFill>
              <a:prstDash val="solid"/>
              <a:round/>
              <a:headEnd type="none" w="med" len="med"/>
              <a:tailEnd type="none" w="med" len="med"/>
            </a:ln>
            <a:effectLst/>
          </p:spPr>
        </p:cxnSp>
      </p:grpSp>
      <p:grpSp>
        <p:nvGrpSpPr>
          <p:cNvPr id="56" name="Group 55"/>
          <p:cNvGrpSpPr/>
          <p:nvPr/>
        </p:nvGrpSpPr>
        <p:grpSpPr>
          <a:xfrm>
            <a:off x="1640197" y="3909538"/>
            <a:ext cx="617157" cy="837373"/>
            <a:chOff x="1118227" y="3148489"/>
            <a:chExt cx="617157" cy="837373"/>
          </a:xfrm>
        </p:grpSpPr>
        <p:sp>
          <p:nvSpPr>
            <p:cNvPr id="57" name="TextBox 56"/>
            <p:cNvSpPr txBox="1"/>
            <p:nvPr/>
          </p:nvSpPr>
          <p:spPr bwMode="auto">
            <a:xfrm>
              <a:off x="1118227" y="3816585"/>
              <a:ext cx="617157" cy="169277"/>
            </a:xfrm>
            <a:prstGeom prst="rect">
              <a:avLst/>
            </a:prstGeom>
            <a:noFill/>
            <a:ln w="9525">
              <a:noFill/>
              <a:miter lim="800000"/>
              <a:headEnd/>
              <a:tailEnd/>
            </a:ln>
          </p:spPr>
          <p:txBody>
            <a:bodyPr wrap="none" lIns="0" tIns="0" rIns="0" bIns="0" rtlCol="0">
              <a:spAutoFit/>
            </a:bodyPr>
            <a:lstStyle/>
            <a:p>
              <a:r>
                <a:rPr lang="en-US" sz="1100" dirty="0">
                  <a:solidFill>
                    <a:srgbClr val="FFFF00"/>
                  </a:solidFill>
                  <a:latin typeface="Verdana" pitchFamily="34" charset="0"/>
                </a:rPr>
                <a:t>300 MHz</a:t>
              </a:r>
            </a:p>
          </p:txBody>
        </p:sp>
        <p:cxnSp>
          <p:nvCxnSpPr>
            <p:cNvPr id="58" name="Straight Connector 57"/>
            <p:cNvCxnSpPr/>
            <p:nvPr/>
          </p:nvCxnSpPr>
          <p:spPr bwMode="auto">
            <a:xfrm>
              <a:off x="1428750" y="3148489"/>
              <a:ext cx="0" cy="640080"/>
            </a:xfrm>
            <a:prstGeom prst="line">
              <a:avLst/>
            </a:prstGeom>
            <a:solidFill>
              <a:schemeClr val="accent1"/>
            </a:solidFill>
            <a:ln w="28575" cap="flat" cmpd="sng" algn="ctr">
              <a:solidFill>
                <a:srgbClr val="FFFF00"/>
              </a:solidFill>
              <a:prstDash val="solid"/>
              <a:round/>
              <a:headEnd type="none" w="med" len="med"/>
              <a:tailEnd type="none" w="med" len="med"/>
            </a:ln>
            <a:effectLst/>
          </p:spPr>
        </p:cxnSp>
      </p:grpSp>
      <p:grpSp>
        <p:nvGrpSpPr>
          <p:cNvPr id="59" name="Group 58"/>
          <p:cNvGrpSpPr/>
          <p:nvPr/>
        </p:nvGrpSpPr>
        <p:grpSpPr>
          <a:xfrm>
            <a:off x="7985840" y="1662905"/>
            <a:ext cx="527388" cy="829869"/>
            <a:chOff x="7364810" y="478631"/>
            <a:chExt cx="527388" cy="829869"/>
          </a:xfrm>
        </p:grpSpPr>
        <p:sp>
          <p:nvSpPr>
            <p:cNvPr id="60" name="TextBox 59"/>
            <p:cNvSpPr txBox="1"/>
            <p:nvPr/>
          </p:nvSpPr>
          <p:spPr bwMode="auto">
            <a:xfrm>
              <a:off x="7364810" y="1139223"/>
              <a:ext cx="527388" cy="169277"/>
            </a:xfrm>
            <a:prstGeom prst="rect">
              <a:avLst/>
            </a:prstGeom>
            <a:noFill/>
            <a:ln w="9525">
              <a:noFill/>
              <a:miter lim="800000"/>
              <a:headEnd/>
              <a:tailEnd/>
            </a:ln>
          </p:spPr>
          <p:txBody>
            <a:bodyPr wrap="none" lIns="0" tIns="0" rIns="0" bIns="0" rtlCol="0">
              <a:spAutoFit/>
            </a:bodyPr>
            <a:lstStyle/>
            <a:p>
              <a:r>
                <a:rPr lang="en-US" sz="1100" dirty="0">
                  <a:solidFill>
                    <a:srgbClr val="FFFF00"/>
                  </a:solidFill>
                  <a:latin typeface="Verdana" pitchFamily="34" charset="0"/>
                </a:rPr>
                <a:t>30 MHz</a:t>
              </a:r>
            </a:p>
          </p:txBody>
        </p:sp>
        <p:cxnSp>
          <p:nvCxnSpPr>
            <p:cNvPr id="61" name="Straight Connector 60"/>
            <p:cNvCxnSpPr/>
            <p:nvPr/>
          </p:nvCxnSpPr>
          <p:spPr bwMode="auto">
            <a:xfrm>
              <a:off x="7629529" y="478631"/>
              <a:ext cx="0" cy="640080"/>
            </a:xfrm>
            <a:prstGeom prst="line">
              <a:avLst/>
            </a:prstGeom>
            <a:solidFill>
              <a:schemeClr val="accent1"/>
            </a:solidFill>
            <a:ln w="28575" cap="flat" cmpd="sng" algn="ctr">
              <a:solidFill>
                <a:srgbClr val="FFFF00"/>
              </a:solidFill>
              <a:prstDash val="solid"/>
              <a:round/>
              <a:headEnd type="none" w="med" len="med"/>
              <a:tailEnd type="none" w="med" len="med"/>
            </a:ln>
            <a:effectLst/>
          </p:spPr>
        </p:cxnSp>
      </p:grpSp>
      <p:grpSp>
        <p:nvGrpSpPr>
          <p:cNvPr id="62" name="Group 61"/>
          <p:cNvGrpSpPr/>
          <p:nvPr/>
        </p:nvGrpSpPr>
        <p:grpSpPr>
          <a:xfrm>
            <a:off x="3323192" y="1662909"/>
            <a:ext cx="527388" cy="829848"/>
            <a:chOff x="2702162" y="478635"/>
            <a:chExt cx="527388" cy="829848"/>
          </a:xfrm>
        </p:grpSpPr>
        <p:sp>
          <p:nvSpPr>
            <p:cNvPr id="63" name="TextBox 62"/>
            <p:cNvSpPr txBox="1"/>
            <p:nvPr/>
          </p:nvSpPr>
          <p:spPr bwMode="auto">
            <a:xfrm>
              <a:off x="2702162" y="1139206"/>
              <a:ext cx="527388" cy="169277"/>
            </a:xfrm>
            <a:prstGeom prst="rect">
              <a:avLst/>
            </a:prstGeom>
            <a:noFill/>
            <a:ln w="9525">
              <a:noFill/>
              <a:miter lim="800000"/>
              <a:headEnd/>
              <a:tailEnd/>
            </a:ln>
          </p:spPr>
          <p:txBody>
            <a:bodyPr wrap="none" lIns="0" tIns="0" rIns="0" bIns="0" rtlCol="0">
              <a:spAutoFit/>
            </a:bodyPr>
            <a:lstStyle/>
            <a:p>
              <a:r>
                <a:rPr lang="en-US" sz="1100" dirty="0">
                  <a:solidFill>
                    <a:srgbClr val="FFFF00"/>
                  </a:solidFill>
                  <a:latin typeface="Verdana" pitchFamily="34" charset="0"/>
                </a:rPr>
                <a:t>10 MHz</a:t>
              </a:r>
            </a:p>
          </p:txBody>
        </p:sp>
        <p:cxnSp>
          <p:nvCxnSpPr>
            <p:cNvPr id="64" name="Straight Connector 63"/>
            <p:cNvCxnSpPr/>
            <p:nvPr/>
          </p:nvCxnSpPr>
          <p:spPr bwMode="auto">
            <a:xfrm>
              <a:off x="2966248" y="478635"/>
              <a:ext cx="0" cy="640080"/>
            </a:xfrm>
            <a:prstGeom prst="line">
              <a:avLst/>
            </a:prstGeom>
            <a:solidFill>
              <a:schemeClr val="accent1"/>
            </a:solidFill>
            <a:ln w="28575" cap="flat" cmpd="sng" algn="ctr">
              <a:solidFill>
                <a:srgbClr val="FFFF00"/>
              </a:solidFill>
              <a:prstDash val="solid"/>
              <a:round/>
              <a:headEnd type="none" w="med" len="med"/>
              <a:tailEnd type="none" w="med" len="med"/>
            </a:ln>
            <a:effectLst/>
          </p:spPr>
        </p:cxnSp>
      </p:grpSp>
      <p:grpSp>
        <p:nvGrpSpPr>
          <p:cNvPr id="65" name="Group 64"/>
          <p:cNvGrpSpPr/>
          <p:nvPr/>
        </p:nvGrpSpPr>
        <p:grpSpPr>
          <a:xfrm>
            <a:off x="5658409" y="1665290"/>
            <a:ext cx="527388" cy="827483"/>
            <a:chOff x="5037379" y="481016"/>
            <a:chExt cx="527388" cy="827483"/>
          </a:xfrm>
        </p:grpSpPr>
        <p:sp>
          <p:nvSpPr>
            <p:cNvPr id="66" name="TextBox 65"/>
            <p:cNvSpPr txBox="1"/>
            <p:nvPr/>
          </p:nvSpPr>
          <p:spPr bwMode="auto">
            <a:xfrm>
              <a:off x="5037379" y="1139222"/>
              <a:ext cx="527388" cy="169277"/>
            </a:xfrm>
            <a:prstGeom prst="rect">
              <a:avLst/>
            </a:prstGeom>
            <a:noFill/>
            <a:ln w="9525">
              <a:noFill/>
              <a:miter lim="800000"/>
              <a:headEnd/>
              <a:tailEnd/>
            </a:ln>
          </p:spPr>
          <p:txBody>
            <a:bodyPr wrap="none" lIns="0" tIns="0" rIns="0" bIns="0" rtlCol="0">
              <a:spAutoFit/>
            </a:bodyPr>
            <a:lstStyle/>
            <a:p>
              <a:r>
                <a:rPr lang="en-US" sz="1100" dirty="0">
                  <a:solidFill>
                    <a:srgbClr val="FFFF00"/>
                  </a:solidFill>
                  <a:latin typeface="Verdana" pitchFamily="34" charset="0"/>
                </a:rPr>
                <a:t>20 MHz</a:t>
              </a:r>
            </a:p>
          </p:txBody>
        </p:sp>
        <p:cxnSp>
          <p:nvCxnSpPr>
            <p:cNvPr id="67" name="Straight Connector 66"/>
            <p:cNvCxnSpPr/>
            <p:nvPr/>
          </p:nvCxnSpPr>
          <p:spPr bwMode="auto">
            <a:xfrm>
              <a:off x="5300667" y="481016"/>
              <a:ext cx="0" cy="640080"/>
            </a:xfrm>
            <a:prstGeom prst="line">
              <a:avLst/>
            </a:prstGeom>
            <a:solidFill>
              <a:schemeClr val="accent1"/>
            </a:solidFill>
            <a:ln w="28575" cap="flat" cmpd="sng" algn="ctr">
              <a:solidFill>
                <a:srgbClr val="FFFF00"/>
              </a:solidFill>
              <a:prstDash val="solid"/>
              <a:round/>
              <a:headEnd type="none" w="med" len="med"/>
              <a:tailEnd type="none" w="med" len="med"/>
            </a:ln>
            <a:effectLst/>
          </p:spPr>
        </p:cxnSp>
      </p:grpSp>
      <p:grpSp>
        <p:nvGrpSpPr>
          <p:cNvPr id="68" name="Group 67"/>
          <p:cNvGrpSpPr/>
          <p:nvPr/>
        </p:nvGrpSpPr>
        <p:grpSpPr>
          <a:xfrm>
            <a:off x="7936701" y="2803957"/>
            <a:ext cx="617157" cy="829869"/>
            <a:chOff x="7319571" y="478631"/>
            <a:chExt cx="617157" cy="829869"/>
          </a:xfrm>
        </p:grpSpPr>
        <p:sp>
          <p:nvSpPr>
            <p:cNvPr id="69" name="TextBox 68"/>
            <p:cNvSpPr txBox="1"/>
            <p:nvPr/>
          </p:nvSpPr>
          <p:spPr bwMode="auto">
            <a:xfrm>
              <a:off x="7319571" y="1139223"/>
              <a:ext cx="617157" cy="169277"/>
            </a:xfrm>
            <a:prstGeom prst="rect">
              <a:avLst/>
            </a:prstGeom>
            <a:noFill/>
            <a:ln w="9525">
              <a:noFill/>
              <a:miter lim="800000"/>
              <a:headEnd/>
              <a:tailEnd/>
            </a:ln>
          </p:spPr>
          <p:txBody>
            <a:bodyPr wrap="none" lIns="0" tIns="0" rIns="0" bIns="0" rtlCol="0">
              <a:spAutoFit/>
            </a:bodyPr>
            <a:lstStyle/>
            <a:p>
              <a:r>
                <a:rPr lang="en-US" sz="1100" dirty="0">
                  <a:solidFill>
                    <a:srgbClr val="FFFF00"/>
                  </a:solidFill>
                  <a:latin typeface="Verdana" pitchFamily="34" charset="0"/>
                </a:rPr>
                <a:t>300 MHz</a:t>
              </a:r>
            </a:p>
          </p:txBody>
        </p:sp>
        <p:cxnSp>
          <p:nvCxnSpPr>
            <p:cNvPr id="70" name="Straight Connector 69"/>
            <p:cNvCxnSpPr/>
            <p:nvPr/>
          </p:nvCxnSpPr>
          <p:spPr bwMode="auto">
            <a:xfrm>
              <a:off x="7629529" y="478631"/>
              <a:ext cx="0" cy="640080"/>
            </a:xfrm>
            <a:prstGeom prst="line">
              <a:avLst/>
            </a:prstGeom>
            <a:solidFill>
              <a:schemeClr val="accent1"/>
            </a:solidFill>
            <a:ln w="28575" cap="flat" cmpd="sng" algn="ctr">
              <a:solidFill>
                <a:srgbClr val="FFFF00"/>
              </a:solidFill>
              <a:prstDash val="solid"/>
              <a:round/>
              <a:headEnd type="none" w="med" len="med"/>
              <a:tailEnd type="none" w="med" len="med"/>
            </a:ln>
            <a:effectLst/>
          </p:spPr>
        </p:cxnSp>
      </p:grpSp>
      <p:grpSp>
        <p:nvGrpSpPr>
          <p:cNvPr id="71" name="Group 70"/>
          <p:cNvGrpSpPr/>
          <p:nvPr/>
        </p:nvGrpSpPr>
        <p:grpSpPr>
          <a:xfrm>
            <a:off x="3273264" y="2803961"/>
            <a:ext cx="617157" cy="829848"/>
            <a:chOff x="2656134" y="478635"/>
            <a:chExt cx="617157" cy="829848"/>
          </a:xfrm>
        </p:grpSpPr>
        <p:sp>
          <p:nvSpPr>
            <p:cNvPr id="72" name="TextBox 71"/>
            <p:cNvSpPr txBox="1"/>
            <p:nvPr/>
          </p:nvSpPr>
          <p:spPr bwMode="auto">
            <a:xfrm>
              <a:off x="2656134" y="1139206"/>
              <a:ext cx="617157" cy="169277"/>
            </a:xfrm>
            <a:prstGeom prst="rect">
              <a:avLst/>
            </a:prstGeom>
            <a:noFill/>
            <a:ln w="9525">
              <a:noFill/>
              <a:miter lim="800000"/>
              <a:headEnd/>
              <a:tailEnd/>
            </a:ln>
          </p:spPr>
          <p:txBody>
            <a:bodyPr wrap="none" lIns="0" tIns="0" rIns="0" bIns="0" rtlCol="0">
              <a:spAutoFit/>
            </a:bodyPr>
            <a:lstStyle/>
            <a:p>
              <a:r>
                <a:rPr lang="en-US" sz="1100" dirty="0">
                  <a:solidFill>
                    <a:srgbClr val="FFFF00"/>
                  </a:solidFill>
                  <a:latin typeface="Verdana" pitchFamily="34" charset="0"/>
                </a:rPr>
                <a:t>100 MHz</a:t>
              </a:r>
            </a:p>
          </p:txBody>
        </p:sp>
        <p:cxnSp>
          <p:nvCxnSpPr>
            <p:cNvPr id="73" name="Straight Connector 72"/>
            <p:cNvCxnSpPr/>
            <p:nvPr/>
          </p:nvCxnSpPr>
          <p:spPr bwMode="auto">
            <a:xfrm>
              <a:off x="2966248" y="478635"/>
              <a:ext cx="0" cy="640080"/>
            </a:xfrm>
            <a:prstGeom prst="line">
              <a:avLst/>
            </a:prstGeom>
            <a:solidFill>
              <a:schemeClr val="accent1"/>
            </a:solidFill>
            <a:ln w="28575" cap="flat" cmpd="sng" algn="ctr">
              <a:solidFill>
                <a:srgbClr val="FFFF00"/>
              </a:solidFill>
              <a:prstDash val="solid"/>
              <a:round/>
              <a:headEnd type="none" w="med" len="med"/>
              <a:tailEnd type="none" w="med" len="med"/>
            </a:ln>
            <a:effectLst/>
          </p:spPr>
        </p:cxnSp>
      </p:grpSp>
      <p:grpSp>
        <p:nvGrpSpPr>
          <p:cNvPr id="74" name="Group 73"/>
          <p:cNvGrpSpPr/>
          <p:nvPr/>
        </p:nvGrpSpPr>
        <p:grpSpPr>
          <a:xfrm>
            <a:off x="5606889" y="2806342"/>
            <a:ext cx="617157" cy="827483"/>
            <a:chOff x="4989759" y="481016"/>
            <a:chExt cx="617157" cy="827483"/>
          </a:xfrm>
        </p:grpSpPr>
        <p:sp>
          <p:nvSpPr>
            <p:cNvPr id="75" name="TextBox 74"/>
            <p:cNvSpPr txBox="1"/>
            <p:nvPr/>
          </p:nvSpPr>
          <p:spPr bwMode="auto">
            <a:xfrm>
              <a:off x="4989759" y="1139222"/>
              <a:ext cx="617157" cy="169277"/>
            </a:xfrm>
            <a:prstGeom prst="rect">
              <a:avLst/>
            </a:prstGeom>
            <a:noFill/>
            <a:ln w="9525">
              <a:noFill/>
              <a:miter lim="800000"/>
              <a:headEnd/>
              <a:tailEnd/>
            </a:ln>
          </p:spPr>
          <p:txBody>
            <a:bodyPr wrap="none" lIns="0" tIns="0" rIns="0" bIns="0" rtlCol="0">
              <a:spAutoFit/>
            </a:bodyPr>
            <a:lstStyle/>
            <a:p>
              <a:r>
                <a:rPr lang="en-US" sz="1100" dirty="0">
                  <a:solidFill>
                    <a:srgbClr val="FFFF00"/>
                  </a:solidFill>
                  <a:latin typeface="Verdana" pitchFamily="34" charset="0"/>
                </a:rPr>
                <a:t>200 MHz</a:t>
              </a:r>
            </a:p>
          </p:txBody>
        </p:sp>
        <p:cxnSp>
          <p:nvCxnSpPr>
            <p:cNvPr id="76" name="Straight Connector 75"/>
            <p:cNvCxnSpPr/>
            <p:nvPr/>
          </p:nvCxnSpPr>
          <p:spPr bwMode="auto">
            <a:xfrm>
              <a:off x="5300667" y="481016"/>
              <a:ext cx="0" cy="640080"/>
            </a:xfrm>
            <a:prstGeom prst="line">
              <a:avLst/>
            </a:prstGeom>
            <a:solidFill>
              <a:schemeClr val="accent1"/>
            </a:solidFill>
            <a:ln w="28575" cap="flat" cmpd="sng" algn="ctr">
              <a:solidFill>
                <a:srgbClr val="FFFF00"/>
              </a:solidFill>
              <a:prstDash val="solid"/>
              <a:round/>
              <a:headEnd type="none" w="med" len="med"/>
              <a:tailEnd type="none" w="med" len="med"/>
            </a:ln>
            <a:effectLst/>
          </p:spPr>
        </p:cxnSp>
      </p:grpSp>
      <p:grpSp>
        <p:nvGrpSpPr>
          <p:cNvPr id="77" name="Group 76"/>
          <p:cNvGrpSpPr/>
          <p:nvPr/>
        </p:nvGrpSpPr>
        <p:grpSpPr>
          <a:xfrm>
            <a:off x="8029560" y="3916955"/>
            <a:ext cx="428002" cy="829869"/>
            <a:chOff x="7412430" y="478631"/>
            <a:chExt cx="428002" cy="829869"/>
          </a:xfrm>
        </p:grpSpPr>
        <p:sp>
          <p:nvSpPr>
            <p:cNvPr id="78" name="TextBox 77"/>
            <p:cNvSpPr txBox="1"/>
            <p:nvPr/>
          </p:nvSpPr>
          <p:spPr bwMode="auto">
            <a:xfrm>
              <a:off x="7412430" y="1139223"/>
              <a:ext cx="428002" cy="169277"/>
            </a:xfrm>
            <a:prstGeom prst="rect">
              <a:avLst/>
            </a:prstGeom>
            <a:noFill/>
            <a:ln w="9525">
              <a:noFill/>
              <a:miter lim="800000"/>
              <a:headEnd/>
              <a:tailEnd/>
            </a:ln>
          </p:spPr>
          <p:txBody>
            <a:bodyPr wrap="none" lIns="0" tIns="0" rIns="0" bIns="0" rtlCol="0">
              <a:spAutoFit/>
            </a:bodyPr>
            <a:lstStyle/>
            <a:p>
              <a:r>
                <a:rPr lang="en-US" sz="1100" dirty="0">
                  <a:solidFill>
                    <a:srgbClr val="FFFF00"/>
                  </a:solidFill>
                  <a:latin typeface="Verdana" pitchFamily="34" charset="0"/>
                </a:rPr>
                <a:t>3 GHz</a:t>
              </a:r>
            </a:p>
          </p:txBody>
        </p:sp>
        <p:cxnSp>
          <p:nvCxnSpPr>
            <p:cNvPr id="79" name="Straight Connector 78"/>
            <p:cNvCxnSpPr/>
            <p:nvPr/>
          </p:nvCxnSpPr>
          <p:spPr bwMode="auto">
            <a:xfrm>
              <a:off x="7629529" y="478631"/>
              <a:ext cx="0" cy="640080"/>
            </a:xfrm>
            <a:prstGeom prst="line">
              <a:avLst/>
            </a:prstGeom>
            <a:solidFill>
              <a:schemeClr val="accent1"/>
            </a:solidFill>
            <a:ln w="28575" cap="flat" cmpd="sng" algn="ctr">
              <a:solidFill>
                <a:srgbClr val="FFFF00"/>
              </a:solidFill>
              <a:prstDash val="solid"/>
              <a:round/>
              <a:headEnd type="none" w="med" len="med"/>
              <a:tailEnd type="none" w="med" len="med"/>
            </a:ln>
            <a:effectLst/>
          </p:spPr>
        </p:cxnSp>
      </p:grpSp>
      <p:grpSp>
        <p:nvGrpSpPr>
          <p:cNvPr id="80" name="Group 79"/>
          <p:cNvGrpSpPr/>
          <p:nvPr/>
        </p:nvGrpSpPr>
        <p:grpSpPr>
          <a:xfrm>
            <a:off x="3368504" y="3916959"/>
            <a:ext cx="428002" cy="829848"/>
            <a:chOff x="2751374" y="478635"/>
            <a:chExt cx="428002" cy="829848"/>
          </a:xfrm>
        </p:grpSpPr>
        <p:sp>
          <p:nvSpPr>
            <p:cNvPr id="81" name="TextBox 80"/>
            <p:cNvSpPr txBox="1"/>
            <p:nvPr/>
          </p:nvSpPr>
          <p:spPr bwMode="auto">
            <a:xfrm>
              <a:off x="2751374" y="1139206"/>
              <a:ext cx="428002" cy="169277"/>
            </a:xfrm>
            <a:prstGeom prst="rect">
              <a:avLst/>
            </a:prstGeom>
            <a:noFill/>
            <a:ln w="9525">
              <a:noFill/>
              <a:miter lim="800000"/>
              <a:headEnd/>
              <a:tailEnd/>
            </a:ln>
          </p:spPr>
          <p:txBody>
            <a:bodyPr wrap="none" lIns="0" tIns="0" rIns="0" bIns="0" rtlCol="0">
              <a:spAutoFit/>
            </a:bodyPr>
            <a:lstStyle/>
            <a:p>
              <a:r>
                <a:rPr lang="en-US" sz="1100" dirty="0">
                  <a:solidFill>
                    <a:srgbClr val="FFFF00"/>
                  </a:solidFill>
                  <a:latin typeface="Verdana" pitchFamily="34" charset="0"/>
                </a:rPr>
                <a:t>1 GHz</a:t>
              </a:r>
            </a:p>
          </p:txBody>
        </p:sp>
        <p:cxnSp>
          <p:nvCxnSpPr>
            <p:cNvPr id="82" name="Straight Connector 81"/>
            <p:cNvCxnSpPr/>
            <p:nvPr/>
          </p:nvCxnSpPr>
          <p:spPr bwMode="auto">
            <a:xfrm>
              <a:off x="2966248" y="478635"/>
              <a:ext cx="0" cy="640080"/>
            </a:xfrm>
            <a:prstGeom prst="line">
              <a:avLst/>
            </a:prstGeom>
            <a:solidFill>
              <a:schemeClr val="accent1"/>
            </a:solidFill>
            <a:ln w="28575" cap="flat" cmpd="sng" algn="ctr">
              <a:solidFill>
                <a:srgbClr val="FFFF00"/>
              </a:solidFill>
              <a:prstDash val="solid"/>
              <a:round/>
              <a:headEnd type="none" w="med" len="med"/>
              <a:tailEnd type="none" w="med" len="med"/>
            </a:ln>
            <a:effectLst/>
          </p:spPr>
        </p:cxnSp>
      </p:grpSp>
      <p:grpSp>
        <p:nvGrpSpPr>
          <p:cNvPr id="83" name="Group 82"/>
          <p:cNvGrpSpPr/>
          <p:nvPr/>
        </p:nvGrpSpPr>
        <p:grpSpPr>
          <a:xfrm>
            <a:off x="5702129" y="3919340"/>
            <a:ext cx="428002" cy="827483"/>
            <a:chOff x="5084999" y="481016"/>
            <a:chExt cx="428002" cy="827483"/>
          </a:xfrm>
        </p:grpSpPr>
        <p:sp>
          <p:nvSpPr>
            <p:cNvPr id="84" name="TextBox 83"/>
            <p:cNvSpPr txBox="1"/>
            <p:nvPr/>
          </p:nvSpPr>
          <p:spPr bwMode="auto">
            <a:xfrm>
              <a:off x="5084999" y="1139222"/>
              <a:ext cx="428002" cy="169277"/>
            </a:xfrm>
            <a:prstGeom prst="rect">
              <a:avLst/>
            </a:prstGeom>
            <a:noFill/>
            <a:ln w="9525">
              <a:noFill/>
              <a:miter lim="800000"/>
              <a:headEnd/>
              <a:tailEnd/>
            </a:ln>
          </p:spPr>
          <p:txBody>
            <a:bodyPr wrap="none" lIns="0" tIns="0" rIns="0" bIns="0" rtlCol="0">
              <a:spAutoFit/>
            </a:bodyPr>
            <a:lstStyle/>
            <a:p>
              <a:r>
                <a:rPr lang="en-US" sz="1100" dirty="0">
                  <a:solidFill>
                    <a:srgbClr val="FFFF00"/>
                  </a:solidFill>
                  <a:latin typeface="Verdana" pitchFamily="34" charset="0"/>
                </a:rPr>
                <a:t>2 GHz</a:t>
              </a:r>
            </a:p>
          </p:txBody>
        </p:sp>
        <p:cxnSp>
          <p:nvCxnSpPr>
            <p:cNvPr id="85" name="Straight Connector 84"/>
            <p:cNvCxnSpPr/>
            <p:nvPr/>
          </p:nvCxnSpPr>
          <p:spPr bwMode="auto">
            <a:xfrm>
              <a:off x="5300667" y="481016"/>
              <a:ext cx="0" cy="640080"/>
            </a:xfrm>
            <a:prstGeom prst="line">
              <a:avLst/>
            </a:prstGeom>
            <a:solidFill>
              <a:schemeClr val="accent1"/>
            </a:solidFill>
            <a:ln w="28575" cap="flat" cmpd="sng" algn="ctr">
              <a:solidFill>
                <a:srgbClr val="FFFF00"/>
              </a:solidFill>
              <a:prstDash val="solid"/>
              <a:round/>
              <a:headEnd type="none" w="med" len="med"/>
              <a:tailEnd type="none" w="med" len="med"/>
            </a:ln>
            <a:effectLst/>
          </p:spPr>
        </p:cxnSp>
      </p:grpSp>
      <p:sp>
        <p:nvSpPr>
          <p:cNvPr id="86" name="Rounded Rectangle 85"/>
          <p:cNvSpPr/>
          <p:nvPr/>
        </p:nvSpPr>
        <p:spPr bwMode="auto">
          <a:xfrm>
            <a:off x="2449830" y="607646"/>
            <a:ext cx="2774462" cy="500185"/>
          </a:xfrm>
          <a:prstGeom prst="roundRect">
            <a:avLst/>
          </a:prstGeom>
          <a:solidFill>
            <a:srgbClr val="33CC33"/>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AM Broadcast</a:t>
            </a:r>
          </a:p>
        </p:txBody>
      </p:sp>
      <p:sp>
        <p:nvSpPr>
          <p:cNvPr id="87" name="Rounded Rectangle 86"/>
          <p:cNvSpPr/>
          <p:nvPr/>
        </p:nvSpPr>
        <p:spPr bwMode="auto">
          <a:xfrm>
            <a:off x="5449595" y="603982"/>
            <a:ext cx="474479" cy="500185"/>
          </a:xfrm>
          <a:prstGeom prst="roundRect">
            <a:avLst/>
          </a:prstGeom>
          <a:solidFill>
            <a:srgbClr val="FF0000"/>
          </a:solidFill>
          <a:ln w="9525" cap="flat" cmpd="sng" algn="ctr">
            <a:noFill/>
            <a:prstDash val="solid"/>
            <a:round/>
            <a:headEnd type="none" w="med" len="med"/>
            <a:tailEnd type="none" w="med" len="med"/>
          </a:ln>
          <a:effectLst/>
        </p:spPr>
        <p:txBody>
          <a:bodyPr vert="vert270"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160M</a:t>
            </a:r>
          </a:p>
        </p:txBody>
      </p:sp>
      <p:sp>
        <p:nvSpPr>
          <p:cNvPr id="88" name="Rounded Rectangle 87"/>
          <p:cNvSpPr/>
          <p:nvPr/>
        </p:nvSpPr>
        <p:spPr bwMode="auto">
          <a:xfrm>
            <a:off x="5929655" y="603982"/>
            <a:ext cx="2082775" cy="500185"/>
          </a:xfrm>
          <a:prstGeom prst="roundRect">
            <a:avLst/>
          </a:prstGeom>
          <a:solidFill>
            <a:schemeClr val="bg2">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200" b="1" dirty="0">
                <a:solidFill>
                  <a:schemeClr val="bg1"/>
                </a:solidFill>
                <a:latin typeface="Arial" panose="020B0604020202020204" pitchFamily="34" charset="0"/>
                <a:cs typeface="Arial" panose="020B0604020202020204" pitchFamily="34" charset="0"/>
              </a:rPr>
              <a:t>       Marine</a:t>
            </a:r>
          </a:p>
        </p:txBody>
      </p:sp>
      <p:sp>
        <p:nvSpPr>
          <p:cNvPr id="89" name="TextBox 88"/>
          <p:cNvSpPr txBox="1"/>
          <p:nvPr/>
        </p:nvSpPr>
        <p:spPr bwMode="auto">
          <a:xfrm>
            <a:off x="1345282" y="700186"/>
            <a:ext cx="410369" cy="307777"/>
          </a:xfrm>
          <a:prstGeom prst="rect">
            <a:avLst/>
          </a:prstGeom>
          <a:noFill/>
          <a:ln w="9525">
            <a:noFill/>
            <a:miter lim="800000"/>
            <a:headEnd/>
            <a:tailEnd/>
          </a:ln>
        </p:spPr>
        <p:txBody>
          <a:bodyPr wrap="none" lIns="0" tIns="0" rIns="0" bIns="0" rtlCol="0">
            <a:spAutoFit/>
          </a:bodyPr>
          <a:lstStyle/>
          <a:p>
            <a:r>
              <a:rPr lang="en-US" sz="2000" b="1" dirty="0">
                <a:solidFill>
                  <a:schemeClr val="bg1"/>
                </a:solidFill>
                <a:latin typeface="Verdana" pitchFamily="34" charset="0"/>
              </a:rPr>
              <a:t>MF</a:t>
            </a:r>
          </a:p>
        </p:txBody>
      </p:sp>
      <p:sp>
        <p:nvSpPr>
          <p:cNvPr id="90" name="TextBox 89"/>
          <p:cNvSpPr txBox="1"/>
          <p:nvPr/>
        </p:nvSpPr>
        <p:spPr bwMode="auto">
          <a:xfrm>
            <a:off x="1374136" y="1805085"/>
            <a:ext cx="381515" cy="307777"/>
          </a:xfrm>
          <a:prstGeom prst="rect">
            <a:avLst/>
          </a:prstGeom>
          <a:noFill/>
          <a:ln w="9525">
            <a:noFill/>
            <a:miter lim="800000"/>
            <a:headEnd/>
            <a:tailEnd/>
          </a:ln>
        </p:spPr>
        <p:txBody>
          <a:bodyPr wrap="none" lIns="0" tIns="0" rIns="0" bIns="0" rtlCol="0">
            <a:spAutoFit/>
          </a:bodyPr>
          <a:lstStyle/>
          <a:p>
            <a:r>
              <a:rPr lang="en-US" sz="2000" b="1" dirty="0">
                <a:solidFill>
                  <a:schemeClr val="bg1"/>
                </a:solidFill>
                <a:latin typeface="Verdana" pitchFamily="34" charset="0"/>
              </a:rPr>
              <a:t>HF</a:t>
            </a:r>
          </a:p>
        </p:txBody>
      </p:sp>
      <p:sp>
        <p:nvSpPr>
          <p:cNvPr id="91" name="TextBox 90"/>
          <p:cNvSpPr txBox="1"/>
          <p:nvPr/>
        </p:nvSpPr>
        <p:spPr bwMode="auto">
          <a:xfrm>
            <a:off x="1172158" y="2959040"/>
            <a:ext cx="577081" cy="307777"/>
          </a:xfrm>
          <a:prstGeom prst="rect">
            <a:avLst/>
          </a:prstGeom>
          <a:noFill/>
          <a:ln w="9525">
            <a:noFill/>
            <a:miter lim="800000"/>
            <a:headEnd/>
            <a:tailEnd/>
          </a:ln>
        </p:spPr>
        <p:txBody>
          <a:bodyPr wrap="none" lIns="0" tIns="0" rIns="0" bIns="0" rtlCol="0">
            <a:spAutoFit/>
          </a:bodyPr>
          <a:lstStyle/>
          <a:p>
            <a:r>
              <a:rPr lang="en-US" sz="2000" b="1" dirty="0">
                <a:solidFill>
                  <a:schemeClr val="bg1"/>
                </a:solidFill>
                <a:latin typeface="Verdana" pitchFamily="34" charset="0"/>
              </a:rPr>
              <a:t>VHF</a:t>
            </a:r>
          </a:p>
        </p:txBody>
      </p:sp>
      <p:sp>
        <p:nvSpPr>
          <p:cNvPr id="92" name="TextBox 91"/>
          <p:cNvSpPr txBox="1"/>
          <p:nvPr/>
        </p:nvSpPr>
        <p:spPr bwMode="auto">
          <a:xfrm>
            <a:off x="1159334" y="4052035"/>
            <a:ext cx="589905" cy="307777"/>
          </a:xfrm>
          <a:prstGeom prst="rect">
            <a:avLst/>
          </a:prstGeom>
          <a:noFill/>
          <a:ln w="9525">
            <a:noFill/>
            <a:miter lim="800000"/>
            <a:headEnd/>
            <a:tailEnd/>
          </a:ln>
        </p:spPr>
        <p:txBody>
          <a:bodyPr wrap="none" lIns="0" tIns="0" rIns="0" bIns="0" rtlCol="0">
            <a:spAutoFit/>
          </a:bodyPr>
          <a:lstStyle/>
          <a:p>
            <a:r>
              <a:rPr lang="en-US" sz="2000" b="1" dirty="0">
                <a:solidFill>
                  <a:schemeClr val="bg1"/>
                </a:solidFill>
                <a:latin typeface="Verdana" pitchFamily="34" charset="0"/>
              </a:rPr>
              <a:t>UHF</a:t>
            </a:r>
          </a:p>
        </p:txBody>
      </p:sp>
      <p:sp>
        <p:nvSpPr>
          <p:cNvPr id="93" name="Rounded Rectangle 92"/>
          <p:cNvSpPr/>
          <p:nvPr/>
        </p:nvSpPr>
        <p:spPr bwMode="auto">
          <a:xfrm>
            <a:off x="1040130" y="1544955"/>
            <a:ext cx="7620000" cy="1038225"/>
          </a:xfrm>
          <a:prstGeom prst="roundRect">
            <a:avLst/>
          </a:prstGeom>
          <a:solidFill>
            <a:srgbClr val="00004C">
              <a:alpha val="69804"/>
            </a:srgbClr>
          </a:soli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sp>
        <p:nvSpPr>
          <p:cNvPr id="94" name="Rounded Rectangle 93"/>
          <p:cNvSpPr/>
          <p:nvPr/>
        </p:nvSpPr>
        <p:spPr bwMode="auto">
          <a:xfrm>
            <a:off x="1040130" y="2703195"/>
            <a:ext cx="7620000" cy="1038225"/>
          </a:xfrm>
          <a:prstGeom prst="roundRect">
            <a:avLst/>
          </a:prstGeom>
          <a:solidFill>
            <a:srgbClr val="00004C">
              <a:alpha val="69804"/>
            </a:srgbClr>
          </a:soli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sp>
        <p:nvSpPr>
          <p:cNvPr id="95" name="Rounded Rectangle 94"/>
          <p:cNvSpPr/>
          <p:nvPr/>
        </p:nvSpPr>
        <p:spPr bwMode="auto">
          <a:xfrm>
            <a:off x="1040130" y="3792855"/>
            <a:ext cx="7620000" cy="1038225"/>
          </a:xfrm>
          <a:prstGeom prst="roundRect">
            <a:avLst/>
          </a:prstGeom>
          <a:solidFill>
            <a:srgbClr val="00004C">
              <a:alpha val="69804"/>
            </a:srgbClr>
          </a:soli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sp>
        <p:nvSpPr>
          <p:cNvPr id="3" name="Slide Number Placeholder 2"/>
          <p:cNvSpPr>
            <a:spLocks noGrp="1"/>
          </p:cNvSpPr>
          <p:nvPr>
            <p:ph type="sldNum" sz="quarter" idx="12"/>
          </p:nvPr>
        </p:nvSpPr>
        <p:spPr/>
        <p:txBody>
          <a:bodyPr/>
          <a:lstStyle/>
          <a:p>
            <a:pPr>
              <a:defRPr/>
            </a:pPr>
            <a:r>
              <a:rPr lang="en-US" dirty="0">
                <a:solidFill>
                  <a:schemeClr val="bg1"/>
                </a:solidFill>
              </a:rPr>
              <a:t>SLIDE </a:t>
            </a:r>
            <a:fld id="{7DE08B2E-D59F-498D-8D62-ABBAFDFFC21C}" type="slidenum">
              <a:rPr lang="en-US" smtClean="0">
                <a:solidFill>
                  <a:schemeClr val="bg1"/>
                </a:solidFill>
              </a:rPr>
              <a:pPr>
                <a:defRPr/>
              </a:pPr>
              <a:t>6</a:t>
            </a:fld>
            <a:endParaRPr lang="en-US" dirty="0">
              <a:solidFill>
                <a:schemeClr val="bg1"/>
              </a:solidFill>
            </a:endParaRPr>
          </a:p>
        </p:txBody>
      </p:sp>
    </p:spTree>
    <p:extLst>
      <p:ext uri="{BB962C8B-B14F-4D97-AF65-F5344CB8AC3E}">
        <p14:creationId xmlns:p14="http://schemas.microsoft.com/office/powerpoint/2010/main" val="3736842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86"/>
                                        </p:tgtEl>
                                        <p:attrNameLst>
                                          <p:attrName>style.visibility</p:attrName>
                                        </p:attrNameLst>
                                      </p:cBhvr>
                                      <p:to>
                                        <p:strVal val="visible"/>
                                      </p:to>
                                    </p:set>
                                    <p:animEffect transition="in" filter="fade">
                                      <p:cBhvr>
                                        <p:cTn id="10" dur="500"/>
                                        <p:tgtEl>
                                          <p:spTgt spid="8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8"/>
                                        </p:tgtEl>
                                        <p:attrNameLst>
                                          <p:attrName>style.visibility</p:attrName>
                                        </p:attrNameLst>
                                      </p:cBhvr>
                                      <p:to>
                                        <p:strVal val="visible"/>
                                      </p:to>
                                    </p:set>
                                    <p:animEffect transition="in" filter="fade">
                                      <p:cBhvr>
                                        <p:cTn id="15" dur="500"/>
                                        <p:tgtEl>
                                          <p:spTgt spid="88"/>
                                        </p:tgtEl>
                                      </p:cBhvr>
                                    </p:animEffect>
                                  </p:childTnLst>
                                </p:cTn>
                              </p:par>
                              <p:par>
                                <p:cTn id="16" presetID="10" presetClass="exit" presetSubtype="0" fill="hold" grpId="0" nodeType="withEffect">
                                  <p:stCondLst>
                                    <p:cond delay="0"/>
                                  </p:stCondLst>
                                  <p:childTnLst>
                                    <p:animEffect transition="out" filter="fade">
                                      <p:cBhvr>
                                        <p:cTn id="17" dur="500"/>
                                        <p:tgtEl>
                                          <p:spTgt spid="16"/>
                                        </p:tgtEl>
                                      </p:cBhvr>
                                    </p:animEffect>
                                    <p:set>
                                      <p:cBhvr>
                                        <p:cTn id="18" dur="1" fill="hold">
                                          <p:stCondLst>
                                            <p:cond delay="499"/>
                                          </p:stCondLst>
                                        </p:cTn>
                                        <p:tgtEl>
                                          <p:spTgt spid="1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7"/>
                                        </p:tgtEl>
                                        <p:attrNameLst>
                                          <p:attrName>style.visibility</p:attrName>
                                        </p:attrNameLst>
                                      </p:cBhvr>
                                      <p:to>
                                        <p:strVal val="visible"/>
                                      </p:to>
                                    </p:set>
                                    <p:animEffect transition="in" filter="fade">
                                      <p:cBhvr>
                                        <p:cTn id="23" dur="500"/>
                                        <p:tgtEl>
                                          <p:spTgt spid="87"/>
                                        </p:tgtEl>
                                      </p:cBhvr>
                                    </p:animEffect>
                                  </p:childTnLst>
                                </p:cTn>
                              </p:par>
                              <p:par>
                                <p:cTn id="24" presetID="10" presetClass="exit" presetSubtype="0" fill="hold" grpId="0" nodeType="withEffect">
                                  <p:stCondLst>
                                    <p:cond delay="0"/>
                                  </p:stCondLst>
                                  <p:childTnLst>
                                    <p:animEffect transition="out" filter="fade">
                                      <p:cBhvr>
                                        <p:cTn id="25" dur="500"/>
                                        <p:tgtEl>
                                          <p:spTgt spid="17"/>
                                        </p:tgtEl>
                                      </p:cBhvr>
                                    </p:animEffect>
                                    <p:set>
                                      <p:cBhvr>
                                        <p:cTn id="26"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15" grpId="0" animBg="1"/>
      <p:bldP spid="86" grpId="0" animBg="1"/>
      <p:bldP spid="87" grpId="0" animBg="1"/>
      <p:bldP spid="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 3.c.: Radio Services</a:t>
            </a:r>
          </a:p>
        </p:txBody>
      </p:sp>
      <p:sp>
        <p:nvSpPr>
          <p:cNvPr id="18" name="TextBox 17"/>
          <p:cNvSpPr txBox="1"/>
          <p:nvPr/>
        </p:nvSpPr>
        <p:spPr bwMode="auto">
          <a:xfrm>
            <a:off x="8704418"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1</a:t>
            </a:r>
          </a:p>
        </p:txBody>
      </p:sp>
      <p:sp>
        <p:nvSpPr>
          <p:cNvPr id="17" name="TextBox 16"/>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2</a:t>
            </a:r>
          </a:p>
        </p:txBody>
      </p:sp>
      <p:sp>
        <p:nvSpPr>
          <p:cNvPr id="16" name="TextBox 15"/>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3</a:t>
            </a:r>
          </a:p>
        </p:txBody>
      </p:sp>
      <p:sp>
        <p:nvSpPr>
          <p:cNvPr id="23" name="Rounded Rectangle 22"/>
          <p:cNvSpPr/>
          <p:nvPr/>
        </p:nvSpPr>
        <p:spPr bwMode="auto">
          <a:xfrm>
            <a:off x="1057275" y="1543049"/>
            <a:ext cx="7620000" cy="1038225"/>
          </a:xfrm>
          <a:prstGeom prst="roundRect">
            <a:avLst/>
          </a:prstGeom>
          <a:solidFill>
            <a:srgbClr val="C2FFF0">
              <a:alpha val="20000"/>
            </a:srgbClr>
          </a:soli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4" name="Rounded Rectangle 23"/>
          <p:cNvSpPr/>
          <p:nvPr/>
        </p:nvSpPr>
        <p:spPr bwMode="auto">
          <a:xfrm>
            <a:off x="1038225" y="3814764"/>
            <a:ext cx="7620000" cy="1038225"/>
          </a:xfrm>
          <a:prstGeom prst="roundRect">
            <a:avLst/>
          </a:prstGeom>
          <a:solidFill>
            <a:srgbClr val="C2FFF0">
              <a:alpha val="20000"/>
            </a:srgbClr>
          </a:soli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5" name="Rounded Rectangle 24"/>
          <p:cNvSpPr/>
          <p:nvPr/>
        </p:nvSpPr>
        <p:spPr bwMode="auto">
          <a:xfrm>
            <a:off x="1047750" y="2678906"/>
            <a:ext cx="7620000" cy="1038225"/>
          </a:xfrm>
          <a:prstGeom prst="roundRect">
            <a:avLst/>
          </a:prstGeom>
          <a:solidFill>
            <a:srgbClr val="C2FFF0">
              <a:alpha val="20000"/>
            </a:srgbClr>
          </a:soli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6" name="Rectangle 25"/>
          <p:cNvSpPr/>
          <p:nvPr/>
        </p:nvSpPr>
        <p:spPr bwMode="auto">
          <a:xfrm>
            <a:off x="1954498" y="551974"/>
            <a:ext cx="1631066" cy="600629"/>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7" name="Rectangle 26"/>
          <p:cNvSpPr/>
          <p:nvPr/>
        </p:nvSpPr>
        <p:spPr bwMode="auto">
          <a:xfrm>
            <a:off x="3588242" y="551974"/>
            <a:ext cx="2329834" cy="600629"/>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8" name="Rectangle 27"/>
          <p:cNvSpPr/>
          <p:nvPr/>
        </p:nvSpPr>
        <p:spPr bwMode="auto">
          <a:xfrm>
            <a:off x="5919303" y="553508"/>
            <a:ext cx="2329834" cy="600629"/>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9" name="Rectangle 28"/>
          <p:cNvSpPr/>
          <p:nvPr/>
        </p:nvSpPr>
        <p:spPr bwMode="auto">
          <a:xfrm>
            <a:off x="1954514" y="1659213"/>
            <a:ext cx="1631066" cy="600629"/>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0" name="Rectangle 29"/>
          <p:cNvSpPr/>
          <p:nvPr/>
        </p:nvSpPr>
        <p:spPr bwMode="auto">
          <a:xfrm>
            <a:off x="3588258" y="1659213"/>
            <a:ext cx="2329834" cy="600629"/>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1" name="Rectangle 30"/>
          <p:cNvSpPr/>
          <p:nvPr/>
        </p:nvSpPr>
        <p:spPr bwMode="auto">
          <a:xfrm>
            <a:off x="5919319" y="1660747"/>
            <a:ext cx="2329834" cy="600629"/>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2" name="Rectangle 31"/>
          <p:cNvSpPr/>
          <p:nvPr/>
        </p:nvSpPr>
        <p:spPr bwMode="auto">
          <a:xfrm>
            <a:off x="1954530" y="2794072"/>
            <a:ext cx="1631066" cy="600629"/>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3" name="Rectangle 32"/>
          <p:cNvSpPr/>
          <p:nvPr/>
        </p:nvSpPr>
        <p:spPr bwMode="auto">
          <a:xfrm>
            <a:off x="3588274" y="2794072"/>
            <a:ext cx="2329834" cy="600629"/>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4" name="Rectangle 33"/>
          <p:cNvSpPr/>
          <p:nvPr/>
        </p:nvSpPr>
        <p:spPr bwMode="auto">
          <a:xfrm>
            <a:off x="5919335" y="2795606"/>
            <a:ext cx="2329834" cy="600629"/>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5" name="Rectangle 34"/>
          <p:cNvSpPr/>
          <p:nvPr/>
        </p:nvSpPr>
        <p:spPr bwMode="auto">
          <a:xfrm>
            <a:off x="1950630" y="3905593"/>
            <a:ext cx="1631066" cy="600629"/>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6" name="Rectangle 35"/>
          <p:cNvSpPr/>
          <p:nvPr/>
        </p:nvSpPr>
        <p:spPr bwMode="auto">
          <a:xfrm>
            <a:off x="3584374" y="3905593"/>
            <a:ext cx="2329834" cy="600629"/>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7" name="Rectangle 36"/>
          <p:cNvSpPr/>
          <p:nvPr/>
        </p:nvSpPr>
        <p:spPr bwMode="auto">
          <a:xfrm>
            <a:off x="5915435" y="3907127"/>
            <a:ext cx="2329834" cy="600629"/>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8" name="TextBox 37"/>
          <p:cNvSpPr txBox="1"/>
          <p:nvPr/>
        </p:nvSpPr>
        <p:spPr bwMode="auto">
          <a:xfrm>
            <a:off x="1658804" y="1209122"/>
            <a:ext cx="581891" cy="169277"/>
          </a:xfrm>
          <a:prstGeom prst="rect">
            <a:avLst/>
          </a:prstGeom>
          <a:noFill/>
          <a:ln w="9525">
            <a:noFill/>
            <a:miter lim="800000"/>
            <a:headEnd/>
            <a:tailEnd/>
          </a:ln>
        </p:spPr>
        <p:txBody>
          <a:bodyPr wrap="none" lIns="0" tIns="0" rIns="0" bIns="0" rtlCol="0">
            <a:spAutoFit/>
          </a:bodyPr>
          <a:lstStyle>
            <a:defPPr>
              <a:defRPr lang="en-US"/>
            </a:defPPr>
            <a:lvl1pPr>
              <a:defRPr sz="1100">
                <a:solidFill>
                  <a:srgbClr val="FFFF00"/>
                </a:solidFill>
                <a:latin typeface="Verdana" pitchFamily="34" charset="0"/>
              </a:defRPr>
            </a:lvl1pPr>
          </a:lstStyle>
          <a:p>
            <a:r>
              <a:rPr lang="en-US" dirty="0"/>
              <a:t>300 kHz</a:t>
            </a:r>
          </a:p>
        </p:txBody>
      </p:sp>
      <p:grpSp>
        <p:nvGrpSpPr>
          <p:cNvPr id="39" name="Group 38"/>
          <p:cNvGrpSpPr/>
          <p:nvPr/>
        </p:nvGrpSpPr>
        <p:grpSpPr>
          <a:xfrm>
            <a:off x="8031079" y="554831"/>
            <a:ext cx="437620" cy="829869"/>
            <a:chOff x="7410049" y="478631"/>
            <a:chExt cx="437620" cy="829869"/>
          </a:xfrm>
        </p:grpSpPr>
        <p:sp>
          <p:nvSpPr>
            <p:cNvPr id="40" name="TextBox 39"/>
            <p:cNvSpPr txBox="1"/>
            <p:nvPr/>
          </p:nvSpPr>
          <p:spPr bwMode="auto">
            <a:xfrm>
              <a:off x="7410049" y="1139223"/>
              <a:ext cx="437620" cy="169277"/>
            </a:xfrm>
            <a:prstGeom prst="rect">
              <a:avLst/>
            </a:prstGeom>
            <a:noFill/>
            <a:ln w="9525">
              <a:noFill/>
              <a:miter lim="800000"/>
              <a:headEnd/>
              <a:tailEnd/>
            </a:ln>
          </p:spPr>
          <p:txBody>
            <a:bodyPr wrap="none" lIns="0" tIns="0" rIns="0" bIns="0" rtlCol="0">
              <a:spAutoFit/>
            </a:bodyPr>
            <a:lstStyle/>
            <a:p>
              <a:r>
                <a:rPr lang="en-US" sz="1100" dirty="0">
                  <a:solidFill>
                    <a:srgbClr val="FFFF00"/>
                  </a:solidFill>
                  <a:latin typeface="Verdana" pitchFamily="34" charset="0"/>
                </a:rPr>
                <a:t>3 MHz</a:t>
              </a:r>
            </a:p>
          </p:txBody>
        </p:sp>
        <p:cxnSp>
          <p:nvCxnSpPr>
            <p:cNvPr id="41" name="Straight Connector 40"/>
            <p:cNvCxnSpPr/>
            <p:nvPr/>
          </p:nvCxnSpPr>
          <p:spPr bwMode="auto">
            <a:xfrm>
              <a:off x="7629529" y="478631"/>
              <a:ext cx="0" cy="640080"/>
            </a:xfrm>
            <a:prstGeom prst="line">
              <a:avLst/>
            </a:prstGeom>
            <a:solidFill>
              <a:schemeClr val="accent1"/>
            </a:solidFill>
            <a:ln w="28575" cap="flat" cmpd="sng" algn="ctr">
              <a:solidFill>
                <a:srgbClr val="FFFF00"/>
              </a:solidFill>
              <a:prstDash val="solid"/>
              <a:round/>
              <a:headEnd type="none" w="med" len="med"/>
              <a:tailEnd type="none" w="med" len="med"/>
            </a:ln>
            <a:effectLst/>
          </p:spPr>
        </p:cxnSp>
      </p:grpSp>
      <p:grpSp>
        <p:nvGrpSpPr>
          <p:cNvPr id="42" name="Group 41"/>
          <p:cNvGrpSpPr/>
          <p:nvPr/>
        </p:nvGrpSpPr>
        <p:grpSpPr>
          <a:xfrm>
            <a:off x="3367642" y="554835"/>
            <a:ext cx="437620" cy="829848"/>
            <a:chOff x="2746612" y="478635"/>
            <a:chExt cx="437620" cy="829848"/>
          </a:xfrm>
        </p:grpSpPr>
        <p:sp>
          <p:nvSpPr>
            <p:cNvPr id="43" name="TextBox 42"/>
            <p:cNvSpPr txBox="1"/>
            <p:nvPr/>
          </p:nvSpPr>
          <p:spPr bwMode="auto">
            <a:xfrm>
              <a:off x="2746612" y="1139206"/>
              <a:ext cx="437620" cy="169277"/>
            </a:xfrm>
            <a:prstGeom prst="rect">
              <a:avLst/>
            </a:prstGeom>
            <a:noFill/>
            <a:ln w="9525">
              <a:noFill/>
              <a:miter lim="800000"/>
              <a:headEnd/>
              <a:tailEnd/>
            </a:ln>
          </p:spPr>
          <p:txBody>
            <a:bodyPr wrap="none" lIns="0" tIns="0" rIns="0" bIns="0" rtlCol="0">
              <a:spAutoFit/>
            </a:bodyPr>
            <a:lstStyle/>
            <a:p>
              <a:r>
                <a:rPr lang="en-US" sz="1100" dirty="0">
                  <a:solidFill>
                    <a:srgbClr val="FFFF00"/>
                  </a:solidFill>
                  <a:latin typeface="Verdana" pitchFamily="34" charset="0"/>
                </a:rPr>
                <a:t>1 MHz</a:t>
              </a:r>
            </a:p>
          </p:txBody>
        </p:sp>
        <p:cxnSp>
          <p:nvCxnSpPr>
            <p:cNvPr id="44" name="Straight Connector 43"/>
            <p:cNvCxnSpPr/>
            <p:nvPr/>
          </p:nvCxnSpPr>
          <p:spPr bwMode="auto">
            <a:xfrm>
              <a:off x="2966248" y="478635"/>
              <a:ext cx="0" cy="640080"/>
            </a:xfrm>
            <a:prstGeom prst="line">
              <a:avLst/>
            </a:prstGeom>
            <a:solidFill>
              <a:schemeClr val="accent1"/>
            </a:solidFill>
            <a:ln w="28575" cap="flat" cmpd="sng" algn="ctr">
              <a:solidFill>
                <a:srgbClr val="FFFF00"/>
              </a:solidFill>
              <a:prstDash val="solid"/>
              <a:round/>
              <a:headEnd type="none" w="med" len="med"/>
              <a:tailEnd type="none" w="med" len="med"/>
            </a:ln>
            <a:effectLst/>
          </p:spPr>
        </p:cxnSp>
      </p:grpSp>
      <p:grpSp>
        <p:nvGrpSpPr>
          <p:cNvPr id="45" name="Group 44"/>
          <p:cNvGrpSpPr/>
          <p:nvPr/>
        </p:nvGrpSpPr>
        <p:grpSpPr>
          <a:xfrm>
            <a:off x="5698886" y="557216"/>
            <a:ext cx="437620" cy="827483"/>
            <a:chOff x="5077856" y="481016"/>
            <a:chExt cx="437620" cy="827483"/>
          </a:xfrm>
        </p:grpSpPr>
        <p:sp>
          <p:nvSpPr>
            <p:cNvPr id="46" name="TextBox 45"/>
            <p:cNvSpPr txBox="1"/>
            <p:nvPr/>
          </p:nvSpPr>
          <p:spPr bwMode="auto">
            <a:xfrm>
              <a:off x="5077856" y="1139222"/>
              <a:ext cx="437620" cy="169277"/>
            </a:xfrm>
            <a:prstGeom prst="rect">
              <a:avLst/>
            </a:prstGeom>
            <a:noFill/>
            <a:ln w="9525">
              <a:noFill/>
              <a:miter lim="800000"/>
              <a:headEnd/>
              <a:tailEnd/>
            </a:ln>
          </p:spPr>
          <p:txBody>
            <a:bodyPr wrap="none" lIns="0" tIns="0" rIns="0" bIns="0" rtlCol="0">
              <a:spAutoFit/>
            </a:bodyPr>
            <a:lstStyle/>
            <a:p>
              <a:r>
                <a:rPr lang="en-US" sz="1100" dirty="0">
                  <a:solidFill>
                    <a:srgbClr val="FFFF00"/>
                  </a:solidFill>
                  <a:latin typeface="Verdana" pitchFamily="34" charset="0"/>
                </a:rPr>
                <a:t>2 MHz</a:t>
              </a:r>
            </a:p>
          </p:txBody>
        </p:sp>
        <p:cxnSp>
          <p:nvCxnSpPr>
            <p:cNvPr id="47" name="Straight Connector 46"/>
            <p:cNvCxnSpPr/>
            <p:nvPr/>
          </p:nvCxnSpPr>
          <p:spPr bwMode="auto">
            <a:xfrm>
              <a:off x="5300667" y="481016"/>
              <a:ext cx="0" cy="640080"/>
            </a:xfrm>
            <a:prstGeom prst="line">
              <a:avLst/>
            </a:prstGeom>
            <a:solidFill>
              <a:schemeClr val="accent1"/>
            </a:solidFill>
            <a:ln w="28575" cap="flat" cmpd="sng" algn="ctr">
              <a:solidFill>
                <a:srgbClr val="FFFF00"/>
              </a:solidFill>
              <a:prstDash val="solid"/>
              <a:round/>
              <a:headEnd type="none" w="med" len="med"/>
              <a:tailEnd type="none" w="med" len="med"/>
            </a:ln>
            <a:effectLst/>
          </p:spPr>
        </p:cxnSp>
      </p:grpSp>
      <p:cxnSp>
        <p:nvCxnSpPr>
          <p:cNvPr id="48" name="Straight Connector 47"/>
          <p:cNvCxnSpPr/>
          <p:nvPr/>
        </p:nvCxnSpPr>
        <p:spPr bwMode="auto">
          <a:xfrm>
            <a:off x="1949933" y="554835"/>
            <a:ext cx="0" cy="640080"/>
          </a:xfrm>
          <a:prstGeom prst="line">
            <a:avLst/>
          </a:prstGeom>
          <a:solidFill>
            <a:schemeClr val="accent1"/>
          </a:solidFill>
          <a:ln w="28575" cap="flat" cmpd="sng" algn="ctr">
            <a:solidFill>
              <a:srgbClr val="FFFF00"/>
            </a:solidFill>
            <a:prstDash val="solid"/>
            <a:round/>
            <a:headEnd type="none" w="med" len="med"/>
            <a:tailEnd type="none" w="med" len="med"/>
          </a:ln>
          <a:effectLst/>
        </p:spPr>
      </p:cxnSp>
      <p:grpSp>
        <p:nvGrpSpPr>
          <p:cNvPr id="49" name="Group 48"/>
          <p:cNvGrpSpPr/>
          <p:nvPr/>
        </p:nvGrpSpPr>
        <p:grpSpPr>
          <a:xfrm>
            <a:off x="1736584" y="1659725"/>
            <a:ext cx="437620" cy="835476"/>
            <a:chOff x="1214614" y="1364451"/>
            <a:chExt cx="437620" cy="835476"/>
          </a:xfrm>
        </p:grpSpPr>
        <p:sp>
          <p:nvSpPr>
            <p:cNvPr id="50" name="TextBox 49"/>
            <p:cNvSpPr txBox="1"/>
            <p:nvPr/>
          </p:nvSpPr>
          <p:spPr bwMode="auto">
            <a:xfrm>
              <a:off x="1214614" y="2030650"/>
              <a:ext cx="437620" cy="169277"/>
            </a:xfrm>
            <a:prstGeom prst="rect">
              <a:avLst/>
            </a:prstGeom>
            <a:noFill/>
            <a:ln w="9525">
              <a:noFill/>
              <a:miter lim="800000"/>
              <a:headEnd/>
              <a:tailEnd/>
            </a:ln>
          </p:spPr>
          <p:txBody>
            <a:bodyPr wrap="none" lIns="0" tIns="0" rIns="0" bIns="0" rtlCol="0">
              <a:spAutoFit/>
            </a:bodyPr>
            <a:lstStyle/>
            <a:p>
              <a:r>
                <a:rPr lang="en-US" sz="1100" dirty="0">
                  <a:solidFill>
                    <a:srgbClr val="FFFF00"/>
                  </a:solidFill>
                  <a:latin typeface="Verdana" pitchFamily="34" charset="0"/>
                </a:rPr>
                <a:t>3 MHz</a:t>
              </a:r>
            </a:p>
          </p:txBody>
        </p:sp>
        <p:cxnSp>
          <p:nvCxnSpPr>
            <p:cNvPr id="51" name="Straight Connector 50"/>
            <p:cNvCxnSpPr/>
            <p:nvPr/>
          </p:nvCxnSpPr>
          <p:spPr bwMode="auto">
            <a:xfrm>
              <a:off x="1428750" y="1364451"/>
              <a:ext cx="0" cy="640080"/>
            </a:xfrm>
            <a:prstGeom prst="line">
              <a:avLst/>
            </a:prstGeom>
            <a:solidFill>
              <a:schemeClr val="accent1"/>
            </a:solidFill>
            <a:ln w="28575" cap="flat" cmpd="sng" algn="ctr">
              <a:solidFill>
                <a:srgbClr val="FFFF00"/>
              </a:solidFill>
              <a:prstDash val="solid"/>
              <a:round/>
              <a:headEnd type="none" w="med" len="med"/>
              <a:tailEnd type="none" w="med" len="med"/>
            </a:ln>
            <a:effectLst/>
          </p:spPr>
        </p:cxnSp>
      </p:grpSp>
      <p:grpSp>
        <p:nvGrpSpPr>
          <p:cNvPr id="52" name="Group 51"/>
          <p:cNvGrpSpPr/>
          <p:nvPr/>
        </p:nvGrpSpPr>
        <p:grpSpPr>
          <a:xfrm>
            <a:off x="1686671" y="2795749"/>
            <a:ext cx="527388" cy="834355"/>
            <a:chOff x="1164701" y="2256158"/>
            <a:chExt cx="527388" cy="834355"/>
          </a:xfrm>
        </p:grpSpPr>
        <p:sp>
          <p:nvSpPr>
            <p:cNvPr id="53" name="TextBox 52"/>
            <p:cNvSpPr txBox="1"/>
            <p:nvPr/>
          </p:nvSpPr>
          <p:spPr bwMode="auto">
            <a:xfrm>
              <a:off x="1164701" y="2921236"/>
              <a:ext cx="527388" cy="169277"/>
            </a:xfrm>
            <a:prstGeom prst="rect">
              <a:avLst/>
            </a:prstGeom>
            <a:noFill/>
            <a:ln w="9525">
              <a:noFill/>
              <a:miter lim="800000"/>
              <a:headEnd/>
              <a:tailEnd/>
            </a:ln>
          </p:spPr>
          <p:txBody>
            <a:bodyPr wrap="none" lIns="0" tIns="0" rIns="0" bIns="0" rtlCol="0">
              <a:spAutoFit/>
            </a:bodyPr>
            <a:lstStyle/>
            <a:p>
              <a:r>
                <a:rPr lang="en-US" sz="1100" dirty="0">
                  <a:solidFill>
                    <a:srgbClr val="FFFF00"/>
                  </a:solidFill>
                  <a:latin typeface="Verdana" pitchFamily="34" charset="0"/>
                </a:rPr>
                <a:t>30 MHz</a:t>
              </a:r>
            </a:p>
          </p:txBody>
        </p:sp>
        <p:cxnSp>
          <p:nvCxnSpPr>
            <p:cNvPr id="54" name="Straight Connector 53"/>
            <p:cNvCxnSpPr/>
            <p:nvPr/>
          </p:nvCxnSpPr>
          <p:spPr bwMode="auto">
            <a:xfrm>
              <a:off x="1428750" y="2256158"/>
              <a:ext cx="0" cy="640080"/>
            </a:xfrm>
            <a:prstGeom prst="line">
              <a:avLst/>
            </a:prstGeom>
            <a:solidFill>
              <a:schemeClr val="accent1"/>
            </a:solidFill>
            <a:ln w="28575" cap="flat" cmpd="sng" algn="ctr">
              <a:solidFill>
                <a:srgbClr val="FFFF00"/>
              </a:solidFill>
              <a:prstDash val="solid"/>
              <a:round/>
              <a:headEnd type="none" w="med" len="med"/>
              <a:tailEnd type="none" w="med" len="med"/>
            </a:ln>
            <a:effectLst/>
          </p:spPr>
        </p:cxnSp>
      </p:grpSp>
      <p:grpSp>
        <p:nvGrpSpPr>
          <p:cNvPr id="55" name="Group 54"/>
          <p:cNvGrpSpPr/>
          <p:nvPr/>
        </p:nvGrpSpPr>
        <p:grpSpPr>
          <a:xfrm>
            <a:off x="1640197" y="3909538"/>
            <a:ext cx="617157" cy="837373"/>
            <a:chOff x="1118227" y="3148489"/>
            <a:chExt cx="617157" cy="837373"/>
          </a:xfrm>
        </p:grpSpPr>
        <p:sp>
          <p:nvSpPr>
            <p:cNvPr id="56" name="TextBox 55"/>
            <p:cNvSpPr txBox="1"/>
            <p:nvPr/>
          </p:nvSpPr>
          <p:spPr bwMode="auto">
            <a:xfrm>
              <a:off x="1118227" y="3816585"/>
              <a:ext cx="617157" cy="169277"/>
            </a:xfrm>
            <a:prstGeom prst="rect">
              <a:avLst/>
            </a:prstGeom>
            <a:noFill/>
            <a:ln w="9525">
              <a:noFill/>
              <a:miter lim="800000"/>
              <a:headEnd/>
              <a:tailEnd/>
            </a:ln>
          </p:spPr>
          <p:txBody>
            <a:bodyPr wrap="none" lIns="0" tIns="0" rIns="0" bIns="0" rtlCol="0">
              <a:spAutoFit/>
            </a:bodyPr>
            <a:lstStyle/>
            <a:p>
              <a:r>
                <a:rPr lang="en-US" sz="1100" dirty="0">
                  <a:solidFill>
                    <a:srgbClr val="FFFF00"/>
                  </a:solidFill>
                  <a:latin typeface="Verdana" pitchFamily="34" charset="0"/>
                </a:rPr>
                <a:t>300 MHz</a:t>
              </a:r>
            </a:p>
          </p:txBody>
        </p:sp>
        <p:cxnSp>
          <p:nvCxnSpPr>
            <p:cNvPr id="57" name="Straight Connector 56"/>
            <p:cNvCxnSpPr/>
            <p:nvPr/>
          </p:nvCxnSpPr>
          <p:spPr bwMode="auto">
            <a:xfrm>
              <a:off x="1428750" y="3148489"/>
              <a:ext cx="0" cy="640080"/>
            </a:xfrm>
            <a:prstGeom prst="line">
              <a:avLst/>
            </a:prstGeom>
            <a:solidFill>
              <a:schemeClr val="accent1"/>
            </a:solidFill>
            <a:ln w="28575" cap="flat" cmpd="sng" algn="ctr">
              <a:solidFill>
                <a:srgbClr val="FFFF00"/>
              </a:solidFill>
              <a:prstDash val="solid"/>
              <a:round/>
              <a:headEnd type="none" w="med" len="med"/>
              <a:tailEnd type="none" w="med" len="med"/>
            </a:ln>
            <a:effectLst/>
          </p:spPr>
        </p:cxnSp>
      </p:grpSp>
      <p:grpSp>
        <p:nvGrpSpPr>
          <p:cNvPr id="58" name="Group 57"/>
          <p:cNvGrpSpPr/>
          <p:nvPr/>
        </p:nvGrpSpPr>
        <p:grpSpPr>
          <a:xfrm>
            <a:off x="7985840" y="1662905"/>
            <a:ext cx="527388" cy="829869"/>
            <a:chOff x="7364810" y="478631"/>
            <a:chExt cx="527388" cy="829869"/>
          </a:xfrm>
        </p:grpSpPr>
        <p:sp>
          <p:nvSpPr>
            <p:cNvPr id="59" name="TextBox 58"/>
            <p:cNvSpPr txBox="1"/>
            <p:nvPr/>
          </p:nvSpPr>
          <p:spPr bwMode="auto">
            <a:xfrm>
              <a:off x="7364810" y="1139223"/>
              <a:ext cx="527388" cy="169277"/>
            </a:xfrm>
            <a:prstGeom prst="rect">
              <a:avLst/>
            </a:prstGeom>
            <a:noFill/>
            <a:ln w="9525">
              <a:noFill/>
              <a:miter lim="800000"/>
              <a:headEnd/>
              <a:tailEnd/>
            </a:ln>
          </p:spPr>
          <p:txBody>
            <a:bodyPr wrap="none" lIns="0" tIns="0" rIns="0" bIns="0" rtlCol="0">
              <a:spAutoFit/>
            </a:bodyPr>
            <a:lstStyle/>
            <a:p>
              <a:r>
                <a:rPr lang="en-US" sz="1100" dirty="0">
                  <a:solidFill>
                    <a:srgbClr val="FFFF00"/>
                  </a:solidFill>
                  <a:latin typeface="Verdana" pitchFamily="34" charset="0"/>
                </a:rPr>
                <a:t>30 MHz</a:t>
              </a:r>
            </a:p>
          </p:txBody>
        </p:sp>
        <p:cxnSp>
          <p:nvCxnSpPr>
            <p:cNvPr id="60" name="Straight Connector 59"/>
            <p:cNvCxnSpPr/>
            <p:nvPr/>
          </p:nvCxnSpPr>
          <p:spPr bwMode="auto">
            <a:xfrm>
              <a:off x="7629529" y="478631"/>
              <a:ext cx="0" cy="640080"/>
            </a:xfrm>
            <a:prstGeom prst="line">
              <a:avLst/>
            </a:prstGeom>
            <a:solidFill>
              <a:schemeClr val="accent1"/>
            </a:solidFill>
            <a:ln w="28575" cap="flat" cmpd="sng" algn="ctr">
              <a:solidFill>
                <a:srgbClr val="FFFF00"/>
              </a:solidFill>
              <a:prstDash val="solid"/>
              <a:round/>
              <a:headEnd type="none" w="med" len="med"/>
              <a:tailEnd type="none" w="med" len="med"/>
            </a:ln>
            <a:effectLst/>
          </p:spPr>
        </p:cxnSp>
      </p:grpSp>
      <p:grpSp>
        <p:nvGrpSpPr>
          <p:cNvPr id="61" name="Group 60"/>
          <p:cNvGrpSpPr/>
          <p:nvPr/>
        </p:nvGrpSpPr>
        <p:grpSpPr>
          <a:xfrm>
            <a:off x="3323192" y="1662909"/>
            <a:ext cx="527388" cy="829848"/>
            <a:chOff x="2702162" y="478635"/>
            <a:chExt cx="527388" cy="829848"/>
          </a:xfrm>
        </p:grpSpPr>
        <p:sp>
          <p:nvSpPr>
            <p:cNvPr id="62" name="TextBox 61"/>
            <p:cNvSpPr txBox="1"/>
            <p:nvPr/>
          </p:nvSpPr>
          <p:spPr bwMode="auto">
            <a:xfrm>
              <a:off x="2702162" y="1139206"/>
              <a:ext cx="527388" cy="169277"/>
            </a:xfrm>
            <a:prstGeom prst="rect">
              <a:avLst/>
            </a:prstGeom>
            <a:noFill/>
            <a:ln w="9525">
              <a:noFill/>
              <a:miter lim="800000"/>
              <a:headEnd/>
              <a:tailEnd/>
            </a:ln>
          </p:spPr>
          <p:txBody>
            <a:bodyPr wrap="none" lIns="0" tIns="0" rIns="0" bIns="0" rtlCol="0">
              <a:spAutoFit/>
            </a:bodyPr>
            <a:lstStyle/>
            <a:p>
              <a:r>
                <a:rPr lang="en-US" sz="1100" dirty="0">
                  <a:solidFill>
                    <a:srgbClr val="FFFF00"/>
                  </a:solidFill>
                  <a:latin typeface="Verdana" pitchFamily="34" charset="0"/>
                </a:rPr>
                <a:t>10 MHz</a:t>
              </a:r>
            </a:p>
          </p:txBody>
        </p:sp>
        <p:cxnSp>
          <p:nvCxnSpPr>
            <p:cNvPr id="63" name="Straight Connector 62"/>
            <p:cNvCxnSpPr/>
            <p:nvPr/>
          </p:nvCxnSpPr>
          <p:spPr bwMode="auto">
            <a:xfrm>
              <a:off x="2966248" y="478635"/>
              <a:ext cx="0" cy="640080"/>
            </a:xfrm>
            <a:prstGeom prst="line">
              <a:avLst/>
            </a:prstGeom>
            <a:solidFill>
              <a:schemeClr val="accent1"/>
            </a:solidFill>
            <a:ln w="28575" cap="flat" cmpd="sng" algn="ctr">
              <a:solidFill>
                <a:srgbClr val="FFFF00"/>
              </a:solidFill>
              <a:prstDash val="solid"/>
              <a:round/>
              <a:headEnd type="none" w="med" len="med"/>
              <a:tailEnd type="none" w="med" len="med"/>
            </a:ln>
            <a:effectLst/>
          </p:spPr>
        </p:cxnSp>
      </p:grpSp>
      <p:grpSp>
        <p:nvGrpSpPr>
          <p:cNvPr id="64" name="Group 63"/>
          <p:cNvGrpSpPr/>
          <p:nvPr/>
        </p:nvGrpSpPr>
        <p:grpSpPr>
          <a:xfrm>
            <a:off x="5658409" y="1665290"/>
            <a:ext cx="527388" cy="827483"/>
            <a:chOff x="5037379" y="481016"/>
            <a:chExt cx="527388" cy="827483"/>
          </a:xfrm>
        </p:grpSpPr>
        <p:sp>
          <p:nvSpPr>
            <p:cNvPr id="65" name="TextBox 64"/>
            <p:cNvSpPr txBox="1"/>
            <p:nvPr/>
          </p:nvSpPr>
          <p:spPr bwMode="auto">
            <a:xfrm>
              <a:off x="5037379" y="1139222"/>
              <a:ext cx="527388" cy="169277"/>
            </a:xfrm>
            <a:prstGeom prst="rect">
              <a:avLst/>
            </a:prstGeom>
            <a:noFill/>
            <a:ln w="9525">
              <a:noFill/>
              <a:miter lim="800000"/>
              <a:headEnd/>
              <a:tailEnd/>
            </a:ln>
          </p:spPr>
          <p:txBody>
            <a:bodyPr wrap="none" lIns="0" tIns="0" rIns="0" bIns="0" rtlCol="0">
              <a:spAutoFit/>
            </a:bodyPr>
            <a:lstStyle/>
            <a:p>
              <a:r>
                <a:rPr lang="en-US" sz="1100" dirty="0">
                  <a:solidFill>
                    <a:srgbClr val="FFFF00"/>
                  </a:solidFill>
                  <a:latin typeface="Verdana" pitchFamily="34" charset="0"/>
                </a:rPr>
                <a:t>20 MHz</a:t>
              </a:r>
            </a:p>
          </p:txBody>
        </p:sp>
        <p:cxnSp>
          <p:nvCxnSpPr>
            <p:cNvPr id="66" name="Straight Connector 65"/>
            <p:cNvCxnSpPr/>
            <p:nvPr/>
          </p:nvCxnSpPr>
          <p:spPr bwMode="auto">
            <a:xfrm>
              <a:off x="5300667" y="481016"/>
              <a:ext cx="0" cy="640080"/>
            </a:xfrm>
            <a:prstGeom prst="line">
              <a:avLst/>
            </a:prstGeom>
            <a:solidFill>
              <a:schemeClr val="accent1"/>
            </a:solidFill>
            <a:ln w="28575" cap="flat" cmpd="sng" algn="ctr">
              <a:solidFill>
                <a:srgbClr val="FFFF00"/>
              </a:solidFill>
              <a:prstDash val="solid"/>
              <a:round/>
              <a:headEnd type="none" w="med" len="med"/>
              <a:tailEnd type="none" w="med" len="med"/>
            </a:ln>
            <a:effectLst/>
          </p:spPr>
        </p:cxnSp>
      </p:grpSp>
      <p:grpSp>
        <p:nvGrpSpPr>
          <p:cNvPr id="67" name="Group 66"/>
          <p:cNvGrpSpPr/>
          <p:nvPr/>
        </p:nvGrpSpPr>
        <p:grpSpPr>
          <a:xfrm>
            <a:off x="7936701" y="2803957"/>
            <a:ext cx="617157" cy="829869"/>
            <a:chOff x="7319571" y="478631"/>
            <a:chExt cx="617157" cy="829869"/>
          </a:xfrm>
        </p:grpSpPr>
        <p:sp>
          <p:nvSpPr>
            <p:cNvPr id="68" name="TextBox 67"/>
            <p:cNvSpPr txBox="1"/>
            <p:nvPr/>
          </p:nvSpPr>
          <p:spPr bwMode="auto">
            <a:xfrm>
              <a:off x="7319571" y="1139223"/>
              <a:ext cx="617157" cy="169277"/>
            </a:xfrm>
            <a:prstGeom prst="rect">
              <a:avLst/>
            </a:prstGeom>
            <a:noFill/>
            <a:ln w="9525">
              <a:noFill/>
              <a:miter lim="800000"/>
              <a:headEnd/>
              <a:tailEnd/>
            </a:ln>
          </p:spPr>
          <p:txBody>
            <a:bodyPr wrap="none" lIns="0" tIns="0" rIns="0" bIns="0" rtlCol="0">
              <a:spAutoFit/>
            </a:bodyPr>
            <a:lstStyle/>
            <a:p>
              <a:r>
                <a:rPr lang="en-US" sz="1100" dirty="0">
                  <a:solidFill>
                    <a:srgbClr val="FFFF00"/>
                  </a:solidFill>
                  <a:latin typeface="Verdana" pitchFamily="34" charset="0"/>
                </a:rPr>
                <a:t>300 MHz</a:t>
              </a:r>
            </a:p>
          </p:txBody>
        </p:sp>
        <p:cxnSp>
          <p:nvCxnSpPr>
            <p:cNvPr id="69" name="Straight Connector 68"/>
            <p:cNvCxnSpPr/>
            <p:nvPr/>
          </p:nvCxnSpPr>
          <p:spPr bwMode="auto">
            <a:xfrm>
              <a:off x="7629529" y="478631"/>
              <a:ext cx="0" cy="640080"/>
            </a:xfrm>
            <a:prstGeom prst="line">
              <a:avLst/>
            </a:prstGeom>
            <a:solidFill>
              <a:schemeClr val="accent1"/>
            </a:solidFill>
            <a:ln w="28575" cap="flat" cmpd="sng" algn="ctr">
              <a:solidFill>
                <a:srgbClr val="FFFF00"/>
              </a:solidFill>
              <a:prstDash val="solid"/>
              <a:round/>
              <a:headEnd type="none" w="med" len="med"/>
              <a:tailEnd type="none" w="med" len="med"/>
            </a:ln>
            <a:effectLst/>
          </p:spPr>
        </p:cxnSp>
      </p:grpSp>
      <p:grpSp>
        <p:nvGrpSpPr>
          <p:cNvPr id="70" name="Group 69"/>
          <p:cNvGrpSpPr/>
          <p:nvPr/>
        </p:nvGrpSpPr>
        <p:grpSpPr>
          <a:xfrm>
            <a:off x="3273264" y="2803961"/>
            <a:ext cx="617157" cy="829848"/>
            <a:chOff x="2656134" y="478635"/>
            <a:chExt cx="617157" cy="829848"/>
          </a:xfrm>
        </p:grpSpPr>
        <p:sp>
          <p:nvSpPr>
            <p:cNvPr id="71" name="TextBox 70"/>
            <p:cNvSpPr txBox="1"/>
            <p:nvPr/>
          </p:nvSpPr>
          <p:spPr bwMode="auto">
            <a:xfrm>
              <a:off x="2656134" y="1139206"/>
              <a:ext cx="617157" cy="169277"/>
            </a:xfrm>
            <a:prstGeom prst="rect">
              <a:avLst/>
            </a:prstGeom>
            <a:noFill/>
            <a:ln w="9525">
              <a:noFill/>
              <a:miter lim="800000"/>
              <a:headEnd/>
              <a:tailEnd/>
            </a:ln>
          </p:spPr>
          <p:txBody>
            <a:bodyPr wrap="none" lIns="0" tIns="0" rIns="0" bIns="0" rtlCol="0">
              <a:spAutoFit/>
            </a:bodyPr>
            <a:lstStyle/>
            <a:p>
              <a:r>
                <a:rPr lang="en-US" sz="1100" dirty="0">
                  <a:solidFill>
                    <a:srgbClr val="FFFF00"/>
                  </a:solidFill>
                  <a:latin typeface="Verdana" pitchFamily="34" charset="0"/>
                </a:rPr>
                <a:t>100 MHz</a:t>
              </a:r>
            </a:p>
          </p:txBody>
        </p:sp>
        <p:cxnSp>
          <p:nvCxnSpPr>
            <p:cNvPr id="72" name="Straight Connector 71"/>
            <p:cNvCxnSpPr/>
            <p:nvPr/>
          </p:nvCxnSpPr>
          <p:spPr bwMode="auto">
            <a:xfrm>
              <a:off x="2966248" y="478635"/>
              <a:ext cx="0" cy="640080"/>
            </a:xfrm>
            <a:prstGeom prst="line">
              <a:avLst/>
            </a:prstGeom>
            <a:solidFill>
              <a:schemeClr val="accent1"/>
            </a:solidFill>
            <a:ln w="28575" cap="flat" cmpd="sng" algn="ctr">
              <a:solidFill>
                <a:srgbClr val="FFFF00"/>
              </a:solidFill>
              <a:prstDash val="solid"/>
              <a:round/>
              <a:headEnd type="none" w="med" len="med"/>
              <a:tailEnd type="none" w="med" len="med"/>
            </a:ln>
            <a:effectLst/>
          </p:spPr>
        </p:cxnSp>
      </p:grpSp>
      <p:grpSp>
        <p:nvGrpSpPr>
          <p:cNvPr id="73" name="Group 72"/>
          <p:cNvGrpSpPr/>
          <p:nvPr/>
        </p:nvGrpSpPr>
        <p:grpSpPr>
          <a:xfrm>
            <a:off x="5606889" y="2806342"/>
            <a:ext cx="617157" cy="827483"/>
            <a:chOff x="4989759" y="481016"/>
            <a:chExt cx="617157" cy="827483"/>
          </a:xfrm>
        </p:grpSpPr>
        <p:sp>
          <p:nvSpPr>
            <p:cNvPr id="74" name="TextBox 73"/>
            <p:cNvSpPr txBox="1"/>
            <p:nvPr/>
          </p:nvSpPr>
          <p:spPr bwMode="auto">
            <a:xfrm>
              <a:off x="4989759" y="1139222"/>
              <a:ext cx="617157" cy="169277"/>
            </a:xfrm>
            <a:prstGeom prst="rect">
              <a:avLst/>
            </a:prstGeom>
            <a:noFill/>
            <a:ln w="9525">
              <a:noFill/>
              <a:miter lim="800000"/>
              <a:headEnd/>
              <a:tailEnd/>
            </a:ln>
          </p:spPr>
          <p:txBody>
            <a:bodyPr wrap="none" lIns="0" tIns="0" rIns="0" bIns="0" rtlCol="0">
              <a:spAutoFit/>
            </a:bodyPr>
            <a:lstStyle/>
            <a:p>
              <a:r>
                <a:rPr lang="en-US" sz="1100" dirty="0">
                  <a:solidFill>
                    <a:srgbClr val="FFFF00"/>
                  </a:solidFill>
                  <a:latin typeface="Verdana" pitchFamily="34" charset="0"/>
                </a:rPr>
                <a:t>200 MHz</a:t>
              </a:r>
            </a:p>
          </p:txBody>
        </p:sp>
        <p:cxnSp>
          <p:nvCxnSpPr>
            <p:cNvPr id="75" name="Straight Connector 74"/>
            <p:cNvCxnSpPr/>
            <p:nvPr/>
          </p:nvCxnSpPr>
          <p:spPr bwMode="auto">
            <a:xfrm>
              <a:off x="5300667" y="481016"/>
              <a:ext cx="0" cy="640080"/>
            </a:xfrm>
            <a:prstGeom prst="line">
              <a:avLst/>
            </a:prstGeom>
            <a:solidFill>
              <a:schemeClr val="accent1"/>
            </a:solidFill>
            <a:ln w="28575" cap="flat" cmpd="sng" algn="ctr">
              <a:solidFill>
                <a:srgbClr val="FFFF00"/>
              </a:solidFill>
              <a:prstDash val="solid"/>
              <a:round/>
              <a:headEnd type="none" w="med" len="med"/>
              <a:tailEnd type="none" w="med" len="med"/>
            </a:ln>
            <a:effectLst/>
          </p:spPr>
        </p:cxnSp>
      </p:grpSp>
      <p:grpSp>
        <p:nvGrpSpPr>
          <p:cNvPr id="76" name="Group 75"/>
          <p:cNvGrpSpPr/>
          <p:nvPr/>
        </p:nvGrpSpPr>
        <p:grpSpPr>
          <a:xfrm>
            <a:off x="8029560" y="3916955"/>
            <a:ext cx="428002" cy="829869"/>
            <a:chOff x="7412430" y="478631"/>
            <a:chExt cx="428002" cy="829869"/>
          </a:xfrm>
        </p:grpSpPr>
        <p:sp>
          <p:nvSpPr>
            <p:cNvPr id="77" name="TextBox 76"/>
            <p:cNvSpPr txBox="1"/>
            <p:nvPr/>
          </p:nvSpPr>
          <p:spPr bwMode="auto">
            <a:xfrm>
              <a:off x="7412430" y="1139223"/>
              <a:ext cx="428002" cy="169277"/>
            </a:xfrm>
            <a:prstGeom prst="rect">
              <a:avLst/>
            </a:prstGeom>
            <a:noFill/>
            <a:ln w="9525">
              <a:noFill/>
              <a:miter lim="800000"/>
              <a:headEnd/>
              <a:tailEnd/>
            </a:ln>
          </p:spPr>
          <p:txBody>
            <a:bodyPr wrap="none" lIns="0" tIns="0" rIns="0" bIns="0" rtlCol="0">
              <a:spAutoFit/>
            </a:bodyPr>
            <a:lstStyle/>
            <a:p>
              <a:r>
                <a:rPr lang="en-US" sz="1100" dirty="0">
                  <a:solidFill>
                    <a:srgbClr val="FFFF00"/>
                  </a:solidFill>
                  <a:latin typeface="Verdana" pitchFamily="34" charset="0"/>
                </a:rPr>
                <a:t>3 GHz</a:t>
              </a:r>
            </a:p>
          </p:txBody>
        </p:sp>
        <p:cxnSp>
          <p:nvCxnSpPr>
            <p:cNvPr id="78" name="Straight Connector 77"/>
            <p:cNvCxnSpPr/>
            <p:nvPr/>
          </p:nvCxnSpPr>
          <p:spPr bwMode="auto">
            <a:xfrm>
              <a:off x="7629529" y="478631"/>
              <a:ext cx="0" cy="640080"/>
            </a:xfrm>
            <a:prstGeom prst="line">
              <a:avLst/>
            </a:prstGeom>
            <a:solidFill>
              <a:schemeClr val="accent1"/>
            </a:solidFill>
            <a:ln w="28575" cap="flat" cmpd="sng" algn="ctr">
              <a:solidFill>
                <a:srgbClr val="FFFF00"/>
              </a:solidFill>
              <a:prstDash val="solid"/>
              <a:round/>
              <a:headEnd type="none" w="med" len="med"/>
              <a:tailEnd type="none" w="med" len="med"/>
            </a:ln>
            <a:effectLst/>
          </p:spPr>
        </p:cxnSp>
      </p:grpSp>
      <p:grpSp>
        <p:nvGrpSpPr>
          <p:cNvPr id="79" name="Group 78"/>
          <p:cNvGrpSpPr/>
          <p:nvPr/>
        </p:nvGrpSpPr>
        <p:grpSpPr>
          <a:xfrm>
            <a:off x="3368504" y="3916959"/>
            <a:ext cx="428002" cy="829848"/>
            <a:chOff x="2751374" y="478635"/>
            <a:chExt cx="428002" cy="829848"/>
          </a:xfrm>
        </p:grpSpPr>
        <p:sp>
          <p:nvSpPr>
            <p:cNvPr id="80" name="TextBox 79"/>
            <p:cNvSpPr txBox="1"/>
            <p:nvPr/>
          </p:nvSpPr>
          <p:spPr bwMode="auto">
            <a:xfrm>
              <a:off x="2751374" y="1139206"/>
              <a:ext cx="428002" cy="169277"/>
            </a:xfrm>
            <a:prstGeom prst="rect">
              <a:avLst/>
            </a:prstGeom>
            <a:noFill/>
            <a:ln w="9525">
              <a:noFill/>
              <a:miter lim="800000"/>
              <a:headEnd/>
              <a:tailEnd/>
            </a:ln>
          </p:spPr>
          <p:txBody>
            <a:bodyPr wrap="none" lIns="0" tIns="0" rIns="0" bIns="0" rtlCol="0">
              <a:spAutoFit/>
            </a:bodyPr>
            <a:lstStyle/>
            <a:p>
              <a:r>
                <a:rPr lang="en-US" sz="1100" dirty="0">
                  <a:solidFill>
                    <a:srgbClr val="FFFF00"/>
                  </a:solidFill>
                  <a:latin typeface="Verdana" pitchFamily="34" charset="0"/>
                </a:rPr>
                <a:t>1 GHz</a:t>
              </a:r>
            </a:p>
          </p:txBody>
        </p:sp>
        <p:cxnSp>
          <p:nvCxnSpPr>
            <p:cNvPr id="81" name="Straight Connector 80"/>
            <p:cNvCxnSpPr/>
            <p:nvPr/>
          </p:nvCxnSpPr>
          <p:spPr bwMode="auto">
            <a:xfrm>
              <a:off x="2966248" y="478635"/>
              <a:ext cx="0" cy="640080"/>
            </a:xfrm>
            <a:prstGeom prst="line">
              <a:avLst/>
            </a:prstGeom>
            <a:solidFill>
              <a:schemeClr val="accent1"/>
            </a:solidFill>
            <a:ln w="28575" cap="flat" cmpd="sng" algn="ctr">
              <a:solidFill>
                <a:srgbClr val="FFFF00"/>
              </a:solidFill>
              <a:prstDash val="solid"/>
              <a:round/>
              <a:headEnd type="none" w="med" len="med"/>
              <a:tailEnd type="none" w="med" len="med"/>
            </a:ln>
            <a:effectLst/>
          </p:spPr>
        </p:cxnSp>
      </p:grpSp>
      <p:grpSp>
        <p:nvGrpSpPr>
          <p:cNvPr id="82" name="Group 81"/>
          <p:cNvGrpSpPr/>
          <p:nvPr/>
        </p:nvGrpSpPr>
        <p:grpSpPr>
          <a:xfrm>
            <a:off x="5702129" y="3919340"/>
            <a:ext cx="428002" cy="827483"/>
            <a:chOff x="5084999" y="481016"/>
            <a:chExt cx="428002" cy="827483"/>
          </a:xfrm>
        </p:grpSpPr>
        <p:sp>
          <p:nvSpPr>
            <p:cNvPr id="83" name="TextBox 82"/>
            <p:cNvSpPr txBox="1"/>
            <p:nvPr/>
          </p:nvSpPr>
          <p:spPr bwMode="auto">
            <a:xfrm>
              <a:off x="5084999" y="1139222"/>
              <a:ext cx="428002" cy="169277"/>
            </a:xfrm>
            <a:prstGeom prst="rect">
              <a:avLst/>
            </a:prstGeom>
            <a:noFill/>
            <a:ln w="9525">
              <a:noFill/>
              <a:miter lim="800000"/>
              <a:headEnd/>
              <a:tailEnd/>
            </a:ln>
          </p:spPr>
          <p:txBody>
            <a:bodyPr wrap="none" lIns="0" tIns="0" rIns="0" bIns="0" rtlCol="0">
              <a:spAutoFit/>
            </a:bodyPr>
            <a:lstStyle/>
            <a:p>
              <a:r>
                <a:rPr lang="en-US" sz="1100" dirty="0">
                  <a:solidFill>
                    <a:srgbClr val="FFFF00"/>
                  </a:solidFill>
                  <a:latin typeface="Verdana" pitchFamily="34" charset="0"/>
                </a:rPr>
                <a:t>2 GHz</a:t>
              </a:r>
            </a:p>
          </p:txBody>
        </p:sp>
        <p:cxnSp>
          <p:nvCxnSpPr>
            <p:cNvPr id="84" name="Straight Connector 83"/>
            <p:cNvCxnSpPr/>
            <p:nvPr/>
          </p:nvCxnSpPr>
          <p:spPr bwMode="auto">
            <a:xfrm>
              <a:off x="5300667" y="481016"/>
              <a:ext cx="0" cy="640080"/>
            </a:xfrm>
            <a:prstGeom prst="line">
              <a:avLst/>
            </a:prstGeom>
            <a:solidFill>
              <a:schemeClr val="accent1"/>
            </a:solidFill>
            <a:ln w="28575" cap="flat" cmpd="sng" algn="ctr">
              <a:solidFill>
                <a:srgbClr val="FFFF00"/>
              </a:solidFill>
              <a:prstDash val="solid"/>
              <a:round/>
              <a:headEnd type="none" w="med" len="med"/>
              <a:tailEnd type="none" w="med" len="med"/>
            </a:ln>
            <a:effectLst/>
          </p:spPr>
        </p:cxnSp>
      </p:grpSp>
      <p:sp>
        <p:nvSpPr>
          <p:cNvPr id="85" name="Rounded Rectangle 84"/>
          <p:cNvSpPr/>
          <p:nvPr/>
        </p:nvSpPr>
        <p:spPr bwMode="auto">
          <a:xfrm>
            <a:off x="2449830" y="607646"/>
            <a:ext cx="2774462" cy="500185"/>
          </a:xfrm>
          <a:prstGeom prst="roundRect">
            <a:avLst/>
          </a:prstGeom>
          <a:solidFill>
            <a:srgbClr val="33CC33"/>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AM Broadcast</a:t>
            </a:r>
          </a:p>
        </p:txBody>
      </p:sp>
      <p:sp>
        <p:nvSpPr>
          <p:cNvPr id="86" name="Rounded Rectangle 85"/>
          <p:cNvSpPr/>
          <p:nvPr/>
        </p:nvSpPr>
        <p:spPr bwMode="auto">
          <a:xfrm>
            <a:off x="5449595" y="603982"/>
            <a:ext cx="474479" cy="500185"/>
          </a:xfrm>
          <a:prstGeom prst="roundRect">
            <a:avLst/>
          </a:prstGeom>
          <a:solidFill>
            <a:srgbClr val="FF0000"/>
          </a:solidFill>
          <a:ln w="9525" cap="flat" cmpd="sng" algn="ctr">
            <a:noFill/>
            <a:prstDash val="solid"/>
            <a:round/>
            <a:headEnd type="none" w="med" len="med"/>
            <a:tailEnd type="none" w="med" len="med"/>
          </a:ln>
          <a:effectLst/>
        </p:spPr>
        <p:txBody>
          <a:bodyPr vert="vert270"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160M</a:t>
            </a:r>
          </a:p>
        </p:txBody>
      </p:sp>
      <p:sp>
        <p:nvSpPr>
          <p:cNvPr id="87" name="Rounded Rectangle 86"/>
          <p:cNvSpPr/>
          <p:nvPr/>
        </p:nvSpPr>
        <p:spPr bwMode="auto">
          <a:xfrm>
            <a:off x="5929655" y="603982"/>
            <a:ext cx="2082775" cy="500185"/>
          </a:xfrm>
          <a:prstGeom prst="roundRect">
            <a:avLst/>
          </a:prstGeom>
          <a:solidFill>
            <a:schemeClr val="bg2">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200" b="1" dirty="0">
                <a:solidFill>
                  <a:schemeClr val="bg1"/>
                </a:solidFill>
                <a:latin typeface="Arial" panose="020B0604020202020204" pitchFamily="34" charset="0"/>
                <a:cs typeface="Arial" panose="020B0604020202020204" pitchFamily="34" charset="0"/>
              </a:rPr>
              <a:t>       Marine</a:t>
            </a:r>
          </a:p>
        </p:txBody>
      </p:sp>
      <p:sp>
        <p:nvSpPr>
          <p:cNvPr id="88" name="TextBox 87"/>
          <p:cNvSpPr txBox="1"/>
          <p:nvPr/>
        </p:nvSpPr>
        <p:spPr bwMode="auto">
          <a:xfrm>
            <a:off x="1345282" y="700186"/>
            <a:ext cx="410369" cy="307777"/>
          </a:xfrm>
          <a:prstGeom prst="rect">
            <a:avLst/>
          </a:prstGeom>
          <a:noFill/>
          <a:ln w="9525">
            <a:noFill/>
            <a:miter lim="800000"/>
            <a:headEnd/>
            <a:tailEnd/>
          </a:ln>
        </p:spPr>
        <p:txBody>
          <a:bodyPr wrap="none" lIns="0" tIns="0" rIns="0" bIns="0" rtlCol="0">
            <a:spAutoFit/>
          </a:bodyPr>
          <a:lstStyle/>
          <a:p>
            <a:r>
              <a:rPr lang="en-US" sz="2000" b="1" dirty="0">
                <a:solidFill>
                  <a:schemeClr val="bg1"/>
                </a:solidFill>
                <a:latin typeface="Verdana" pitchFamily="34" charset="0"/>
              </a:rPr>
              <a:t>MF</a:t>
            </a:r>
          </a:p>
        </p:txBody>
      </p:sp>
      <p:sp>
        <p:nvSpPr>
          <p:cNvPr id="89" name="TextBox 88"/>
          <p:cNvSpPr txBox="1"/>
          <p:nvPr/>
        </p:nvSpPr>
        <p:spPr bwMode="auto">
          <a:xfrm>
            <a:off x="1374136" y="1805085"/>
            <a:ext cx="381515" cy="307777"/>
          </a:xfrm>
          <a:prstGeom prst="rect">
            <a:avLst/>
          </a:prstGeom>
          <a:noFill/>
          <a:ln w="9525">
            <a:noFill/>
            <a:miter lim="800000"/>
            <a:headEnd/>
            <a:tailEnd/>
          </a:ln>
        </p:spPr>
        <p:txBody>
          <a:bodyPr wrap="none" lIns="0" tIns="0" rIns="0" bIns="0" rtlCol="0">
            <a:spAutoFit/>
          </a:bodyPr>
          <a:lstStyle/>
          <a:p>
            <a:r>
              <a:rPr lang="en-US" sz="2000" b="1" dirty="0">
                <a:solidFill>
                  <a:schemeClr val="bg1"/>
                </a:solidFill>
                <a:latin typeface="Verdana" pitchFamily="34" charset="0"/>
              </a:rPr>
              <a:t>HF</a:t>
            </a:r>
          </a:p>
        </p:txBody>
      </p:sp>
      <p:sp>
        <p:nvSpPr>
          <p:cNvPr id="90" name="TextBox 89"/>
          <p:cNvSpPr txBox="1"/>
          <p:nvPr/>
        </p:nvSpPr>
        <p:spPr bwMode="auto">
          <a:xfrm>
            <a:off x="1172158" y="2959040"/>
            <a:ext cx="577081" cy="307777"/>
          </a:xfrm>
          <a:prstGeom prst="rect">
            <a:avLst/>
          </a:prstGeom>
          <a:noFill/>
          <a:ln w="9525">
            <a:noFill/>
            <a:miter lim="800000"/>
            <a:headEnd/>
            <a:tailEnd/>
          </a:ln>
        </p:spPr>
        <p:txBody>
          <a:bodyPr wrap="none" lIns="0" tIns="0" rIns="0" bIns="0" rtlCol="0">
            <a:spAutoFit/>
          </a:bodyPr>
          <a:lstStyle/>
          <a:p>
            <a:r>
              <a:rPr lang="en-US" sz="2000" b="1" dirty="0">
                <a:solidFill>
                  <a:schemeClr val="bg1"/>
                </a:solidFill>
                <a:latin typeface="Verdana" pitchFamily="34" charset="0"/>
              </a:rPr>
              <a:t>VHF</a:t>
            </a:r>
          </a:p>
        </p:txBody>
      </p:sp>
      <p:sp>
        <p:nvSpPr>
          <p:cNvPr id="91" name="TextBox 90"/>
          <p:cNvSpPr txBox="1"/>
          <p:nvPr/>
        </p:nvSpPr>
        <p:spPr bwMode="auto">
          <a:xfrm>
            <a:off x="1159334" y="4052035"/>
            <a:ext cx="589905" cy="307777"/>
          </a:xfrm>
          <a:prstGeom prst="rect">
            <a:avLst/>
          </a:prstGeom>
          <a:noFill/>
          <a:ln w="9525">
            <a:noFill/>
            <a:miter lim="800000"/>
            <a:headEnd/>
            <a:tailEnd/>
          </a:ln>
        </p:spPr>
        <p:txBody>
          <a:bodyPr wrap="none" lIns="0" tIns="0" rIns="0" bIns="0" rtlCol="0">
            <a:spAutoFit/>
          </a:bodyPr>
          <a:lstStyle/>
          <a:p>
            <a:r>
              <a:rPr lang="en-US" sz="2000" b="1" dirty="0">
                <a:solidFill>
                  <a:schemeClr val="bg1"/>
                </a:solidFill>
                <a:latin typeface="Verdana" pitchFamily="34" charset="0"/>
              </a:rPr>
              <a:t>UHF</a:t>
            </a:r>
          </a:p>
        </p:txBody>
      </p:sp>
      <p:sp>
        <p:nvSpPr>
          <p:cNvPr id="92" name="Rounded Rectangle 91"/>
          <p:cNvSpPr/>
          <p:nvPr/>
        </p:nvSpPr>
        <p:spPr bwMode="auto">
          <a:xfrm>
            <a:off x="1047750" y="409575"/>
            <a:ext cx="7620000" cy="1038225"/>
          </a:xfrm>
          <a:prstGeom prst="roundRect">
            <a:avLst/>
          </a:prstGeom>
          <a:solidFill>
            <a:srgbClr val="00004C">
              <a:alpha val="69804"/>
            </a:srgbClr>
          </a:soli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sp>
        <p:nvSpPr>
          <p:cNvPr id="93" name="Rounded Rectangle 92"/>
          <p:cNvSpPr/>
          <p:nvPr/>
        </p:nvSpPr>
        <p:spPr bwMode="auto">
          <a:xfrm>
            <a:off x="2072005" y="1708881"/>
            <a:ext cx="119064" cy="500185"/>
          </a:xfrm>
          <a:prstGeom prst="roundRect">
            <a:avLst/>
          </a:prstGeom>
          <a:solidFill>
            <a:srgbClr val="FF0000"/>
          </a:solidFill>
          <a:ln w="9525" cap="flat" cmpd="sng" algn="ctr">
            <a:noFill/>
            <a:prstDash val="solid"/>
            <a:round/>
            <a:headEnd type="none" w="med" len="med"/>
            <a:tailEnd type="none" w="med" len="med"/>
          </a:ln>
          <a:effectLst/>
        </p:spPr>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en-US" sz="800" b="1" dirty="0">
                <a:solidFill>
                  <a:schemeClr val="bg1"/>
                </a:solidFill>
                <a:latin typeface="Arial" panose="020B0604020202020204" pitchFamily="34" charset="0"/>
                <a:cs typeface="Arial" panose="020B0604020202020204" pitchFamily="34" charset="0"/>
              </a:rPr>
              <a:t>80M</a:t>
            </a:r>
          </a:p>
        </p:txBody>
      </p:sp>
      <p:sp>
        <p:nvSpPr>
          <p:cNvPr id="94" name="Rounded Rectangle 93"/>
          <p:cNvSpPr/>
          <p:nvPr/>
        </p:nvSpPr>
        <p:spPr bwMode="auto">
          <a:xfrm>
            <a:off x="2891254" y="1704102"/>
            <a:ext cx="71339" cy="500185"/>
          </a:xfrm>
          <a:prstGeom prst="roundRect">
            <a:avLst/>
          </a:prstGeom>
          <a:solidFill>
            <a:srgbClr val="FF0000"/>
          </a:solidFill>
          <a:ln w="9525" cap="flat" cmpd="sng" algn="ctr">
            <a:noFill/>
            <a:prstDash val="solid"/>
            <a:round/>
            <a:headEnd type="none" w="med" len="med"/>
            <a:tailEnd type="none" w="med" len="med"/>
          </a:ln>
          <a:effectLst/>
        </p:spPr>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en-US" sz="800" b="1" dirty="0">
                <a:solidFill>
                  <a:schemeClr val="bg1"/>
                </a:solidFill>
                <a:latin typeface="Arial" panose="020B0604020202020204" pitchFamily="34" charset="0"/>
                <a:cs typeface="Arial" panose="020B0604020202020204" pitchFamily="34" charset="0"/>
              </a:rPr>
              <a:t>40M</a:t>
            </a:r>
          </a:p>
        </p:txBody>
      </p:sp>
      <p:sp>
        <p:nvSpPr>
          <p:cNvPr id="95" name="Rounded Rectangle 94"/>
          <p:cNvSpPr/>
          <p:nvPr/>
        </p:nvSpPr>
        <p:spPr bwMode="auto">
          <a:xfrm>
            <a:off x="3612828" y="1704086"/>
            <a:ext cx="45720" cy="500185"/>
          </a:xfrm>
          <a:prstGeom prst="roundRect">
            <a:avLst/>
          </a:prstGeom>
          <a:solidFill>
            <a:srgbClr val="FF0000"/>
          </a:solidFill>
          <a:ln w="9525" cap="flat" cmpd="sng" algn="ctr">
            <a:noFill/>
            <a:prstDash val="solid"/>
            <a:round/>
            <a:headEnd type="none" w="med" len="med"/>
            <a:tailEnd type="none" w="med" len="med"/>
          </a:ln>
          <a:effectLst/>
        </p:spPr>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en-US" sz="800" b="1" dirty="0">
                <a:solidFill>
                  <a:schemeClr val="bg1"/>
                </a:solidFill>
                <a:latin typeface="Arial" panose="020B0604020202020204" pitchFamily="34" charset="0"/>
                <a:cs typeface="Arial" panose="020B0604020202020204" pitchFamily="34" charset="0"/>
              </a:rPr>
              <a:t>30M</a:t>
            </a:r>
          </a:p>
        </p:txBody>
      </p:sp>
      <p:sp>
        <p:nvSpPr>
          <p:cNvPr id="96" name="Rounded Rectangle 95"/>
          <p:cNvSpPr/>
          <p:nvPr/>
        </p:nvSpPr>
        <p:spPr bwMode="auto">
          <a:xfrm>
            <a:off x="4525647" y="1708881"/>
            <a:ext cx="80007" cy="500185"/>
          </a:xfrm>
          <a:prstGeom prst="roundRect">
            <a:avLst/>
          </a:prstGeom>
          <a:solidFill>
            <a:srgbClr val="FF0000"/>
          </a:solidFill>
          <a:ln w="9525" cap="flat" cmpd="sng" algn="ctr">
            <a:noFill/>
            <a:prstDash val="solid"/>
            <a:round/>
            <a:headEnd type="none" w="med" len="med"/>
            <a:tailEnd type="none" w="med" len="med"/>
          </a:ln>
          <a:effectLst/>
        </p:spPr>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en-US" sz="800" b="1" dirty="0">
                <a:solidFill>
                  <a:schemeClr val="bg1"/>
                </a:solidFill>
                <a:latin typeface="Arial" panose="020B0604020202020204" pitchFamily="34" charset="0"/>
                <a:cs typeface="Arial" panose="020B0604020202020204" pitchFamily="34" charset="0"/>
              </a:rPr>
              <a:t>20M</a:t>
            </a:r>
          </a:p>
        </p:txBody>
      </p:sp>
      <p:sp>
        <p:nvSpPr>
          <p:cNvPr id="97" name="Rounded Rectangle 96"/>
          <p:cNvSpPr/>
          <p:nvPr/>
        </p:nvSpPr>
        <p:spPr bwMode="auto">
          <a:xfrm>
            <a:off x="5463941" y="1704102"/>
            <a:ext cx="27432" cy="500185"/>
          </a:xfrm>
          <a:prstGeom prst="roundRect">
            <a:avLst/>
          </a:prstGeom>
          <a:solidFill>
            <a:srgbClr val="FF0000"/>
          </a:solidFill>
          <a:ln w="9525" cap="flat" cmpd="sng" algn="ctr">
            <a:noFill/>
            <a:prstDash val="solid"/>
            <a:round/>
            <a:headEnd type="none" w="med" len="med"/>
            <a:tailEnd type="none" w="med" len="med"/>
          </a:ln>
          <a:effectLst/>
        </p:spPr>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en-US" sz="800" b="1" dirty="0">
                <a:solidFill>
                  <a:schemeClr val="bg1"/>
                </a:solidFill>
                <a:latin typeface="Arial" panose="020B0604020202020204" pitchFamily="34" charset="0"/>
                <a:cs typeface="Arial" panose="020B0604020202020204" pitchFamily="34" charset="0"/>
              </a:rPr>
              <a:t>17M</a:t>
            </a:r>
          </a:p>
        </p:txBody>
      </p:sp>
      <p:sp>
        <p:nvSpPr>
          <p:cNvPr id="98" name="Rounded Rectangle 97"/>
          <p:cNvSpPr/>
          <p:nvPr/>
        </p:nvSpPr>
        <p:spPr bwMode="auto">
          <a:xfrm>
            <a:off x="6149797" y="1704086"/>
            <a:ext cx="113208" cy="500185"/>
          </a:xfrm>
          <a:prstGeom prst="roundRect">
            <a:avLst/>
          </a:prstGeom>
          <a:solidFill>
            <a:srgbClr val="FF0000"/>
          </a:solidFill>
          <a:ln w="9525" cap="flat" cmpd="sng" algn="ctr">
            <a:noFill/>
            <a:prstDash val="solid"/>
            <a:round/>
            <a:headEnd type="none" w="med" len="med"/>
            <a:tailEnd type="none" w="med" len="med"/>
          </a:ln>
          <a:effectLst/>
        </p:spPr>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en-US" sz="800" b="1" dirty="0">
                <a:solidFill>
                  <a:schemeClr val="bg1"/>
                </a:solidFill>
                <a:latin typeface="Arial" panose="020B0604020202020204" pitchFamily="34" charset="0"/>
                <a:cs typeface="Arial" panose="020B0604020202020204" pitchFamily="34" charset="0"/>
              </a:rPr>
              <a:t>15M</a:t>
            </a:r>
          </a:p>
        </p:txBody>
      </p:sp>
      <p:sp>
        <p:nvSpPr>
          <p:cNvPr id="99" name="Rounded Rectangle 98"/>
          <p:cNvSpPr/>
          <p:nvPr/>
        </p:nvSpPr>
        <p:spPr bwMode="auto">
          <a:xfrm>
            <a:off x="7045225" y="1704070"/>
            <a:ext cx="18288" cy="500185"/>
          </a:xfrm>
          <a:prstGeom prst="roundRect">
            <a:avLst/>
          </a:prstGeom>
          <a:solidFill>
            <a:srgbClr val="FF0000"/>
          </a:solidFill>
          <a:ln w="9525" cap="flat" cmpd="sng" algn="ctr">
            <a:noFill/>
            <a:prstDash val="solid"/>
            <a:round/>
            <a:headEnd type="none" w="med" len="med"/>
            <a:tailEnd type="none" w="med" len="med"/>
          </a:ln>
          <a:effectLst/>
        </p:spPr>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en-US" sz="800" b="1" dirty="0">
                <a:solidFill>
                  <a:schemeClr val="bg1"/>
                </a:solidFill>
                <a:latin typeface="Arial" panose="020B0604020202020204" pitchFamily="34" charset="0"/>
                <a:cs typeface="Arial" panose="020B0604020202020204" pitchFamily="34" charset="0"/>
              </a:rPr>
              <a:t>12M</a:t>
            </a:r>
          </a:p>
        </p:txBody>
      </p:sp>
      <p:sp>
        <p:nvSpPr>
          <p:cNvPr id="100" name="Rounded Rectangle 99"/>
          <p:cNvSpPr/>
          <p:nvPr/>
        </p:nvSpPr>
        <p:spPr bwMode="auto">
          <a:xfrm>
            <a:off x="7777479" y="1708881"/>
            <a:ext cx="409575" cy="500185"/>
          </a:xfrm>
          <a:prstGeom prst="roundRect">
            <a:avLst/>
          </a:prstGeom>
          <a:solidFill>
            <a:srgbClr val="FF0000"/>
          </a:solidFill>
          <a:ln w="9525" cap="flat" cmpd="sng" algn="ctr">
            <a:noFill/>
            <a:prstDash val="solid"/>
            <a:round/>
            <a:headEnd type="none" w="med" len="med"/>
            <a:tailEnd type="none" w="med" len="med"/>
          </a:ln>
          <a:effectLst/>
        </p:spPr>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en-US" sz="800" b="1" dirty="0">
                <a:solidFill>
                  <a:schemeClr val="bg1"/>
                </a:solidFill>
                <a:latin typeface="Arial" panose="020B0604020202020204" pitchFamily="34" charset="0"/>
                <a:cs typeface="Arial" panose="020B0604020202020204" pitchFamily="34" charset="0"/>
              </a:rPr>
              <a:t>10M</a:t>
            </a:r>
          </a:p>
        </p:txBody>
      </p:sp>
      <p:sp>
        <p:nvSpPr>
          <p:cNvPr id="101" name="Rounded Rectangle 100"/>
          <p:cNvSpPr/>
          <p:nvPr/>
        </p:nvSpPr>
        <p:spPr bwMode="auto">
          <a:xfrm>
            <a:off x="2466873" y="1702482"/>
            <a:ext cx="18288" cy="500185"/>
          </a:xfrm>
          <a:prstGeom prst="roundRect">
            <a:avLst/>
          </a:prstGeom>
          <a:solidFill>
            <a:srgbClr val="FF0000"/>
          </a:solidFill>
          <a:ln w="9525" cap="flat" cmpd="sng" algn="ctr">
            <a:noFill/>
            <a:prstDash val="solid"/>
            <a:round/>
            <a:headEnd type="none" w="med" len="med"/>
            <a:tailEnd type="none" w="med" len="med"/>
          </a:ln>
          <a:effectLst/>
        </p:spPr>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en-US" sz="800" b="1" dirty="0">
                <a:solidFill>
                  <a:schemeClr val="bg1"/>
                </a:solidFill>
                <a:latin typeface="Arial" panose="020B0604020202020204" pitchFamily="34" charset="0"/>
                <a:cs typeface="Arial" panose="020B0604020202020204" pitchFamily="34" charset="0"/>
              </a:rPr>
              <a:t>60M</a:t>
            </a:r>
          </a:p>
        </p:txBody>
      </p:sp>
      <p:sp>
        <p:nvSpPr>
          <p:cNvPr id="102" name="Rounded Rectangle 101"/>
          <p:cNvSpPr/>
          <p:nvPr/>
        </p:nvSpPr>
        <p:spPr bwMode="auto">
          <a:xfrm>
            <a:off x="7535683" y="1713610"/>
            <a:ext cx="113208" cy="500185"/>
          </a:xfrm>
          <a:prstGeom prst="roundRect">
            <a:avLst/>
          </a:prstGeom>
          <a:solidFill>
            <a:srgbClr val="99FF99"/>
          </a:solidFill>
          <a:ln w="9525" cap="flat" cmpd="sng" algn="ctr">
            <a:noFill/>
            <a:prstDash val="solid"/>
            <a:round/>
            <a:headEnd type="none" w="med" len="med"/>
            <a:tailEnd type="none" w="med" len="med"/>
          </a:ln>
          <a:effectLst/>
        </p:spPr>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en-US" sz="800" b="1" dirty="0">
                <a:latin typeface="Arial" panose="020B0604020202020204" pitchFamily="34" charset="0"/>
                <a:cs typeface="Arial" panose="020B0604020202020204" pitchFamily="34" charset="0"/>
              </a:rPr>
              <a:t>CB</a:t>
            </a:r>
          </a:p>
        </p:txBody>
      </p:sp>
      <p:sp>
        <p:nvSpPr>
          <p:cNvPr id="103" name="Rounded Rectangle 102"/>
          <p:cNvSpPr/>
          <p:nvPr/>
        </p:nvSpPr>
        <p:spPr bwMode="auto">
          <a:xfrm>
            <a:off x="1040130" y="2703195"/>
            <a:ext cx="7620000" cy="1038225"/>
          </a:xfrm>
          <a:prstGeom prst="roundRect">
            <a:avLst/>
          </a:prstGeom>
          <a:solidFill>
            <a:srgbClr val="00004C">
              <a:alpha val="69804"/>
            </a:srgbClr>
          </a:soli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sp>
        <p:nvSpPr>
          <p:cNvPr id="104" name="Rounded Rectangle 103"/>
          <p:cNvSpPr/>
          <p:nvPr/>
        </p:nvSpPr>
        <p:spPr bwMode="auto">
          <a:xfrm>
            <a:off x="1040130" y="3792855"/>
            <a:ext cx="7620000" cy="1038225"/>
          </a:xfrm>
          <a:prstGeom prst="roundRect">
            <a:avLst/>
          </a:prstGeom>
          <a:solidFill>
            <a:srgbClr val="00004C">
              <a:alpha val="69804"/>
            </a:srgbClr>
          </a:soli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sp>
        <p:nvSpPr>
          <p:cNvPr id="3" name="Slide Number Placeholder 2"/>
          <p:cNvSpPr>
            <a:spLocks noGrp="1"/>
          </p:cNvSpPr>
          <p:nvPr>
            <p:ph type="sldNum" sz="quarter" idx="12"/>
          </p:nvPr>
        </p:nvSpPr>
        <p:spPr/>
        <p:txBody>
          <a:bodyPr/>
          <a:lstStyle/>
          <a:p>
            <a:pPr>
              <a:defRPr/>
            </a:pPr>
            <a:r>
              <a:rPr lang="en-US" dirty="0">
                <a:solidFill>
                  <a:schemeClr val="bg1"/>
                </a:solidFill>
              </a:rPr>
              <a:t>SLIDE </a:t>
            </a:r>
            <a:fld id="{7DE08B2E-D59F-498D-8D62-ABBAFDFFC21C}" type="slidenum">
              <a:rPr lang="en-US" smtClean="0">
                <a:solidFill>
                  <a:schemeClr val="bg1"/>
                </a:solidFill>
              </a:rPr>
              <a:pPr>
                <a:defRPr/>
              </a:pPr>
              <a:t>7</a:t>
            </a:fld>
            <a:endParaRPr lang="en-US" dirty="0">
              <a:solidFill>
                <a:schemeClr val="bg1"/>
              </a:solidFill>
            </a:endParaRPr>
          </a:p>
        </p:txBody>
      </p:sp>
    </p:spTree>
    <p:extLst>
      <p:ext uri="{BB962C8B-B14F-4D97-AF65-F5344CB8AC3E}">
        <p14:creationId xmlns:p14="http://schemas.microsoft.com/office/powerpoint/2010/main" val="2627276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93"/>
                                        </p:tgtEl>
                                        <p:attrNameLst>
                                          <p:attrName>style.visibility</p:attrName>
                                        </p:attrNameLst>
                                      </p:cBhvr>
                                      <p:to>
                                        <p:strVal val="visible"/>
                                      </p:to>
                                    </p:set>
                                    <p:animEffect transition="in" filter="fade">
                                      <p:cBhvr>
                                        <p:cTn id="10" dur="500"/>
                                        <p:tgtEl>
                                          <p:spTgt spid="9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1"/>
                                        </p:tgtEl>
                                        <p:attrNameLst>
                                          <p:attrName>style.visibility</p:attrName>
                                        </p:attrNameLst>
                                      </p:cBhvr>
                                      <p:to>
                                        <p:strVal val="visible"/>
                                      </p:to>
                                    </p:set>
                                    <p:animEffect transition="in" filter="fade">
                                      <p:cBhvr>
                                        <p:cTn id="13" dur="500"/>
                                        <p:tgtEl>
                                          <p:spTgt spid="10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Effect transition="in" filter="fade">
                                      <p:cBhvr>
                                        <p:cTn id="16" dur="500"/>
                                        <p:tgtEl>
                                          <p:spTgt spid="9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Effect transition="in" filter="fade">
                                      <p:cBhvr>
                                        <p:cTn id="19" dur="500"/>
                                        <p:tgtEl>
                                          <p:spTgt spid="9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6"/>
                                        </p:tgtEl>
                                        <p:attrNameLst>
                                          <p:attrName>style.visibility</p:attrName>
                                        </p:attrNameLst>
                                      </p:cBhvr>
                                      <p:to>
                                        <p:strVal val="visible"/>
                                      </p:to>
                                    </p:set>
                                    <p:animEffect transition="in" filter="fade">
                                      <p:cBhvr>
                                        <p:cTn id="22" dur="500"/>
                                        <p:tgtEl>
                                          <p:spTgt spid="9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7"/>
                                        </p:tgtEl>
                                        <p:attrNameLst>
                                          <p:attrName>style.visibility</p:attrName>
                                        </p:attrNameLst>
                                      </p:cBhvr>
                                      <p:to>
                                        <p:strVal val="visible"/>
                                      </p:to>
                                    </p:set>
                                    <p:animEffect transition="in" filter="fade">
                                      <p:cBhvr>
                                        <p:cTn id="25" dur="500"/>
                                        <p:tgtEl>
                                          <p:spTgt spid="9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8"/>
                                        </p:tgtEl>
                                        <p:attrNameLst>
                                          <p:attrName>style.visibility</p:attrName>
                                        </p:attrNameLst>
                                      </p:cBhvr>
                                      <p:to>
                                        <p:strVal val="visible"/>
                                      </p:to>
                                    </p:set>
                                    <p:animEffect transition="in" filter="fade">
                                      <p:cBhvr>
                                        <p:cTn id="28" dur="500"/>
                                        <p:tgtEl>
                                          <p:spTgt spid="9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9"/>
                                        </p:tgtEl>
                                        <p:attrNameLst>
                                          <p:attrName>style.visibility</p:attrName>
                                        </p:attrNameLst>
                                      </p:cBhvr>
                                      <p:to>
                                        <p:strVal val="visible"/>
                                      </p:to>
                                    </p:set>
                                    <p:animEffect transition="in" filter="fade">
                                      <p:cBhvr>
                                        <p:cTn id="31" dur="500"/>
                                        <p:tgtEl>
                                          <p:spTgt spid="9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0"/>
                                        </p:tgtEl>
                                        <p:attrNameLst>
                                          <p:attrName>style.visibility</p:attrName>
                                        </p:attrNameLst>
                                      </p:cBhvr>
                                      <p:to>
                                        <p:strVal val="visible"/>
                                      </p:to>
                                    </p:set>
                                    <p:animEffect transition="in" filter="fade">
                                      <p:cBhvr>
                                        <p:cTn id="34" dur="500"/>
                                        <p:tgtEl>
                                          <p:spTgt spid="10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2"/>
                                        </p:tgtEl>
                                        <p:attrNameLst>
                                          <p:attrName>style.visibility</p:attrName>
                                        </p:attrNameLst>
                                      </p:cBhvr>
                                      <p:to>
                                        <p:strVal val="visible"/>
                                      </p:to>
                                    </p:set>
                                    <p:animEffect transition="in" filter="fade">
                                      <p:cBhvr>
                                        <p:cTn id="39" dur="500"/>
                                        <p:tgtEl>
                                          <p:spTgt spid="102"/>
                                        </p:tgtEl>
                                      </p:cBhvr>
                                    </p:animEffect>
                                  </p:childTnLst>
                                </p:cTn>
                              </p:par>
                              <p:par>
                                <p:cTn id="40" presetID="10" presetClass="exit" presetSubtype="0" fill="hold" grpId="0" nodeType="withEffect">
                                  <p:stCondLst>
                                    <p:cond delay="0"/>
                                  </p:stCondLst>
                                  <p:childTnLst>
                                    <p:animEffect transition="out" filter="fade">
                                      <p:cBhvr>
                                        <p:cTn id="41" dur="500"/>
                                        <p:tgtEl>
                                          <p:spTgt spid="17"/>
                                        </p:tgtEl>
                                      </p:cBhvr>
                                    </p:animEffect>
                                    <p:set>
                                      <p:cBhvr>
                                        <p:cTn id="42"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 3.c.: Radio Services</a:t>
            </a:r>
          </a:p>
        </p:txBody>
      </p:sp>
      <p:sp>
        <p:nvSpPr>
          <p:cNvPr id="18" name="TextBox 17"/>
          <p:cNvSpPr txBox="1"/>
          <p:nvPr/>
        </p:nvSpPr>
        <p:spPr bwMode="auto">
          <a:xfrm>
            <a:off x="8704418"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1</a:t>
            </a:r>
          </a:p>
        </p:txBody>
      </p:sp>
      <p:sp>
        <p:nvSpPr>
          <p:cNvPr id="17" name="TextBox 16"/>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2</a:t>
            </a:r>
          </a:p>
        </p:txBody>
      </p:sp>
      <p:sp>
        <p:nvSpPr>
          <p:cNvPr id="16" name="TextBox 15"/>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3</a:t>
            </a:r>
          </a:p>
        </p:txBody>
      </p:sp>
      <p:sp>
        <p:nvSpPr>
          <p:cNvPr id="15" name="TextBox 14"/>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4</a:t>
            </a:r>
          </a:p>
        </p:txBody>
      </p:sp>
      <p:sp>
        <p:nvSpPr>
          <p:cNvPr id="14" name="TextBox 13"/>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5</a:t>
            </a:r>
          </a:p>
        </p:txBody>
      </p:sp>
      <p:sp>
        <p:nvSpPr>
          <p:cNvPr id="13" name="TextBox 12"/>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6</a:t>
            </a:r>
          </a:p>
        </p:txBody>
      </p:sp>
      <p:sp>
        <p:nvSpPr>
          <p:cNvPr id="12" name="TextBox 11"/>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7</a:t>
            </a:r>
          </a:p>
        </p:txBody>
      </p:sp>
      <p:sp>
        <p:nvSpPr>
          <p:cNvPr id="23" name="Rounded Rectangle 22"/>
          <p:cNvSpPr/>
          <p:nvPr/>
        </p:nvSpPr>
        <p:spPr bwMode="auto">
          <a:xfrm>
            <a:off x="1038225" y="3814764"/>
            <a:ext cx="7620000" cy="1038225"/>
          </a:xfrm>
          <a:prstGeom prst="roundRect">
            <a:avLst/>
          </a:prstGeom>
          <a:solidFill>
            <a:srgbClr val="C2FFF0">
              <a:alpha val="20000"/>
            </a:srgbClr>
          </a:soli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4" name="Rounded Rectangle 23"/>
          <p:cNvSpPr/>
          <p:nvPr/>
        </p:nvSpPr>
        <p:spPr bwMode="auto">
          <a:xfrm>
            <a:off x="1047750" y="2678906"/>
            <a:ext cx="7620000" cy="1038225"/>
          </a:xfrm>
          <a:prstGeom prst="roundRect">
            <a:avLst/>
          </a:prstGeom>
          <a:solidFill>
            <a:srgbClr val="C2FFF0">
              <a:alpha val="20000"/>
            </a:srgbClr>
          </a:soli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5" name="Rectangle 24"/>
          <p:cNvSpPr/>
          <p:nvPr/>
        </p:nvSpPr>
        <p:spPr bwMode="auto">
          <a:xfrm>
            <a:off x="1954498" y="551974"/>
            <a:ext cx="1631066" cy="600629"/>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6" name="Rectangle 25"/>
          <p:cNvSpPr/>
          <p:nvPr/>
        </p:nvSpPr>
        <p:spPr bwMode="auto">
          <a:xfrm>
            <a:off x="3588242" y="551974"/>
            <a:ext cx="2329834" cy="600629"/>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7" name="Rectangle 26"/>
          <p:cNvSpPr/>
          <p:nvPr/>
        </p:nvSpPr>
        <p:spPr bwMode="auto">
          <a:xfrm>
            <a:off x="5919303" y="553508"/>
            <a:ext cx="2329834" cy="600629"/>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8" name="Rectangle 27"/>
          <p:cNvSpPr/>
          <p:nvPr/>
        </p:nvSpPr>
        <p:spPr bwMode="auto">
          <a:xfrm>
            <a:off x="1954514" y="1659213"/>
            <a:ext cx="1631066" cy="600629"/>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9" name="Rectangle 28"/>
          <p:cNvSpPr/>
          <p:nvPr/>
        </p:nvSpPr>
        <p:spPr bwMode="auto">
          <a:xfrm>
            <a:off x="3588258" y="1659213"/>
            <a:ext cx="2329834" cy="600629"/>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0" name="Rectangle 29"/>
          <p:cNvSpPr/>
          <p:nvPr/>
        </p:nvSpPr>
        <p:spPr bwMode="auto">
          <a:xfrm>
            <a:off x="5919319" y="1660747"/>
            <a:ext cx="2329834" cy="600629"/>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1" name="Rectangle 30"/>
          <p:cNvSpPr/>
          <p:nvPr/>
        </p:nvSpPr>
        <p:spPr bwMode="auto">
          <a:xfrm>
            <a:off x="1954530" y="2794072"/>
            <a:ext cx="1631066" cy="600629"/>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2" name="Rectangle 31"/>
          <p:cNvSpPr/>
          <p:nvPr/>
        </p:nvSpPr>
        <p:spPr bwMode="auto">
          <a:xfrm>
            <a:off x="3588274" y="2794072"/>
            <a:ext cx="2329834" cy="600629"/>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3" name="Rectangle 32"/>
          <p:cNvSpPr/>
          <p:nvPr/>
        </p:nvSpPr>
        <p:spPr bwMode="auto">
          <a:xfrm>
            <a:off x="5919335" y="2795606"/>
            <a:ext cx="2329834" cy="600629"/>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4" name="Rectangle 33"/>
          <p:cNvSpPr/>
          <p:nvPr/>
        </p:nvSpPr>
        <p:spPr bwMode="auto">
          <a:xfrm>
            <a:off x="1950630" y="3905593"/>
            <a:ext cx="1631066" cy="600629"/>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5" name="Rectangle 34"/>
          <p:cNvSpPr/>
          <p:nvPr/>
        </p:nvSpPr>
        <p:spPr bwMode="auto">
          <a:xfrm>
            <a:off x="3584374" y="3905593"/>
            <a:ext cx="2329834" cy="600629"/>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6" name="Rectangle 35"/>
          <p:cNvSpPr/>
          <p:nvPr/>
        </p:nvSpPr>
        <p:spPr bwMode="auto">
          <a:xfrm>
            <a:off x="5915435" y="3907127"/>
            <a:ext cx="2329834" cy="600629"/>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7" name="TextBox 36"/>
          <p:cNvSpPr txBox="1"/>
          <p:nvPr/>
        </p:nvSpPr>
        <p:spPr bwMode="auto">
          <a:xfrm>
            <a:off x="1658804" y="1209122"/>
            <a:ext cx="581891" cy="169277"/>
          </a:xfrm>
          <a:prstGeom prst="rect">
            <a:avLst/>
          </a:prstGeom>
          <a:noFill/>
          <a:ln w="9525">
            <a:noFill/>
            <a:miter lim="800000"/>
            <a:headEnd/>
            <a:tailEnd/>
          </a:ln>
        </p:spPr>
        <p:txBody>
          <a:bodyPr wrap="none" lIns="0" tIns="0" rIns="0" bIns="0" rtlCol="0">
            <a:spAutoFit/>
          </a:bodyPr>
          <a:lstStyle>
            <a:defPPr>
              <a:defRPr lang="en-US"/>
            </a:defPPr>
            <a:lvl1pPr>
              <a:defRPr sz="1100">
                <a:solidFill>
                  <a:srgbClr val="FFFF00"/>
                </a:solidFill>
                <a:latin typeface="Verdana" pitchFamily="34" charset="0"/>
              </a:defRPr>
            </a:lvl1pPr>
          </a:lstStyle>
          <a:p>
            <a:r>
              <a:rPr lang="en-US" dirty="0"/>
              <a:t>300 kHz</a:t>
            </a:r>
          </a:p>
        </p:txBody>
      </p:sp>
      <p:grpSp>
        <p:nvGrpSpPr>
          <p:cNvPr id="38" name="Group 37"/>
          <p:cNvGrpSpPr/>
          <p:nvPr/>
        </p:nvGrpSpPr>
        <p:grpSpPr>
          <a:xfrm>
            <a:off x="8031079" y="554831"/>
            <a:ext cx="437620" cy="829869"/>
            <a:chOff x="7410049" y="478631"/>
            <a:chExt cx="437620" cy="829869"/>
          </a:xfrm>
        </p:grpSpPr>
        <p:sp>
          <p:nvSpPr>
            <p:cNvPr id="39" name="TextBox 38"/>
            <p:cNvSpPr txBox="1"/>
            <p:nvPr/>
          </p:nvSpPr>
          <p:spPr bwMode="auto">
            <a:xfrm>
              <a:off x="7410049" y="1139223"/>
              <a:ext cx="437620" cy="169277"/>
            </a:xfrm>
            <a:prstGeom prst="rect">
              <a:avLst/>
            </a:prstGeom>
            <a:noFill/>
            <a:ln w="9525">
              <a:noFill/>
              <a:miter lim="800000"/>
              <a:headEnd/>
              <a:tailEnd/>
            </a:ln>
          </p:spPr>
          <p:txBody>
            <a:bodyPr wrap="none" lIns="0" tIns="0" rIns="0" bIns="0" rtlCol="0">
              <a:spAutoFit/>
            </a:bodyPr>
            <a:lstStyle/>
            <a:p>
              <a:r>
                <a:rPr lang="en-US" sz="1100" dirty="0">
                  <a:solidFill>
                    <a:srgbClr val="FFFF00"/>
                  </a:solidFill>
                  <a:latin typeface="Verdana" pitchFamily="34" charset="0"/>
                </a:rPr>
                <a:t>3 MHz</a:t>
              </a:r>
            </a:p>
          </p:txBody>
        </p:sp>
        <p:cxnSp>
          <p:nvCxnSpPr>
            <p:cNvPr id="40" name="Straight Connector 39"/>
            <p:cNvCxnSpPr/>
            <p:nvPr/>
          </p:nvCxnSpPr>
          <p:spPr bwMode="auto">
            <a:xfrm>
              <a:off x="7629529" y="478631"/>
              <a:ext cx="0" cy="640080"/>
            </a:xfrm>
            <a:prstGeom prst="line">
              <a:avLst/>
            </a:prstGeom>
            <a:solidFill>
              <a:schemeClr val="accent1"/>
            </a:solidFill>
            <a:ln w="28575" cap="flat" cmpd="sng" algn="ctr">
              <a:solidFill>
                <a:srgbClr val="FFFF00"/>
              </a:solidFill>
              <a:prstDash val="solid"/>
              <a:round/>
              <a:headEnd type="none" w="med" len="med"/>
              <a:tailEnd type="none" w="med" len="med"/>
            </a:ln>
            <a:effectLst/>
          </p:spPr>
        </p:cxnSp>
      </p:grpSp>
      <p:grpSp>
        <p:nvGrpSpPr>
          <p:cNvPr id="41" name="Group 40"/>
          <p:cNvGrpSpPr/>
          <p:nvPr/>
        </p:nvGrpSpPr>
        <p:grpSpPr>
          <a:xfrm>
            <a:off x="3367642" y="554835"/>
            <a:ext cx="437620" cy="829848"/>
            <a:chOff x="2746612" y="478635"/>
            <a:chExt cx="437620" cy="829848"/>
          </a:xfrm>
        </p:grpSpPr>
        <p:sp>
          <p:nvSpPr>
            <p:cNvPr id="42" name="TextBox 41"/>
            <p:cNvSpPr txBox="1"/>
            <p:nvPr/>
          </p:nvSpPr>
          <p:spPr bwMode="auto">
            <a:xfrm>
              <a:off x="2746612" y="1139206"/>
              <a:ext cx="437620" cy="169277"/>
            </a:xfrm>
            <a:prstGeom prst="rect">
              <a:avLst/>
            </a:prstGeom>
            <a:noFill/>
            <a:ln w="9525">
              <a:noFill/>
              <a:miter lim="800000"/>
              <a:headEnd/>
              <a:tailEnd/>
            </a:ln>
          </p:spPr>
          <p:txBody>
            <a:bodyPr wrap="none" lIns="0" tIns="0" rIns="0" bIns="0" rtlCol="0">
              <a:spAutoFit/>
            </a:bodyPr>
            <a:lstStyle/>
            <a:p>
              <a:r>
                <a:rPr lang="en-US" sz="1100" dirty="0">
                  <a:solidFill>
                    <a:srgbClr val="FFFF00"/>
                  </a:solidFill>
                  <a:latin typeface="Verdana" pitchFamily="34" charset="0"/>
                </a:rPr>
                <a:t>1 MHz</a:t>
              </a:r>
            </a:p>
          </p:txBody>
        </p:sp>
        <p:cxnSp>
          <p:nvCxnSpPr>
            <p:cNvPr id="43" name="Straight Connector 42"/>
            <p:cNvCxnSpPr/>
            <p:nvPr/>
          </p:nvCxnSpPr>
          <p:spPr bwMode="auto">
            <a:xfrm>
              <a:off x="2966248" y="478635"/>
              <a:ext cx="0" cy="640080"/>
            </a:xfrm>
            <a:prstGeom prst="line">
              <a:avLst/>
            </a:prstGeom>
            <a:solidFill>
              <a:schemeClr val="accent1"/>
            </a:solidFill>
            <a:ln w="28575" cap="flat" cmpd="sng" algn="ctr">
              <a:solidFill>
                <a:srgbClr val="FFFF00"/>
              </a:solidFill>
              <a:prstDash val="solid"/>
              <a:round/>
              <a:headEnd type="none" w="med" len="med"/>
              <a:tailEnd type="none" w="med" len="med"/>
            </a:ln>
            <a:effectLst/>
          </p:spPr>
        </p:cxnSp>
      </p:grpSp>
      <p:grpSp>
        <p:nvGrpSpPr>
          <p:cNvPr id="44" name="Group 43"/>
          <p:cNvGrpSpPr/>
          <p:nvPr/>
        </p:nvGrpSpPr>
        <p:grpSpPr>
          <a:xfrm>
            <a:off x="5698886" y="557216"/>
            <a:ext cx="437620" cy="827483"/>
            <a:chOff x="5077856" y="481016"/>
            <a:chExt cx="437620" cy="827483"/>
          </a:xfrm>
        </p:grpSpPr>
        <p:sp>
          <p:nvSpPr>
            <p:cNvPr id="45" name="TextBox 44"/>
            <p:cNvSpPr txBox="1"/>
            <p:nvPr/>
          </p:nvSpPr>
          <p:spPr bwMode="auto">
            <a:xfrm>
              <a:off x="5077856" y="1139222"/>
              <a:ext cx="437620" cy="169277"/>
            </a:xfrm>
            <a:prstGeom prst="rect">
              <a:avLst/>
            </a:prstGeom>
            <a:noFill/>
            <a:ln w="9525">
              <a:noFill/>
              <a:miter lim="800000"/>
              <a:headEnd/>
              <a:tailEnd/>
            </a:ln>
          </p:spPr>
          <p:txBody>
            <a:bodyPr wrap="none" lIns="0" tIns="0" rIns="0" bIns="0" rtlCol="0">
              <a:spAutoFit/>
            </a:bodyPr>
            <a:lstStyle/>
            <a:p>
              <a:r>
                <a:rPr lang="en-US" sz="1100" dirty="0">
                  <a:solidFill>
                    <a:srgbClr val="FFFF00"/>
                  </a:solidFill>
                  <a:latin typeface="Verdana" pitchFamily="34" charset="0"/>
                </a:rPr>
                <a:t>2 MHz</a:t>
              </a:r>
            </a:p>
          </p:txBody>
        </p:sp>
        <p:cxnSp>
          <p:nvCxnSpPr>
            <p:cNvPr id="46" name="Straight Connector 45"/>
            <p:cNvCxnSpPr/>
            <p:nvPr/>
          </p:nvCxnSpPr>
          <p:spPr bwMode="auto">
            <a:xfrm>
              <a:off x="5300667" y="481016"/>
              <a:ext cx="0" cy="640080"/>
            </a:xfrm>
            <a:prstGeom prst="line">
              <a:avLst/>
            </a:prstGeom>
            <a:solidFill>
              <a:schemeClr val="accent1"/>
            </a:solidFill>
            <a:ln w="28575" cap="flat" cmpd="sng" algn="ctr">
              <a:solidFill>
                <a:srgbClr val="FFFF00"/>
              </a:solidFill>
              <a:prstDash val="solid"/>
              <a:round/>
              <a:headEnd type="none" w="med" len="med"/>
              <a:tailEnd type="none" w="med" len="med"/>
            </a:ln>
            <a:effectLst/>
          </p:spPr>
        </p:cxnSp>
      </p:grpSp>
      <p:cxnSp>
        <p:nvCxnSpPr>
          <p:cNvPr id="47" name="Straight Connector 46"/>
          <p:cNvCxnSpPr/>
          <p:nvPr/>
        </p:nvCxnSpPr>
        <p:spPr bwMode="auto">
          <a:xfrm>
            <a:off x="1949933" y="554835"/>
            <a:ext cx="0" cy="640080"/>
          </a:xfrm>
          <a:prstGeom prst="line">
            <a:avLst/>
          </a:prstGeom>
          <a:solidFill>
            <a:schemeClr val="accent1"/>
          </a:solidFill>
          <a:ln w="28575" cap="flat" cmpd="sng" algn="ctr">
            <a:solidFill>
              <a:srgbClr val="FFFF00"/>
            </a:solidFill>
            <a:prstDash val="solid"/>
            <a:round/>
            <a:headEnd type="none" w="med" len="med"/>
            <a:tailEnd type="none" w="med" len="med"/>
          </a:ln>
          <a:effectLst/>
        </p:spPr>
      </p:cxnSp>
      <p:grpSp>
        <p:nvGrpSpPr>
          <p:cNvPr id="48" name="Group 47"/>
          <p:cNvGrpSpPr/>
          <p:nvPr/>
        </p:nvGrpSpPr>
        <p:grpSpPr>
          <a:xfrm>
            <a:off x="1736584" y="1659725"/>
            <a:ext cx="437620" cy="835476"/>
            <a:chOff x="1214614" y="1364451"/>
            <a:chExt cx="437620" cy="835476"/>
          </a:xfrm>
        </p:grpSpPr>
        <p:sp>
          <p:nvSpPr>
            <p:cNvPr id="49" name="TextBox 48"/>
            <p:cNvSpPr txBox="1"/>
            <p:nvPr/>
          </p:nvSpPr>
          <p:spPr bwMode="auto">
            <a:xfrm>
              <a:off x="1214614" y="2030650"/>
              <a:ext cx="437620" cy="169277"/>
            </a:xfrm>
            <a:prstGeom prst="rect">
              <a:avLst/>
            </a:prstGeom>
            <a:noFill/>
            <a:ln w="9525">
              <a:noFill/>
              <a:miter lim="800000"/>
              <a:headEnd/>
              <a:tailEnd/>
            </a:ln>
          </p:spPr>
          <p:txBody>
            <a:bodyPr wrap="none" lIns="0" tIns="0" rIns="0" bIns="0" rtlCol="0">
              <a:spAutoFit/>
            </a:bodyPr>
            <a:lstStyle/>
            <a:p>
              <a:r>
                <a:rPr lang="en-US" sz="1100" dirty="0">
                  <a:solidFill>
                    <a:srgbClr val="FFFF00"/>
                  </a:solidFill>
                  <a:latin typeface="Verdana" pitchFamily="34" charset="0"/>
                </a:rPr>
                <a:t>3 MHz</a:t>
              </a:r>
            </a:p>
          </p:txBody>
        </p:sp>
        <p:cxnSp>
          <p:nvCxnSpPr>
            <p:cNvPr id="50" name="Straight Connector 49"/>
            <p:cNvCxnSpPr/>
            <p:nvPr/>
          </p:nvCxnSpPr>
          <p:spPr bwMode="auto">
            <a:xfrm>
              <a:off x="1428750" y="1364451"/>
              <a:ext cx="0" cy="640080"/>
            </a:xfrm>
            <a:prstGeom prst="line">
              <a:avLst/>
            </a:prstGeom>
            <a:solidFill>
              <a:schemeClr val="accent1"/>
            </a:solidFill>
            <a:ln w="28575" cap="flat" cmpd="sng" algn="ctr">
              <a:solidFill>
                <a:srgbClr val="FFFF00"/>
              </a:solidFill>
              <a:prstDash val="solid"/>
              <a:round/>
              <a:headEnd type="none" w="med" len="med"/>
              <a:tailEnd type="none" w="med" len="med"/>
            </a:ln>
            <a:effectLst/>
          </p:spPr>
        </p:cxnSp>
      </p:grpSp>
      <p:grpSp>
        <p:nvGrpSpPr>
          <p:cNvPr id="51" name="Group 50"/>
          <p:cNvGrpSpPr/>
          <p:nvPr/>
        </p:nvGrpSpPr>
        <p:grpSpPr>
          <a:xfrm>
            <a:off x="1686671" y="2795749"/>
            <a:ext cx="527388" cy="834355"/>
            <a:chOff x="1164701" y="2256158"/>
            <a:chExt cx="527388" cy="834355"/>
          </a:xfrm>
        </p:grpSpPr>
        <p:sp>
          <p:nvSpPr>
            <p:cNvPr id="52" name="TextBox 51"/>
            <p:cNvSpPr txBox="1"/>
            <p:nvPr/>
          </p:nvSpPr>
          <p:spPr bwMode="auto">
            <a:xfrm>
              <a:off x="1164701" y="2921236"/>
              <a:ext cx="527388" cy="169277"/>
            </a:xfrm>
            <a:prstGeom prst="rect">
              <a:avLst/>
            </a:prstGeom>
            <a:noFill/>
            <a:ln w="9525">
              <a:noFill/>
              <a:miter lim="800000"/>
              <a:headEnd/>
              <a:tailEnd/>
            </a:ln>
          </p:spPr>
          <p:txBody>
            <a:bodyPr wrap="none" lIns="0" tIns="0" rIns="0" bIns="0" rtlCol="0">
              <a:spAutoFit/>
            </a:bodyPr>
            <a:lstStyle/>
            <a:p>
              <a:r>
                <a:rPr lang="en-US" sz="1100" dirty="0">
                  <a:solidFill>
                    <a:srgbClr val="FFFF00"/>
                  </a:solidFill>
                  <a:latin typeface="Verdana" pitchFamily="34" charset="0"/>
                </a:rPr>
                <a:t>30 MHz</a:t>
              </a:r>
            </a:p>
          </p:txBody>
        </p:sp>
        <p:cxnSp>
          <p:nvCxnSpPr>
            <p:cNvPr id="53" name="Straight Connector 52"/>
            <p:cNvCxnSpPr/>
            <p:nvPr/>
          </p:nvCxnSpPr>
          <p:spPr bwMode="auto">
            <a:xfrm>
              <a:off x="1428750" y="2256158"/>
              <a:ext cx="0" cy="640080"/>
            </a:xfrm>
            <a:prstGeom prst="line">
              <a:avLst/>
            </a:prstGeom>
            <a:solidFill>
              <a:schemeClr val="accent1"/>
            </a:solidFill>
            <a:ln w="28575" cap="flat" cmpd="sng" algn="ctr">
              <a:solidFill>
                <a:srgbClr val="FFFF00"/>
              </a:solidFill>
              <a:prstDash val="solid"/>
              <a:round/>
              <a:headEnd type="none" w="med" len="med"/>
              <a:tailEnd type="none" w="med" len="med"/>
            </a:ln>
            <a:effectLst/>
          </p:spPr>
        </p:cxnSp>
      </p:grpSp>
      <p:grpSp>
        <p:nvGrpSpPr>
          <p:cNvPr id="54" name="Group 53"/>
          <p:cNvGrpSpPr/>
          <p:nvPr/>
        </p:nvGrpSpPr>
        <p:grpSpPr>
          <a:xfrm>
            <a:off x="1640197" y="3909538"/>
            <a:ext cx="617157" cy="837373"/>
            <a:chOff x="1118227" y="3148489"/>
            <a:chExt cx="617157" cy="837373"/>
          </a:xfrm>
        </p:grpSpPr>
        <p:sp>
          <p:nvSpPr>
            <p:cNvPr id="55" name="TextBox 54"/>
            <p:cNvSpPr txBox="1"/>
            <p:nvPr/>
          </p:nvSpPr>
          <p:spPr bwMode="auto">
            <a:xfrm>
              <a:off x="1118227" y="3816585"/>
              <a:ext cx="617157" cy="169277"/>
            </a:xfrm>
            <a:prstGeom prst="rect">
              <a:avLst/>
            </a:prstGeom>
            <a:noFill/>
            <a:ln w="9525">
              <a:noFill/>
              <a:miter lim="800000"/>
              <a:headEnd/>
              <a:tailEnd/>
            </a:ln>
          </p:spPr>
          <p:txBody>
            <a:bodyPr wrap="none" lIns="0" tIns="0" rIns="0" bIns="0" rtlCol="0">
              <a:spAutoFit/>
            </a:bodyPr>
            <a:lstStyle/>
            <a:p>
              <a:r>
                <a:rPr lang="en-US" sz="1100" dirty="0">
                  <a:solidFill>
                    <a:srgbClr val="FFFF00"/>
                  </a:solidFill>
                  <a:latin typeface="Verdana" pitchFamily="34" charset="0"/>
                </a:rPr>
                <a:t>300 MHz</a:t>
              </a:r>
            </a:p>
          </p:txBody>
        </p:sp>
        <p:cxnSp>
          <p:nvCxnSpPr>
            <p:cNvPr id="56" name="Straight Connector 55"/>
            <p:cNvCxnSpPr/>
            <p:nvPr/>
          </p:nvCxnSpPr>
          <p:spPr bwMode="auto">
            <a:xfrm>
              <a:off x="1428750" y="3148489"/>
              <a:ext cx="0" cy="640080"/>
            </a:xfrm>
            <a:prstGeom prst="line">
              <a:avLst/>
            </a:prstGeom>
            <a:solidFill>
              <a:schemeClr val="accent1"/>
            </a:solidFill>
            <a:ln w="28575" cap="flat" cmpd="sng" algn="ctr">
              <a:solidFill>
                <a:srgbClr val="FFFF00"/>
              </a:solidFill>
              <a:prstDash val="solid"/>
              <a:round/>
              <a:headEnd type="none" w="med" len="med"/>
              <a:tailEnd type="none" w="med" len="med"/>
            </a:ln>
            <a:effectLst/>
          </p:spPr>
        </p:cxnSp>
      </p:grpSp>
      <p:grpSp>
        <p:nvGrpSpPr>
          <p:cNvPr id="57" name="Group 56"/>
          <p:cNvGrpSpPr/>
          <p:nvPr/>
        </p:nvGrpSpPr>
        <p:grpSpPr>
          <a:xfrm>
            <a:off x="7985840" y="1662905"/>
            <a:ext cx="527388" cy="829869"/>
            <a:chOff x="7364810" y="478631"/>
            <a:chExt cx="527388" cy="829869"/>
          </a:xfrm>
        </p:grpSpPr>
        <p:sp>
          <p:nvSpPr>
            <p:cNvPr id="58" name="TextBox 57"/>
            <p:cNvSpPr txBox="1"/>
            <p:nvPr/>
          </p:nvSpPr>
          <p:spPr bwMode="auto">
            <a:xfrm>
              <a:off x="7364810" y="1139223"/>
              <a:ext cx="527388" cy="169277"/>
            </a:xfrm>
            <a:prstGeom prst="rect">
              <a:avLst/>
            </a:prstGeom>
            <a:noFill/>
            <a:ln w="9525">
              <a:noFill/>
              <a:miter lim="800000"/>
              <a:headEnd/>
              <a:tailEnd/>
            </a:ln>
          </p:spPr>
          <p:txBody>
            <a:bodyPr wrap="none" lIns="0" tIns="0" rIns="0" bIns="0" rtlCol="0">
              <a:spAutoFit/>
            </a:bodyPr>
            <a:lstStyle/>
            <a:p>
              <a:r>
                <a:rPr lang="en-US" sz="1100" dirty="0">
                  <a:solidFill>
                    <a:srgbClr val="FFFF00"/>
                  </a:solidFill>
                  <a:latin typeface="Verdana" pitchFamily="34" charset="0"/>
                </a:rPr>
                <a:t>30 MHz</a:t>
              </a:r>
            </a:p>
          </p:txBody>
        </p:sp>
        <p:cxnSp>
          <p:nvCxnSpPr>
            <p:cNvPr id="59" name="Straight Connector 58"/>
            <p:cNvCxnSpPr/>
            <p:nvPr/>
          </p:nvCxnSpPr>
          <p:spPr bwMode="auto">
            <a:xfrm>
              <a:off x="7629529" y="478631"/>
              <a:ext cx="0" cy="640080"/>
            </a:xfrm>
            <a:prstGeom prst="line">
              <a:avLst/>
            </a:prstGeom>
            <a:solidFill>
              <a:schemeClr val="accent1"/>
            </a:solidFill>
            <a:ln w="28575" cap="flat" cmpd="sng" algn="ctr">
              <a:solidFill>
                <a:srgbClr val="FFFF00"/>
              </a:solidFill>
              <a:prstDash val="solid"/>
              <a:round/>
              <a:headEnd type="none" w="med" len="med"/>
              <a:tailEnd type="none" w="med" len="med"/>
            </a:ln>
            <a:effectLst/>
          </p:spPr>
        </p:cxnSp>
      </p:grpSp>
      <p:grpSp>
        <p:nvGrpSpPr>
          <p:cNvPr id="60" name="Group 59"/>
          <p:cNvGrpSpPr/>
          <p:nvPr/>
        </p:nvGrpSpPr>
        <p:grpSpPr>
          <a:xfrm>
            <a:off x="3323192" y="1662909"/>
            <a:ext cx="527388" cy="829848"/>
            <a:chOff x="2702162" y="478635"/>
            <a:chExt cx="527388" cy="829848"/>
          </a:xfrm>
        </p:grpSpPr>
        <p:sp>
          <p:nvSpPr>
            <p:cNvPr id="61" name="TextBox 60"/>
            <p:cNvSpPr txBox="1"/>
            <p:nvPr/>
          </p:nvSpPr>
          <p:spPr bwMode="auto">
            <a:xfrm>
              <a:off x="2702162" y="1139206"/>
              <a:ext cx="527388" cy="169277"/>
            </a:xfrm>
            <a:prstGeom prst="rect">
              <a:avLst/>
            </a:prstGeom>
            <a:noFill/>
            <a:ln w="9525">
              <a:noFill/>
              <a:miter lim="800000"/>
              <a:headEnd/>
              <a:tailEnd/>
            </a:ln>
          </p:spPr>
          <p:txBody>
            <a:bodyPr wrap="none" lIns="0" tIns="0" rIns="0" bIns="0" rtlCol="0">
              <a:spAutoFit/>
            </a:bodyPr>
            <a:lstStyle/>
            <a:p>
              <a:r>
                <a:rPr lang="en-US" sz="1100" dirty="0">
                  <a:solidFill>
                    <a:srgbClr val="FFFF00"/>
                  </a:solidFill>
                  <a:latin typeface="Verdana" pitchFamily="34" charset="0"/>
                </a:rPr>
                <a:t>10 MHz</a:t>
              </a:r>
            </a:p>
          </p:txBody>
        </p:sp>
        <p:cxnSp>
          <p:nvCxnSpPr>
            <p:cNvPr id="62" name="Straight Connector 61"/>
            <p:cNvCxnSpPr/>
            <p:nvPr/>
          </p:nvCxnSpPr>
          <p:spPr bwMode="auto">
            <a:xfrm>
              <a:off x="2966248" y="478635"/>
              <a:ext cx="0" cy="640080"/>
            </a:xfrm>
            <a:prstGeom prst="line">
              <a:avLst/>
            </a:prstGeom>
            <a:solidFill>
              <a:schemeClr val="accent1"/>
            </a:solidFill>
            <a:ln w="28575" cap="flat" cmpd="sng" algn="ctr">
              <a:solidFill>
                <a:srgbClr val="FFFF00"/>
              </a:solidFill>
              <a:prstDash val="solid"/>
              <a:round/>
              <a:headEnd type="none" w="med" len="med"/>
              <a:tailEnd type="none" w="med" len="med"/>
            </a:ln>
            <a:effectLst/>
          </p:spPr>
        </p:cxnSp>
      </p:grpSp>
      <p:grpSp>
        <p:nvGrpSpPr>
          <p:cNvPr id="63" name="Group 62"/>
          <p:cNvGrpSpPr/>
          <p:nvPr/>
        </p:nvGrpSpPr>
        <p:grpSpPr>
          <a:xfrm>
            <a:off x="5658409" y="1665290"/>
            <a:ext cx="527388" cy="827483"/>
            <a:chOff x="5037379" y="481016"/>
            <a:chExt cx="527388" cy="827483"/>
          </a:xfrm>
        </p:grpSpPr>
        <p:sp>
          <p:nvSpPr>
            <p:cNvPr id="64" name="TextBox 63"/>
            <p:cNvSpPr txBox="1"/>
            <p:nvPr/>
          </p:nvSpPr>
          <p:spPr bwMode="auto">
            <a:xfrm>
              <a:off x="5037379" y="1139222"/>
              <a:ext cx="527388" cy="169277"/>
            </a:xfrm>
            <a:prstGeom prst="rect">
              <a:avLst/>
            </a:prstGeom>
            <a:noFill/>
            <a:ln w="9525">
              <a:noFill/>
              <a:miter lim="800000"/>
              <a:headEnd/>
              <a:tailEnd/>
            </a:ln>
          </p:spPr>
          <p:txBody>
            <a:bodyPr wrap="none" lIns="0" tIns="0" rIns="0" bIns="0" rtlCol="0">
              <a:spAutoFit/>
            </a:bodyPr>
            <a:lstStyle/>
            <a:p>
              <a:r>
                <a:rPr lang="en-US" sz="1100" dirty="0">
                  <a:solidFill>
                    <a:srgbClr val="FFFF00"/>
                  </a:solidFill>
                  <a:latin typeface="Verdana" pitchFamily="34" charset="0"/>
                </a:rPr>
                <a:t>20 MHz</a:t>
              </a:r>
            </a:p>
          </p:txBody>
        </p:sp>
        <p:cxnSp>
          <p:nvCxnSpPr>
            <p:cNvPr id="65" name="Straight Connector 64"/>
            <p:cNvCxnSpPr/>
            <p:nvPr/>
          </p:nvCxnSpPr>
          <p:spPr bwMode="auto">
            <a:xfrm>
              <a:off x="5300667" y="481016"/>
              <a:ext cx="0" cy="640080"/>
            </a:xfrm>
            <a:prstGeom prst="line">
              <a:avLst/>
            </a:prstGeom>
            <a:solidFill>
              <a:schemeClr val="accent1"/>
            </a:solidFill>
            <a:ln w="28575" cap="flat" cmpd="sng" algn="ctr">
              <a:solidFill>
                <a:srgbClr val="FFFF00"/>
              </a:solidFill>
              <a:prstDash val="solid"/>
              <a:round/>
              <a:headEnd type="none" w="med" len="med"/>
              <a:tailEnd type="none" w="med" len="med"/>
            </a:ln>
            <a:effectLst/>
          </p:spPr>
        </p:cxnSp>
      </p:grpSp>
      <p:grpSp>
        <p:nvGrpSpPr>
          <p:cNvPr id="66" name="Group 65"/>
          <p:cNvGrpSpPr/>
          <p:nvPr/>
        </p:nvGrpSpPr>
        <p:grpSpPr>
          <a:xfrm>
            <a:off x="7936701" y="2803957"/>
            <a:ext cx="617157" cy="829869"/>
            <a:chOff x="7319571" y="478631"/>
            <a:chExt cx="617157" cy="829869"/>
          </a:xfrm>
        </p:grpSpPr>
        <p:sp>
          <p:nvSpPr>
            <p:cNvPr id="67" name="TextBox 66"/>
            <p:cNvSpPr txBox="1"/>
            <p:nvPr/>
          </p:nvSpPr>
          <p:spPr bwMode="auto">
            <a:xfrm>
              <a:off x="7319571" y="1139223"/>
              <a:ext cx="617157" cy="169277"/>
            </a:xfrm>
            <a:prstGeom prst="rect">
              <a:avLst/>
            </a:prstGeom>
            <a:noFill/>
            <a:ln w="9525">
              <a:noFill/>
              <a:miter lim="800000"/>
              <a:headEnd/>
              <a:tailEnd/>
            </a:ln>
          </p:spPr>
          <p:txBody>
            <a:bodyPr wrap="none" lIns="0" tIns="0" rIns="0" bIns="0" rtlCol="0">
              <a:spAutoFit/>
            </a:bodyPr>
            <a:lstStyle/>
            <a:p>
              <a:r>
                <a:rPr lang="en-US" sz="1100" dirty="0">
                  <a:solidFill>
                    <a:srgbClr val="FFFF00"/>
                  </a:solidFill>
                  <a:latin typeface="Verdana" pitchFamily="34" charset="0"/>
                </a:rPr>
                <a:t>300 MHz</a:t>
              </a:r>
            </a:p>
          </p:txBody>
        </p:sp>
        <p:cxnSp>
          <p:nvCxnSpPr>
            <p:cNvPr id="68" name="Straight Connector 67"/>
            <p:cNvCxnSpPr/>
            <p:nvPr/>
          </p:nvCxnSpPr>
          <p:spPr bwMode="auto">
            <a:xfrm>
              <a:off x="7629529" y="478631"/>
              <a:ext cx="0" cy="640080"/>
            </a:xfrm>
            <a:prstGeom prst="line">
              <a:avLst/>
            </a:prstGeom>
            <a:solidFill>
              <a:schemeClr val="accent1"/>
            </a:solidFill>
            <a:ln w="28575" cap="flat" cmpd="sng" algn="ctr">
              <a:solidFill>
                <a:srgbClr val="FFFF00"/>
              </a:solidFill>
              <a:prstDash val="solid"/>
              <a:round/>
              <a:headEnd type="none" w="med" len="med"/>
              <a:tailEnd type="none" w="med" len="med"/>
            </a:ln>
            <a:effectLst/>
          </p:spPr>
        </p:cxnSp>
      </p:grpSp>
      <p:grpSp>
        <p:nvGrpSpPr>
          <p:cNvPr id="69" name="Group 68"/>
          <p:cNvGrpSpPr/>
          <p:nvPr/>
        </p:nvGrpSpPr>
        <p:grpSpPr>
          <a:xfrm>
            <a:off x="3273264" y="2803961"/>
            <a:ext cx="617157" cy="829848"/>
            <a:chOff x="2656134" y="478635"/>
            <a:chExt cx="617157" cy="829848"/>
          </a:xfrm>
        </p:grpSpPr>
        <p:sp>
          <p:nvSpPr>
            <p:cNvPr id="70" name="TextBox 69"/>
            <p:cNvSpPr txBox="1"/>
            <p:nvPr/>
          </p:nvSpPr>
          <p:spPr bwMode="auto">
            <a:xfrm>
              <a:off x="2656134" y="1139206"/>
              <a:ext cx="617157" cy="169277"/>
            </a:xfrm>
            <a:prstGeom prst="rect">
              <a:avLst/>
            </a:prstGeom>
            <a:noFill/>
            <a:ln w="9525">
              <a:noFill/>
              <a:miter lim="800000"/>
              <a:headEnd/>
              <a:tailEnd/>
            </a:ln>
          </p:spPr>
          <p:txBody>
            <a:bodyPr wrap="none" lIns="0" tIns="0" rIns="0" bIns="0" rtlCol="0">
              <a:spAutoFit/>
            </a:bodyPr>
            <a:lstStyle/>
            <a:p>
              <a:r>
                <a:rPr lang="en-US" sz="1100" dirty="0">
                  <a:solidFill>
                    <a:srgbClr val="FFFF00"/>
                  </a:solidFill>
                  <a:latin typeface="Verdana" pitchFamily="34" charset="0"/>
                </a:rPr>
                <a:t>100 MHz</a:t>
              </a:r>
            </a:p>
          </p:txBody>
        </p:sp>
        <p:cxnSp>
          <p:nvCxnSpPr>
            <p:cNvPr id="71" name="Straight Connector 70"/>
            <p:cNvCxnSpPr/>
            <p:nvPr/>
          </p:nvCxnSpPr>
          <p:spPr bwMode="auto">
            <a:xfrm>
              <a:off x="2966248" y="478635"/>
              <a:ext cx="0" cy="640080"/>
            </a:xfrm>
            <a:prstGeom prst="line">
              <a:avLst/>
            </a:prstGeom>
            <a:solidFill>
              <a:schemeClr val="accent1"/>
            </a:solidFill>
            <a:ln w="28575" cap="flat" cmpd="sng" algn="ctr">
              <a:solidFill>
                <a:srgbClr val="FFFF00"/>
              </a:solidFill>
              <a:prstDash val="solid"/>
              <a:round/>
              <a:headEnd type="none" w="med" len="med"/>
              <a:tailEnd type="none" w="med" len="med"/>
            </a:ln>
            <a:effectLst/>
          </p:spPr>
        </p:cxnSp>
      </p:grpSp>
      <p:grpSp>
        <p:nvGrpSpPr>
          <p:cNvPr id="72" name="Group 71"/>
          <p:cNvGrpSpPr/>
          <p:nvPr/>
        </p:nvGrpSpPr>
        <p:grpSpPr>
          <a:xfrm>
            <a:off x="5606889" y="2806342"/>
            <a:ext cx="617157" cy="827483"/>
            <a:chOff x="4989759" y="481016"/>
            <a:chExt cx="617157" cy="827483"/>
          </a:xfrm>
        </p:grpSpPr>
        <p:sp>
          <p:nvSpPr>
            <p:cNvPr id="73" name="TextBox 72"/>
            <p:cNvSpPr txBox="1"/>
            <p:nvPr/>
          </p:nvSpPr>
          <p:spPr bwMode="auto">
            <a:xfrm>
              <a:off x="4989759" y="1139222"/>
              <a:ext cx="617157" cy="169277"/>
            </a:xfrm>
            <a:prstGeom prst="rect">
              <a:avLst/>
            </a:prstGeom>
            <a:noFill/>
            <a:ln w="9525">
              <a:noFill/>
              <a:miter lim="800000"/>
              <a:headEnd/>
              <a:tailEnd/>
            </a:ln>
          </p:spPr>
          <p:txBody>
            <a:bodyPr wrap="none" lIns="0" tIns="0" rIns="0" bIns="0" rtlCol="0">
              <a:spAutoFit/>
            </a:bodyPr>
            <a:lstStyle/>
            <a:p>
              <a:r>
                <a:rPr lang="en-US" sz="1100" dirty="0">
                  <a:solidFill>
                    <a:srgbClr val="FFFF00"/>
                  </a:solidFill>
                  <a:latin typeface="Verdana" pitchFamily="34" charset="0"/>
                </a:rPr>
                <a:t>200 MHz</a:t>
              </a:r>
            </a:p>
          </p:txBody>
        </p:sp>
        <p:cxnSp>
          <p:nvCxnSpPr>
            <p:cNvPr id="74" name="Straight Connector 73"/>
            <p:cNvCxnSpPr/>
            <p:nvPr/>
          </p:nvCxnSpPr>
          <p:spPr bwMode="auto">
            <a:xfrm>
              <a:off x="5300667" y="481016"/>
              <a:ext cx="0" cy="640080"/>
            </a:xfrm>
            <a:prstGeom prst="line">
              <a:avLst/>
            </a:prstGeom>
            <a:solidFill>
              <a:schemeClr val="accent1"/>
            </a:solidFill>
            <a:ln w="28575" cap="flat" cmpd="sng" algn="ctr">
              <a:solidFill>
                <a:srgbClr val="FFFF00"/>
              </a:solidFill>
              <a:prstDash val="solid"/>
              <a:round/>
              <a:headEnd type="none" w="med" len="med"/>
              <a:tailEnd type="none" w="med" len="med"/>
            </a:ln>
            <a:effectLst/>
          </p:spPr>
        </p:cxnSp>
      </p:grpSp>
      <p:grpSp>
        <p:nvGrpSpPr>
          <p:cNvPr id="75" name="Group 74"/>
          <p:cNvGrpSpPr/>
          <p:nvPr/>
        </p:nvGrpSpPr>
        <p:grpSpPr>
          <a:xfrm>
            <a:off x="8029560" y="3916955"/>
            <a:ext cx="428002" cy="829869"/>
            <a:chOff x="7412430" y="478631"/>
            <a:chExt cx="428002" cy="829869"/>
          </a:xfrm>
        </p:grpSpPr>
        <p:sp>
          <p:nvSpPr>
            <p:cNvPr id="76" name="TextBox 75"/>
            <p:cNvSpPr txBox="1"/>
            <p:nvPr/>
          </p:nvSpPr>
          <p:spPr bwMode="auto">
            <a:xfrm>
              <a:off x="7412430" y="1139223"/>
              <a:ext cx="428002" cy="169277"/>
            </a:xfrm>
            <a:prstGeom prst="rect">
              <a:avLst/>
            </a:prstGeom>
            <a:noFill/>
            <a:ln w="9525">
              <a:noFill/>
              <a:miter lim="800000"/>
              <a:headEnd/>
              <a:tailEnd/>
            </a:ln>
          </p:spPr>
          <p:txBody>
            <a:bodyPr wrap="none" lIns="0" tIns="0" rIns="0" bIns="0" rtlCol="0">
              <a:spAutoFit/>
            </a:bodyPr>
            <a:lstStyle/>
            <a:p>
              <a:r>
                <a:rPr lang="en-US" sz="1100" dirty="0">
                  <a:solidFill>
                    <a:srgbClr val="FFFF00"/>
                  </a:solidFill>
                  <a:latin typeface="Verdana" pitchFamily="34" charset="0"/>
                </a:rPr>
                <a:t>3 GHz</a:t>
              </a:r>
            </a:p>
          </p:txBody>
        </p:sp>
        <p:cxnSp>
          <p:nvCxnSpPr>
            <p:cNvPr id="77" name="Straight Connector 76"/>
            <p:cNvCxnSpPr/>
            <p:nvPr/>
          </p:nvCxnSpPr>
          <p:spPr bwMode="auto">
            <a:xfrm>
              <a:off x="7629529" y="478631"/>
              <a:ext cx="0" cy="640080"/>
            </a:xfrm>
            <a:prstGeom prst="line">
              <a:avLst/>
            </a:prstGeom>
            <a:solidFill>
              <a:schemeClr val="accent1"/>
            </a:solidFill>
            <a:ln w="28575" cap="flat" cmpd="sng" algn="ctr">
              <a:solidFill>
                <a:srgbClr val="FFFF00"/>
              </a:solidFill>
              <a:prstDash val="solid"/>
              <a:round/>
              <a:headEnd type="none" w="med" len="med"/>
              <a:tailEnd type="none" w="med" len="med"/>
            </a:ln>
            <a:effectLst/>
          </p:spPr>
        </p:cxnSp>
      </p:grpSp>
      <p:grpSp>
        <p:nvGrpSpPr>
          <p:cNvPr id="78" name="Group 77"/>
          <p:cNvGrpSpPr/>
          <p:nvPr/>
        </p:nvGrpSpPr>
        <p:grpSpPr>
          <a:xfrm>
            <a:off x="3368504" y="3916959"/>
            <a:ext cx="428002" cy="829848"/>
            <a:chOff x="2751374" y="478635"/>
            <a:chExt cx="428002" cy="829848"/>
          </a:xfrm>
        </p:grpSpPr>
        <p:sp>
          <p:nvSpPr>
            <p:cNvPr id="79" name="TextBox 78"/>
            <p:cNvSpPr txBox="1"/>
            <p:nvPr/>
          </p:nvSpPr>
          <p:spPr bwMode="auto">
            <a:xfrm>
              <a:off x="2751374" y="1139206"/>
              <a:ext cx="428002" cy="169277"/>
            </a:xfrm>
            <a:prstGeom prst="rect">
              <a:avLst/>
            </a:prstGeom>
            <a:noFill/>
            <a:ln w="9525">
              <a:noFill/>
              <a:miter lim="800000"/>
              <a:headEnd/>
              <a:tailEnd/>
            </a:ln>
          </p:spPr>
          <p:txBody>
            <a:bodyPr wrap="none" lIns="0" tIns="0" rIns="0" bIns="0" rtlCol="0">
              <a:spAutoFit/>
            </a:bodyPr>
            <a:lstStyle/>
            <a:p>
              <a:r>
                <a:rPr lang="en-US" sz="1100" dirty="0">
                  <a:solidFill>
                    <a:srgbClr val="FFFF00"/>
                  </a:solidFill>
                  <a:latin typeface="Verdana" pitchFamily="34" charset="0"/>
                </a:rPr>
                <a:t>1 GHz</a:t>
              </a:r>
            </a:p>
          </p:txBody>
        </p:sp>
        <p:cxnSp>
          <p:nvCxnSpPr>
            <p:cNvPr id="80" name="Straight Connector 79"/>
            <p:cNvCxnSpPr/>
            <p:nvPr/>
          </p:nvCxnSpPr>
          <p:spPr bwMode="auto">
            <a:xfrm>
              <a:off x="2966248" y="478635"/>
              <a:ext cx="0" cy="640080"/>
            </a:xfrm>
            <a:prstGeom prst="line">
              <a:avLst/>
            </a:prstGeom>
            <a:solidFill>
              <a:schemeClr val="accent1"/>
            </a:solidFill>
            <a:ln w="28575" cap="flat" cmpd="sng" algn="ctr">
              <a:solidFill>
                <a:srgbClr val="FFFF00"/>
              </a:solidFill>
              <a:prstDash val="solid"/>
              <a:round/>
              <a:headEnd type="none" w="med" len="med"/>
              <a:tailEnd type="none" w="med" len="med"/>
            </a:ln>
            <a:effectLst/>
          </p:spPr>
        </p:cxnSp>
      </p:grpSp>
      <p:grpSp>
        <p:nvGrpSpPr>
          <p:cNvPr id="81" name="Group 80"/>
          <p:cNvGrpSpPr/>
          <p:nvPr/>
        </p:nvGrpSpPr>
        <p:grpSpPr>
          <a:xfrm>
            <a:off x="5702129" y="3919340"/>
            <a:ext cx="428002" cy="827483"/>
            <a:chOff x="5084999" y="481016"/>
            <a:chExt cx="428002" cy="827483"/>
          </a:xfrm>
        </p:grpSpPr>
        <p:sp>
          <p:nvSpPr>
            <p:cNvPr id="82" name="TextBox 81"/>
            <p:cNvSpPr txBox="1"/>
            <p:nvPr/>
          </p:nvSpPr>
          <p:spPr bwMode="auto">
            <a:xfrm>
              <a:off x="5084999" y="1139222"/>
              <a:ext cx="428002" cy="169277"/>
            </a:xfrm>
            <a:prstGeom prst="rect">
              <a:avLst/>
            </a:prstGeom>
            <a:noFill/>
            <a:ln w="9525">
              <a:noFill/>
              <a:miter lim="800000"/>
              <a:headEnd/>
              <a:tailEnd/>
            </a:ln>
          </p:spPr>
          <p:txBody>
            <a:bodyPr wrap="none" lIns="0" tIns="0" rIns="0" bIns="0" rtlCol="0">
              <a:spAutoFit/>
            </a:bodyPr>
            <a:lstStyle/>
            <a:p>
              <a:r>
                <a:rPr lang="en-US" sz="1100" dirty="0">
                  <a:solidFill>
                    <a:srgbClr val="FFFF00"/>
                  </a:solidFill>
                  <a:latin typeface="Verdana" pitchFamily="34" charset="0"/>
                </a:rPr>
                <a:t>2 GHz</a:t>
              </a:r>
            </a:p>
          </p:txBody>
        </p:sp>
        <p:cxnSp>
          <p:nvCxnSpPr>
            <p:cNvPr id="83" name="Straight Connector 82"/>
            <p:cNvCxnSpPr/>
            <p:nvPr/>
          </p:nvCxnSpPr>
          <p:spPr bwMode="auto">
            <a:xfrm>
              <a:off x="5300667" y="481016"/>
              <a:ext cx="0" cy="640080"/>
            </a:xfrm>
            <a:prstGeom prst="line">
              <a:avLst/>
            </a:prstGeom>
            <a:solidFill>
              <a:schemeClr val="accent1"/>
            </a:solidFill>
            <a:ln w="28575" cap="flat" cmpd="sng" algn="ctr">
              <a:solidFill>
                <a:srgbClr val="FFFF00"/>
              </a:solidFill>
              <a:prstDash val="solid"/>
              <a:round/>
              <a:headEnd type="none" w="med" len="med"/>
              <a:tailEnd type="none" w="med" len="med"/>
            </a:ln>
            <a:effectLst/>
          </p:spPr>
        </p:cxnSp>
      </p:grpSp>
      <p:sp>
        <p:nvSpPr>
          <p:cNvPr id="84" name="Rounded Rectangle 83"/>
          <p:cNvSpPr/>
          <p:nvPr/>
        </p:nvSpPr>
        <p:spPr bwMode="auto">
          <a:xfrm>
            <a:off x="2449830" y="607646"/>
            <a:ext cx="2774462" cy="500185"/>
          </a:xfrm>
          <a:prstGeom prst="roundRect">
            <a:avLst/>
          </a:prstGeom>
          <a:solidFill>
            <a:srgbClr val="33CC33"/>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AM Broadcast</a:t>
            </a:r>
          </a:p>
        </p:txBody>
      </p:sp>
      <p:sp>
        <p:nvSpPr>
          <p:cNvPr id="85" name="Rounded Rectangle 84"/>
          <p:cNvSpPr/>
          <p:nvPr/>
        </p:nvSpPr>
        <p:spPr bwMode="auto">
          <a:xfrm>
            <a:off x="5449595" y="603982"/>
            <a:ext cx="474479" cy="500185"/>
          </a:xfrm>
          <a:prstGeom prst="roundRect">
            <a:avLst/>
          </a:prstGeom>
          <a:solidFill>
            <a:srgbClr val="FF0000"/>
          </a:solidFill>
          <a:ln w="9525" cap="flat" cmpd="sng" algn="ctr">
            <a:noFill/>
            <a:prstDash val="solid"/>
            <a:round/>
            <a:headEnd type="none" w="med" len="med"/>
            <a:tailEnd type="none" w="med" len="med"/>
          </a:ln>
          <a:effectLst/>
        </p:spPr>
        <p:txBody>
          <a:bodyPr vert="vert270"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160M</a:t>
            </a:r>
          </a:p>
        </p:txBody>
      </p:sp>
      <p:sp>
        <p:nvSpPr>
          <p:cNvPr id="86" name="Rounded Rectangle 85"/>
          <p:cNvSpPr/>
          <p:nvPr/>
        </p:nvSpPr>
        <p:spPr bwMode="auto">
          <a:xfrm>
            <a:off x="5929655" y="603982"/>
            <a:ext cx="2082775" cy="500185"/>
          </a:xfrm>
          <a:prstGeom prst="roundRect">
            <a:avLst/>
          </a:prstGeom>
          <a:solidFill>
            <a:schemeClr val="bg2">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200" b="1" dirty="0">
                <a:solidFill>
                  <a:schemeClr val="bg1"/>
                </a:solidFill>
                <a:latin typeface="Arial" panose="020B0604020202020204" pitchFamily="34" charset="0"/>
                <a:cs typeface="Arial" panose="020B0604020202020204" pitchFamily="34" charset="0"/>
              </a:rPr>
              <a:t>       Marine</a:t>
            </a:r>
          </a:p>
        </p:txBody>
      </p:sp>
      <p:sp>
        <p:nvSpPr>
          <p:cNvPr id="87" name="TextBox 86"/>
          <p:cNvSpPr txBox="1"/>
          <p:nvPr/>
        </p:nvSpPr>
        <p:spPr bwMode="auto">
          <a:xfrm>
            <a:off x="1345282" y="700186"/>
            <a:ext cx="410369" cy="307777"/>
          </a:xfrm>
          <a:prstGeom prst="rect">
            <a:avLst/>
          </a:prstGeom>
          <a:noFill/>
          <a:ln w="9525">
            <a:noFill/>
            <a:miter lim="800000"/>
            <a:headEnd/>
            <a:tailEnd/>
          </a:ln>
        </p:spPr>
        <p:txBody>
          <a:bodyPr wrap="none" lIns="0" tIns="0" rIns="0" bIns="0" rtlCol="0">
            <a:spAutoFit/>
          </a:bodyPr>
          <a:lstStyle/>
          <a:p>
            <a:r>
              <a:rPr lang="en-US" sz="2000" b="1" dirty="0">
                <a:solidFill>
                  <a:schemeClr val="bg1"/>
                </a:solidFill>
                <a:latin typeface="Verdana" pitchFamily="34" charset="0"/>
              </a:rPr>
              <a:t>MF</a:t>
            </a:r>
          </a:p>
        </p:txBody>
      </p:sp>
      <p:sp>
        <p:nvSpPr>
          <p:cNvPr id="88" name="TextBox 87"/>
          <p:cNvSpPr txBox="1"/>
          <p:nvPr/>
        </p:nvSpPr>
        <p:spPr bwMode="auto">
          <a:xfrm>
            <a:off x="1374136" y="1805085"/>
            <a:ext cx="381515" cy="307777"/>
          </a:xfrm>
          <a:prstGeom prst="rect">
            <a:avLst/>
          </a:prstGeom>
          <a:noFill/>
          <a:ln w="9525">
            <a:noFill/>
            <a:miter lim="800000"/>
            <a:headEnd/>
            <a:tailEnd/>
          </a:ln>
        </p:spPr>
        <p:txBody>
          <a:bodyPr wrap="none" lIns="0" tIns="0" rIns="0" bIns="0" rtlCol="0">
            <a:spAutoFit/>
          </a:bodyPr>
          <a:lstStyle/>
          <a:p>
            <a:r>
              <a:rPr lang="en-US" sz="2000" b="1" dirty="0">
                <a:solidFill>
                  <a:schemeClr val="bg1"/>
                </a:solidFill>
                <a:latin typeface="Verdana" pitchFamily="34" charset="0"/>
              </a:rPr>
              <a:t>HF</a:t>
            </a:r>
          </a:p>
        </p:txBody>
      </p:sp>
      <p:sp>
        <p:nvSpPr>
          <p:cNvPr id="89" name="TextBox 88"/>
          <p:cNvSpPr txBox="1"/>
          <p:nvPr/>
        </p:nvSpPr>
        <p:spPr bwMode="auto">
          <a:xfrm>
            <a:off x="1172158" y="2959040"/>
            <a:ext cx="577081" cy="307777"/>
          </a:xfrm>
          <a:prstGeom prst="rect">
            <a:avLst/>
          </a:prstGeom>
          <a:noFill/>
          <a:ln w="9525">
            <a:noFill/>
            <a:miter lim="800000"/>
            <a:headEnd/>
            <a:tailEnd/>
          </a:ln>
        </p:spPr>
        <p:txBody>
          <a:bodyPr wrap="none" lIns="0" tIns="0" rIns="0" bIns="0" rtlCol="0">
            <a:spAutoFit/>
          </a:bodyPr>
          <a:lstStyle/>
          <a:p>
            <a:r>
              <a:rPr lang="en-US" sz="2000" b="1" dirty="0">
                <a:solidFill>
                  <a:schemeClr val="bg1"/>
                </a:solidFill>
                <a:latin typeface="Verdana" pitchFamily="34" charset="0"/>
              </a:rPr>
              <a:t>VHF</a:t>
            </a:r>
          </a:p>
        </p:txBody>
      </p:sp>
      <p:sp>
        <p:nvSpPr>
          <p:cNvPr id="90" name="TextBox 89"/>
          <p:cNvSpPr txBox="1"/>
          <p:nvPr/>
        </p:nvSpPr>
        <p:spPr bwMode="auto">
          <a:xfrm>
            <a:off x="1159334" y="4052035"/>
            <a:ext cx="589905" cy="307777"/>
          </a:xfrm>
          <a:prstGeom prst="rect">
            <a:avLst/>
          </a:prstGeom>
          <a:noFill/>
          <a:ln w="9525">
            <a:noFill/>
            <a:miter lim="800000"/>
            <a:headEnd/>
            <a:tailEnd/>
          </a:ln>
        </p:spPr>
        <p:txBody>
          <a:bodyPr wrap="none" lIns="0" tIns="0" rIns="0" bIns="0" rtlCol="0">
            <a:spAutoFit/>
          </a:bodyPr>
          <a:lstStyle/>
          <a:p>
            <a:r>
              <a:rPr lang="en-US" sz="2000" b="1" dirty="0">
                <a:solidFill>
                  <a:schemeClr val="bg1"/>
                </a:solidFill>
                <a:latin typeface="Verdana" pitchFamily="34" charset="0"/>
              </a:rPr>
              <a:t>UHF</a:t>
            </a:r>
          </a:p>
        </p:txBody>
      </p:sp>
      <p:sp>
        <p:nvSpPr>
          <p:cNvPr id="91" name="Rounded Rectangle 90"/>
          <p:cNvSpPr/>
          <p:nvPr/>
        </p:nvSpPr>
        <p:spPr bwMode="auto">
          <a:xfrm>
            <a:off x="1047750" y="409575"/>
            <a:ext cx="7620000" cy="1038225"/>
          </a:xfrm>
          <a:prstGeom prst="roundRect">
            <a:avLst/>
          </a:prstGeom>
          <a:solidFill>
            <a:srgbClr val="00004C">
              <a:alpha val="69804"/>
            </a:srgbClr>
          </a:soli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sp>
        <p:nvSpPr>
          <p:cNvPr id="92" name="Rounded Rectangle 91"/>
          <p:cNvSpPr/>
          <p:nvPr/>
        </p:nvSpPr>
        <p:spPr bwMode="auto">
          <a:xfrm>
            <a:off x="2072005" y="1708881"/>
            <a:ext cx="119064" cy="500185"/>
          </a:xfrm>
          <a:prstGeom prst="roundRect">
            <a:avLst/>
          </a:prstGeom>
          <a:solidFill>
            <a:srgbClr val="FF0000"/>
          </a:solidFill>
          <a:ln w="9525" cap="flat" cmpd="sng" algn="ctr">
            <a:noFill/>
            <a:prstDash val="solid"/>
            <a:round/>
            <a:headEnd type="none" w="med" len="med"/>
            <a:tailEnd type="none" w="med" len="med"/>
          </a:ln>
          <a:effectLst/>
        </p:spPr>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en-US" sz="800" b="1" dirty="0">
                <a:solidFill>
                  <a:schemeClr val="bg1"/>
                </a:solidFill>
                <a:latin typeface="Arial" panose="020B0604020202020204" pitchFamily="34" charset="0"/>
                <a:cs typeface="Arial" panose="020B0604020202020204" pitchFamily="34" charset="0"/>
              </a:rPr>
              <a:t>80M</a:t>
            </a:r>
          </a:p>
        </p:txBody>
      </p:sp>
      <p:sp>
        <p:nvSpPr>
          <p:cNvPr id="93" name="Rounded Rectangle 92"/>
          <p:cNvSpPr/>
          <p:nvPr/>
        </p:nvSpPr>
        <p:spPr bwMode="auto">
          <a:xfrm>
            <a:off x="2891254" y="1704102"/>
            <a:ext cx="71339" cy="500185"/>
          </a:xfrm>
          <a:prstGeom prst="roundRect">
            <a:avLst/>
          </a:prstGeom>
          <a:solidFill>
            <a:srgbClr val="FF0000"/>
          </a:solidFill>
          <a:ln w="9525" cap="flat" cmpd="sng" algn="ctr">
            <a:noFill/>
            <a:prstDash val="solid"/>
            <a:round/>
            <a:headEnd type="none" w="med" len="med"/>
            <a:tailEnd type="none" w="med" len="med"/>
          </a:ln>
          <a:effectLst/>
        </p:spPr>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en-US" sz="800" b="1" dirty="0">
                <a:solidFill>
                  <a:schemeClr val="bg1"/>
                </a:solidFill>
                <a:latin typeface="Arial" panose="020B0604020202020204" pitchFamily="34" charset="0"/>
                <a:cs typeface="Arial" panose="020B0604020202020204" pitchFamily="34" charset="0"/>
              </a:rPr>
              <a:t>40M</a:t>
            </a:r>
          </a:p>
        </p:txBody>
      </p:sp>
      <p:sp>
        <p:nvSpPr>
          <p:cNvPr id="94" name="Rounded Rectangle 93"/>
          <p:cNvSpPr/>
          <p:nvPr/>
        </p:nvSpPr>
        <p:spPr bwMode="auto">
          <a:xfrm>
            <a:off x="3612828" y="1704086"/>
            <a:ext cx="45720" cy="500185"/>
          </a:xfrm>
          <a:prstGeom prst="roundRect">
            <a:avLst/>
          </a:prstGeom>
          <a:solidFill>
            <a:srgbClr val="FF0000"/>
          </a:solidFill>
          <a:ln w="9525" cap="flat" cmpd="sng" algn="ctr">
            <a:noFill/>
            <a:prstDash val="solid"/>
            <a:round/>
            <a:headEnd type="none" w="med" len="med"/>
            <a:tailEnd type="none" w="med" len="med"/>
          </a:ln>
          <a:effectLst/>
        </p:spPr>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en-US" sz="800" b="1" dirty="0">
                <a:solidFill>
                  <a:schemeClr val="bg1"/>
                </a:solidFill>
                <a:latin typeface="Arial" panose="020B0604020202020204" pitchFamily="34" charset="0"/>
                <a:cs typeface="Arial" panose="020B0604020202020204" pitchFamily="34" charset="0"/>
              </a:rPr>
              <a:t>30M</a:t>
            </a:r>
          </a:p>
        </p:txBody>
      </p:sp>
      <p:sp>
        <p:nvSpPr>
          <p:cNvPr id="95" name="Rounded Rectangle 94"/>
          <p:cNvSpPr/>
          <p:nvPr/>
        </p:nvSpPr>
        <p:spPr bwMode="auto">
          <a:xfrm>
            <a:off x="4525647" y="1708881"/>
            <a:ext cx="80007" cy="500185"/>
          </a:xfrm>
          <a:prstGeom prst="roundRect">
            <a:avLst/>
          </a:prstGeom>
          <a:solidFill>
            <a:srgbClr val="FF0000"/>
          </a:solidFill>
          <a:ln w="9525" cap="flat" cmpd="sng" algn="ctr">
            <a:noFill/>
            <a:prstDash val="solid"/>
            <a:round/>
            <a:headEnd type="none" w="med" len="med"/>
            <a:tailEnd type="none" w="med" len="med"/>
          </a:ln>
          <a:effectLst/>
        </p:spPr>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en-US" sz="800" b="1" dirty="0">
                <a:solidFill>
                  <a:schemeClr val="bg1"/>
                </a:solidFill>
                <a:latin typeface="Arial" panose="020B0604020202020204" pitchFamily="34" charset="0"/>
                <a:cs typeface="Arial" panose="020B0604020202020204" pitchFamily="34" charset="0"/>
              </a:rPr>
              <a:t>20M</a:t>
            </a:r>
          </a:p>
        </p:txBody>
      </p:sp>
      <p:sp>
        <p:nvSpPr>
          <p:cNvPr id="96" name="Rounded Rectangle 95"/>
          <p:cNvSpPr/>
          <p:nvPr/>
        </p:nvSpPr>
        <p:spPr bwMode="auto">
          <a:xfrm>
            <a:off x="5463941" y="1704102"/>
            <a:ext cx="27432" cy="500185"/>
          </a:xfrm>
          <a:prstGeom prst="roundRect">
            <a:avLst/>
          </a:prstGeom>
          <a:solidFill>
            <a:srgbClr val="FF0000"/>
          </a:solidFill>
          <a:ln w="9525" cap="flat" cmpd="sng" algn="ctr">
            <a:noFill/>
            <a:prstDash val="solid"/>
            <a:round/>
            <a:headEnd type="none" w="med" len="med"/>
            <a:tailEnd type="none" w="med" len="med"/>
          </a:ln>
          <a:effectLst/>
        </p:spPr>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en-US" sz="800" b="1" dirty="0">
                <a:solidFill>
                  <a:schemeClr val="bg1"/>
                </a:solidFill>
                <a:latin typeface="Arial" panose="020B0604020202020204" pitchFamily="34" charset="0"/>
                <a:cs typeface="Arial" panose="020B0604020202020204" pitchFamily="34" charset="0"/>
              </a:rPr>
              <a:t>17M</a:t>
            </a:r>
          </a:p>
        </p:txBody>
      </p:sp>
      <p:sp>
        <p:nvSpPr>
          <p:cNvPr id="97" name="Rounded Rectangle 96"/>
          <p:cNvSpPr/>
          <p:nvPr/>
        </p:nvSpPr>
        <p:spPr bwMode="auto">
          <a:xfrm>
            <a:off x="6149797" y="1704086"/>
            <a:ext cx="113208" cy="500185"/>
          </a:xfrm>
          <a:prstGeom prst="roundRect">
            <a:avLst/>
          </a:prstGeom>
          <a:solidFill>
            <a:srgbClr val="FF0000"/>
          </a:solidFill>
          <a:ln w="9525" cap="flat" cmpd="sng" algn="ctr">
            <a:noFill/>
            <a:prstDash val="solid"/>
            <a:round/>
            <a:headEnd type="none" w="med" len="med"/>
            <a:tailEnd type="none" w="med" len="med"/>
          </a:ln>
          <a:effectLst/>
        </p:spPr>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en-US" sz="800" b="1" dirty="0">
                <a:solidFill>
                  <a:schemeClr val="bg1"/>
                </a:solidFill>
                <a:latin typeface="Arial" panose="020B0604020202020204" pitchFamily="34" charset="0"/>
                <a:cs typeface="Arial" panose="020B0604020202020204" pitchFamily="34" charset="0"/>
              </a:rPr>
              <a:t>15M</a:t>
            </a:r>
          </a:p>
        </p:txBody>
      </p:sp>
      <p:sp>
        <p:nvSpPr>
          <p:cNvPr id="98" name="Rounded Rectangle 97"/>
          <p:cNvSpPr/>
          <p:nvPr/>
        </p:nvSpPr>
        <p:spPr bwMode="auto">
          <a:xfrm>
            <a:off x="7045225" y="1704070"/>
            <a:ext cx="18288" cy="500185"/>
          </a:xfrm>
          <a:prstGeom prst="roundRect">
            <a:avLst/>
          </a:prstGeom>
          <a:solidFill>
            <a:srgbClr val="FF0000"/>
          </a:solidFill>
          <a:ln w="9525" cap="flat" cmpd="sng" algn="ctr">
            <a:noFill/>
            <a:prstDash val="solid"/>
            <a:round/>
            <a:headEnd type="none" w="med" len="med"/>
            <a:tailEnd type="none" w="med" len="med"/>
          </a:ln>
          <a:effectLst/>
        </p:spPr>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en-US" sz="800" b="1" dirty="0">
                <a:solidFill>
                  <a:schemeClr val="bg1"/>
                </a:solidFill>
                <a:latin typeface="Arial" panose="020B0604020202020204" pitchFamily="34" charset="0"/>
                <a:cs typeface="Arial" panose="020B0604020202020204" pitchFamily="34" charset="0"/>
              </a:rPr>
              <a:t>12M</a:t>
            </a:r>
          </a:p>
        </p:txBody>
      </p:sp>
      <p:sp>
        <p:nvSpPr>
          <p:cNvPr id="99" name="Rounded Rectangle 98"/>
          <p:cNvSpPr/>
          <p:nvPr/>
        </p:nvSpPr>
        <p:spPr bwMode="auto">
          <a:xfrm>
            <a:off x="7777479" y="1708881"/>
            <a:ext cx="409575" cy="500185"/>
          </a:xfrm>
          <a:prstGeom prst="roundRect">
            <a:avLst/>
          </a:prstGeom>
          <a:solidFill>
            <a:srgbClr val="FF0000"/>
          </a:solidFill>
          <a:ln w="9525" cap="flat" cmpd="sng" algn="ctr">
            <a:noFill/>
            <a:prstDash val="solid"/>
            <a:round/>
            <a:headEnd type="none" w="med" len="med"/>
            <a:tailEnd type="none" w="med" len="med"/>
          </a:ln>
          <a:effectLst/>
        </p:spPr>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en-US" sz="800" b="1" dirty="0">
                <a:solidFill>
                  <a:schemeClr val="bg1"/>
                </a:solidFill>
                <a:latin typeface="Arial" panose="020B0604020202020204" pitchFamily="34" charset="0"/>
                <a:cs typeface="Arial" panose="020B0604020202020204" pitchFamily="34" charset="0"/>
              </a:rPr>
              <a:t>10M</a:t>
            </a:r>
          </a:p>
        </p:txBody>
      </p:sp>
      <p:sp>
        <p:nvSpPr>
          <p:cNvPr id="100" name="Rounded Rectangle 99"/>
          <p:cNvSpPr/>
          <p:nvPr/>
        </p:nvSpPr>
        <p:spPr bwMode="auto">
          <a:xfrm>
            <a:off x="2466873" y="1702482"/>
            <a:ext cx="18288" cy="500185"/>
          </a:xfrm>
          <a:prstGeom prst="roundRect">
            <a:avLst/>
          </a:prstGeom>
          <a:solidFill>
            <a:srgbClr val="FF0000"/>
          </a:solidFill>
          <a:ln w="9525" cap="flat" cmpd="sng" algn="ctr">
            <a:noFill/>
            <a:prstDash val="solid"/>
            <a:round/>
            <a:headEnd type="none" w="med" len="med"/>
            <a:tailEnd type="none" w="med" len="med"/>
          </a:ln>
          <a:effectLst/>
        </p:spPr>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en-US" sz="800" b="1" dirty="0">
                <a:solidFill>
                  <a:schemeClr val="bg1"/>
                </a:solidFill>
                <a:latin typeface="Arial" panose="020B0604020202020204" pitchFamily="34" charset="0"/>
                <a:cs typeface="Arial" panose="020B0604020202020204" pitchFamily="34" charset="0"/>
              </a:rPr>
              <a:t>60M</a:t>
            </a:r>
          </a:p>
        </p:txBody>
      </p:sp>
      <p:sp>
        <p:nvSpPr>
          <p:cNvPr id="101" name="Rounded Rectangle 100"/>
          <p:cNvSpPr/>
          <p:nvPr/>
        </p:nvSpPr>
        <p:spPr bwMode="auto">
          <a:xfrm>
            <a:off x="7535683" y="1713610"/>
            <a:ext cx="113208" cy="500185"/>
          </a:xfrm>
          <a:prstGeom prst="roundRect">
            <a:avLst/>
          </a:prstGeom>
          <a:solidFill>
            <a:srgbClr val="99FF99"/>
          </a:solidFill>
          <a:ln w="9525" cap="flat" cmpd="sng" algn="ctr">
            <a:noFill/>
            <a:prstDash val="solid"/>
            <a:round/>
            <a:headEnd type="none" w="med" len="med"/>
            <a:tailEnd type="none" w="med" len="med"/>
          </a:ln>
          <a:effectLst/>
        </p:spPr>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en-US" sz="800" b="1" dirty="0">
                <a:latin typeface="Arial" panose="020B0604020202020204" pitchFamily="34" charset="0"/>
                <a:cs typeface="Arial" panose="020B0604020202020204" pitchFamily="34" charset="0"/>
              </a:rPr>
              <a:t>CB</a:t>
            </a:r>
          </a:p>
        </p:txBody>
      </p:sp>
      <p:sp>
        <p:nvSpPr>
          <p:cNvPr id="102" name="Rounded Rectangle 101"/>
          <p:cNvSpPr/>
          <p:nvPr/>
        </p:nvSpPr>
        <p:spPr bwMode="auto">
          <a:xfrm>
            <a:off x="2427606" y="2862836"/>
            <a:ext cx="107950" cy="500185"/>
          </a:xfrm>
          <a:prstGeom prst="roundRect">
            <a:avLst/>
          </a:prstGeom>
          <a:solidFill>
            <a:srgbClr val="FF0000"/>
          </a:solidFill>
          <a:ln w="9525" cap="flat" cmpd="sng" algn="ctr">
            <a:noFill/>
            <a:prstDash val="solid"/>
            <a:round/>
            <a:headEnd type="none" w="med" len="med"/>
            <a:tailEnd type="none" w="med" len="med"/>
          </a:ln>
          <a:effectLst/>
        </p:spPr>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en-US" sz="800" b="1" dirty="0">
                <a:solidFill>
                  <a:schemeClr val="bg1"/>
                </a:solidFill>
                <a:latin typeface="Arial" panose="020B0604020202020204" pitchFamily="34" charset="0"/>
                <a:cs typeface="Arial" panose="020B0604020202020204" pitchFamily="34" charset="0"/>
              </a:rPr>
              <a:t>6M</a:t>
            </a:r>
          </a:p>
        </p:txBody>
      </p:sp>
      <p:sp>
        <p:nvSpPr>
          <p:cNvPr id="103" name="Rounded Rectangle 102"/>
          <p:cNvSpPr/>
          <p:nvPr/>
        </p:nvSpPr>
        <p:spPr bwMode="auto">
          <a:xfrm>
            <a:off x="4624705" y="2862836"/>
            <a:ext cx="80963" cy="500185"/>
          </a:xfrm>
          <a:prstGeom prst="roundRect">
            <a:avLst/>
          </a:prstGeom>
          <a:solidFill>
            <a:srgbClr val="FF0000"/>
          </a:solidFill>
          <a:ln w="9525" cap="flat" cmpd="sng" algn="ctr">
            <a:noFill/>
            <a:prstDash val="solid"/>
            <a:round/>
            <a:headEnd type="none" w="med" len="med"/>
            <a:tailEnd type="none" w="med" len="med"/>
          </a:ln>
          <a:effectLst/>
        </p:spPr>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en-US" sz="800" b="1" dirty="0">
                <a:solidFill>
                  <a:schemeClr val="bg1"/>
                </a:solidFill>
                <a:latin typeface="Arial" panose="020B0604020202020204" pitchFamily="34" charset="0"/>
                <a:cs typeface="Arial" panose="020B0604020202020204" pitchFamily="34" charset="0"/>
              </a:rPr>
              <a:t>2M</a:t>
            </a:r>
          </a:p>
        </p:txBody>
      </p:sp>
      <p:sp>
        <p:nvSpPr>
          <p:cNvPr id="104" name="Rounded Rectangle 103"/>
          <p:cNvSpPr/>
          <p:nvPr/>
        </p:nvSpPr>
        <p:spPr bwMode="auto">
          <a:xfrm>
            <a:off x="6356668" y="2862836"/>
            <a:ext cx="141287" cy="500185"/>
          </a:xfrm>
          <a:prstGeom prst="roundRect">
            <a:avLst/>
          </a:prstGeom>
          <a:solidFill>
            <a:srgbClr val="FF0000"/>
          </a:solidFill>
          <a:ln w="9525" cap="flat" cmpd="sng" algn="ctr">
            <a:noFill/>
            <a:prstDash val="solid"/>
            <a:round/>
            <a:headEnd type="none" w="med" len="med"/>
            <a:tailEnd type="none" w="med" len="med"/>
          </a:ln>
          <a:effectLst/>
        </p:spPr>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en-US" sz="800" b="1" dirty="0">
                <a:solidFill>
                  <a:schemeClr val="bg1"/>
                </a:solidFill>
                <a:latin typeface="Arial" panose="020B0604020202020204" pitchFamily="34" charset="0"/>
                <a:cs typeface="Arial" panose="020B0604020202020204" pitchFamily="34" charset="0"/>
              </a:rPr>
              <a:t>1.25M</a:t>
            </a:r>
          </a:p>
        </p:txBody>
      </p:sp>
      <p:sp>
        <p:nvSpPr>
          <p:cNvPr id="105" name="Rounded Rectangle 104"/>
          <p:cNvSpPr/>
          <p:nvPr/>
        </p:nvSpPr>
        <p:spPr bwMode="auto">
          <a:xfrm>
            <a:off x="3327400" y="2862836"/>
            <a:ext cx="452438" cy="500185"/>
          </a:xfrm>
          <a:prstGeom prst="roundRect">
            <a:avLst/>
          </a:prstGeom>
          <a:solidFill>
            <a:srgbClr val="33CC33"/>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solidFill>
                  <a:schemeClr val="bg1"/>
                </a:solidFill>
                <a:latin typeface="Arial" panose="020B0604020202020204" pitchFamily="34" charset="0"/>
                <a:cs typeface="Arial" panose="020B0604020202020204" pitchFamily="34" charset="0"/>
              </a:rPr>
              <a:t>FM</a:t>
            </a:r>
            <a:endParaRPr lang="en-US" sz="400" b="1" dirty="0">
              <a:solidFill>
                <a:schemeClr val="bg1"/>
              </a:solidFill>
              <a:latin typeface="Arial" panose="020B0604020202020204" pitchFamily="34" charset="0"/>
              <a:cs typeface="Arial" panose="020B0604020202020204" pitchFamily="34" charset="0"/>
            </a:endParaRPr>
          </a:p>
        </p:txBody>
      </p:sp>
      <p:sp>
        <p:nvSpPr>
          <p:cNvPr id="106" name="Rounded Rectangle 105"/>
          <p:cNvSpPr/>
          <p:nvPr/>
        </p:nvSpPr>
        <p:spPr bwMode="auto">
          <a:xfrm>
            <a:off x="2538413" y="2862836"/>
            <a:ext cx="381000" cy="500185"/>
          </a:xfrm>
          <a:prstGeom prst="roundRect">
            <a:avLst/>
          </a:prstGeom>
          <a:solidFill>
            <a:srgbClr val="FF33CC"/>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b="1" i="0" u="none" strike="noStrike" cap="none" normalizeH="0" baseline="0" dirty="0">
                <a:ln>
                  <a:noFill/>
                </a:ln>
                <a:solidFill>
                  <a:schemeClr val="bg1"/>
                </a:solidFill>
                <a:effectLst/>
                <a:latin typeface="Arial" panose="020B0604020202020204" pitchFamily="34" charset="0"/>
                <a:cs typeface="Arial" panose="020B0604020202020204" pitchFamily="34" charset="0"/>
              </a:rPr>
              <a:t>TV</a:t>
            </a:r>
          </a:p>
        </p:txBody>
      </p:sp>
      <p:sp>
        <p:nvSpPr>
          <p:cNvPr id="107" name="Rounded Rectangle 106"/>
          <p:cNvSpPr/>
          <p:nvPr/>
        </p:nvSpPr>
        <p:spPr bwMode="auto">
          <a:xfrm>
            <a:off x="3017838" y="2862836"/>
            <a:ext cx="309562" cy="500185"/>
          </a:xfrm>
          <a:prstGeom prst="roundRect">
            <a:avLst/>
          </a:prstGeom>
          <a:solidFill>
            <a:srgbClr val="FF33CC"/>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b="1" dirty="0">
                <a:solidFill>
                  <a:schemeClr val="bg1"/>
                </a:solidFill>
                <a:latin typeface="Arial" panose="020B0604020202020204" pitchFamily="34" charset="0"/>
                <a:cs typeface="Arial" panose="020B0604020202020204" pitchFamily="34" charset="0"/>
              </a:rPr>
              <a:t>TV</a:t>
            </a:r>
          </a:p>
        </p:txBody>
      </p:sp>
      <p:sp>
        <p:nvSpPr>
          <p:cNvPr id="108" name="Rounded Rectangle 107"/>
          <p:cNvSpPr/>
          <p:nvPr/>
        </p:nvSpPr>
        <p:spPr bwMode="auto">
          <a:xfrm>
            <a:off x="5308600" y="2862836"/>
            <a:ext cx="889000" cy="500185"/>
          </a:xfrm>
          <a:prstGeom prst="roundRect">
            <a:avLst/>
          </a:prstGeom>
          <a:solidFill>
            <a:srgbClr val="FF33CC"/>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b="1" dirty="0">
                <a:solidFill>
                  <a:schemeClr val="bg1"/>
                </a:solidFill>
                <a:latin typeface="Arial" panose="020B0604020202020204" pitchFamily="34" charset="0"/>
                <a:cs typeface="Arial" panose="020B0604020202020204" pitchFamily="34" charset="0"/>
              </a:rPr>
              <a:t>TV</a:t>
            </a:r>
          </a:p>
        </p:txBody>
      </p:sp>
      <p:sp>
        <p:nvSpPr>
          <p:cNvPr id="109" name="Rounded Rectangle 108"/>
          <p:cNvSpPr/>
          <p:nvPr/>
        </p:nvSpPr>
        <p:spPr bwMode="auto">
          <a:xfrm>
            <a:off x="3778250" y="2869186"/>
            <a:ext cx="647700" cy="500185"/>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900" b="1" dirty="0">
                <a:latin typeface="Arial" panose="020B0604020202020204" pitchFamily="34" charset="0"/>
                <a:cs typeface="Arial" panose="020B0604020202020204" pitchFamily="34" charset="0"/>
              </a:rPr>
              <a:t>AVIATION</a:t>
            </a:r>
          </a:p>
        </p:txBody>
      </p:sp>
      <p:sp>
        <p:nvSpPr>
          <p:cNvPr id="110" name="Rounded Rectangle 109"/>
          <p:cNvSpPr/>
          <p:nvPr/>
        </p:nvSpPr>
        <p:spPr bwMode="auto">
          <a:xfrm>
            <a:off x="1956221" y="2864677"/>
            <a:ext cx="460748" cy="500185"/>
          </a:xfrm>
          <a:prstGeom prst="roundRect">
            <a:avLst/>
          </a:prstGeom>
          <a:solidFill>
            <a:srgbClr val="FFC000"/>
          </a:solidFill>
          <a:ln w="9525" cap="flat" cmpd="sng" algn="ctr">
            <a:noFill/>
            <a:prstDash val="solid"/>
            <a:round/>
            <a:headEnd type="none" w="med" len="med"/>
            <a:tailEnd type="none" w="med" len="med"/>
          </a:ln>
          <a:effectLst/>
        </p:spPr>
        <p:txBody>
          <a:bodyPr rot="0" spcFirstLastPara="0" vertOverflow="overflow" horzOverflow="overflow" vert="vert270" wrap="square" lIns="0" tIns="0" rIns="0" bIns="0" numCol="1" spcCol="0" rtlCol="0" fromWordArt="0" anchor="t" anchorCtr="0" forceAA="0" compatLnSpc="1">
            <a:prstTxWarp prst="textNoShape">
              <a:avLst/>
            </a:prstTxWarp>
            <a:noAutofit/>
          </a:bodyPr>
          <a:lstStyle/>
          <a:p>
            <a:pPr algn="ctr"/>
            <a:r>
              <a:rPr lang="en-US" sz="700" b="1" dirty="0">
                <a:latin typeface="Arial" panose="020B0604020202020204" pitchFamily="34" charset="0"/>
                <a:cs typeface="Arial" panose="020B0604020202020204" pitchFamily="34" charset="0"/>
              </a:rPr>
              <a:t>VHF-</a:t>
            </a:r>
          </a:p>
          <a:p>
            <a:pPr algn="ctr"/>
            <a:r>
              <a:rPr lang="en-US" sz="700" b="1" dirty="0">
                <a:latin typeface="Arial" panose="020B0604020202020204" pitchFamily="34" charset="0"/>
                <a:cs typeface="Arial" panose="020B0604020202020204" pitchFamily="34" charset="0"/>
              </a:rPr>
              <a:t>LOW</a:t>
            </a:r>
          </a:p>
        </p:txBody>
      </p:sp>
      <p:sp>
        <p:nvSpPr>
          <p:cNvPr id="111" name="Rounded Rectangle 110"/>
          <p:cNvSpPr/>
          <p:nvPr/>
        </p:nvSpPr>
        <p:spPr bwMode="auto">
          <a:xfrm>
            <a:off x="4713707" y="2864676"/>
            <a:ext cx="591718" cy="500185"/>
          </a:xfrm>
          <a:prstGeom prst="roundRect">
            <a:avLst/>
          </a:prstGeom>
          <a:solidFill>
            <a:srgbClr val="FFC000"/>
          </a:solidFill>
          <a:ln w="9525" cap="flat" cmpd="sng" algn="ctr">
            <a:noFill/>
            <a:prstDash val="solid"/>
            <a:round/>
            <a:headEnd type="none" w="med" len="med"/>
            <a:tailEnd type="none" w="med" len="med"/>
          </a:ln>
          <a:effectLst/>
        </p:spPr>
        <p:txBody>
          <a:bodyPr rot="0" spcFirstLastPara="0" vertOverflow="overflow" horzOverflow="overflow" vert="vert270" wrap="square" lIns="0" tIns="0" rIns="0" bIns="0" numCol="1" spcCol="0" rtlCol="0" fromWordArt="0" anchor="t" anchorCtr="0" forceAA="0" compatLnSpc="1">
            <a:prstTxWarp prst="textNoShape">
              <a:avLst/>
            </a:prstTxWarp>
            <a:noAutofit/>
          </a:bodyPr>
          <a:lstStyle/>
          <a:p>
            <a:pPr algn="ctr"/>
            <a:r>
              <a:rPr lang="en-US" sz="700" b="1" dirty="0">
                <a:latin typeface="Arial" panose="020B0604020202020204" pitchFamily="34" charset="0"/>
                <a:cs typeface="Arial" panose="020B0604020202020204" pitchFamily="34" charset="0"/>
              </a:rPr>
              <a:t>VHF-</a:t>
            </a:r>
          </a:p>
          <a:p>
            <a:pPr algn="ctr"/>
            <a:r>
              <a:rPr lang="en-US" sz="700" b="1" dirty="0">
                <a:latin typeface="Arial" panose="020B0604020202020204" pitchFamily="34" charset="0"/>
                <a:cs typeface="Arial" panose="020B0604020202020204" pitchFamily="34" charset="0"/>
              </a:rPr>
              <a:t>HIGH</a:t>
            </a:r>
          </a:p>
        </p:txBody>
      </p:sp>
      <p:sp>
        <p:nvSpPr>
          <p:cNvPr id="112" name="Rounded Rectangle 111"/>
          <p:cNvSpPr/>
          <p:nvPr/>
        </p:nvSpPr>
        <p:spPr bwMode="auto">
          <a:xfrm>
            <a:off x="4974728" y="2862852"/>
            <a:ext cx="80963" cy="500185"/>
          </a:xfrm>
          <a:prstGeom prst="roundRect">
            <a:avLst/>
          </a:prstGeom>
          <a:solidFill>
            <a:srgbClr val="0000FF"/>
          </a:solidFill>
          <a:ln w="9525" cap="flat" cmpd="sng" algn="ctr">
            <a:noFill/>
            <a:prstDash val="solid"/>
            <a:round/>
            <a:headEnd type="none" w="med" len="med"/>
            <a:tailEnd type="none" w="med" len="med"/>
          </a:ln>
          <a:effectLst/>
        </p:spPr>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en-US" sz="500" b="1" dirty="0">
                <a:solidFill>
                  <a:schemeClr val="bg1"/>
                </a:solidFill>
                <a:latin typeface="Arial" panose="020B0604020202020204" pitchFamily="34" charset="0"/>
                <a:cs typeface="Arial" panose="020B0604020202020204" pitchFamily="34" charset="0"/>
              </a:rPr>
              <a:t>WEATHER</a:t>
            </a:r>
          </a:p>
        </p:txBody>
      </p:sp>
      <p:sp>
        <p:nvSpPr>
          <p:cNvPr id="113" name="Rounded Rectangle 112"/>
          <p:cNvSpPr/>
          <p:nvPr/>
        </p:nvSpPr>
        <p:spPr bwMode="auto">
          <a:xfrm>
            <a:off x="1057275" y="1543049"/>
            <a:ext cx="7620000" cy="1038225"/>
          </a:xfrm>
          <a:prstGeom prst="roundRect">
            <a:avLst/>
          </a:prstGeom>
          <a:solidFill>
            <a:srgbClr val="00004C">
              <a:alpha val="69804"/>
            </a:srgbClr>
          </a:soli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sp>
        <p:nvSpPr>
          <p:cNvPr id="114" name="Rounded Rectangle 113"/>
          <p:cNvSpPr/>
          <p:nvPr/>
        </p:nvSpPr>
        <p:spPr bwMode="auto">
          <a:xfrm>
            <a:off x="1040130" y="3792855"/>
            <a:ext cx="7620000" cy="1038225"/>
          </a:xfrm>
          <a:prstGeom prst="roundRect">
            <a:avLst/>
          </a:prstGeom>
          <a:solidFill>
            <a:srgbClr val="00004C">
              <a:alpha val="69804"/>
            </a:srgbClr>
          </a:soli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sp>
        <p:nvSpPr>
          <p:cNvPr id="3" name="Slide Number Placeholder 2"/>
          <p:cNvSpPr>
            <a:spLocks noGrp="1"/>
          </p:cNvSpPr>
          <p:nvPr>
            <p:ph type="sldNum" sz="quarter" idx="12"/>
          </p:nvPr>
        </p:nvSpPr>
        <p:spPr/>
        <p:txBody>
          <a:bodyPr/>
          <a:lstStyle/>
          <a:p>
            <a:pPr>
              <a:defRPr/>
            </a:pPr>
            <a:r>
              <a:rPr lang="en-US" dirty="0">
                <a:solidFill>
                  <a:schemeClr val="bg1"/>
                </a:solidFill>
              </a:rPr>
              <a:t>SLIDE </a:t>
            </a:r>
            <a:fld id="{7DE08B2E-D59F-498D-8D62-ABBAFDFFC21C}" type="slidenum">
              <a:rPr lang="en-US" smtClean="0">
                <a:solidFill>
                  <a:schemeClr val="bg1"/>
                </a:solidFill>
              </a:rPr>
              <a:pPr>
                <a:defRPr/>
              </a:pPr>
              <a:t>8</a:t>
            </a:fld>
            <a:endParaRPr lang="en-US" dirty="0">
              <a:solidFill>
                <a:schemeClr val="bg1"/>
              </a:solidFill>
            </a:endParaRPr>
          </a:p>
        </p:txBody>
      </p:sp>
    </p:spTree>
    <p:extLst>
      <p:ext uri="{BB962C8B-B14F-4D97-AF65-F5344CB8AC3E}">
        <p14:creationId xmlns:p14="http://schemas.microsoft.com/office/powerpoint/2010/main" val="2342197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fade">
                                      <p:cBhvr>
                                        <p:cTn id="10" dur="500"/>
                                        <p:tgtEl>
                                          <p:spTgt spid="10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7"/>
                                        </p:tgtEl>
                                        <p:attrNameLst>
                                          <p:attrName>style.visibility</p:attrName>
                                        </p:attrNameLst>
                                      </p:cBhvr>
                                      <p:to>
                                        <p:strVal val="visible"/>
                                      </p:to>
                                    </p:set>
                                    <p:animEffect transition="in" filter="fade">
                                      <p:cBhvr>
                                        <p:cTn id="13" dur="500"/>
                                        <p:tgtEl>
                                          <p:spTgt spid="10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8"/>
                                        </p:tgtEl>
                                        <p:attrNameLst>
                                          <p:attrName>style.visibility</p:attrName>
                                        </p:attrNameLst>
                                      </p:cBhvr>
                                      <p:to>
                                        <p:strVal val="visible"/>
                                      </p:to>
                                    </p:set>
                                    <p:animEffect transition="in" filter="fade">
                                      <p:cBhvr>
                                        <p:cTn id="16" dur="500"/>
                                        <p:tgtEl>
                                          <p:spTgt spid="10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5"/>
                                        </p:tgtEl>
                                        <p:attrNameLst>
                                          <p:attrName>style.visibility</p:attrName>
                                        </p:attrNameLst>
                                      </p:cBhvr>
                                      <p:to>
                                        <p:strVal val="visible"/>
                                      </p:to>
                                    </p:set>
                                    <p:animEffect transition="in" filter="fade">
                                      <p:cBhvr>
                                        <p:cTn id="21" dur="500"/>
                                        <p:tgtEl>
                                          <p:spTgt spid="105"/>
                                        </p:tgtEl>
                                      </p:cBhvr>
                                    </p:animEffect>
                                  </p:childTnLst>
                                </p:cTn>
                              </p:par>
                              <p:par>
                                <p:cTn id="22" presetID="10" presetClass="exit" presetSubtype="0" fill="hold" grpId="0" nodeType="withEffect">
                                  <p:stCondLst>
                                    <p:cond delay="0"/>
                                  </p:stCondLst>
                                  <p:childTnLst>
                                    <p:animEffect transition="out" filter="fade">
                                      <p:cBhvr>
                                        <p:cTn id="23" dur="500"/>
                                        <p:tgtEl>
                                          <p:spTgt spid="13"/>
                                        </p:tgtEl>
                                      </p:cBhvr>
                                    </p:animEffect>
                                    <p:set>
                                      <p:cBhvr>
                                        <p:cTn id="24" dur="1" fill="hold">
                                          <p:stCondLst>
                                            <p:cond delay="499"/>
                                          </p:stCondLst>
                                        </p:cTn>
                                        <p:tgtEl>
                                          <p:spTgt spid="1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9"/>
                                        </p:tgtEl>
                                        <p:attrNameLst>
                                          <p:attrName>style.visibility</p:attrName>
                                        </p:attrNameLst>
                                      </p:cBhvr>
                                      <p:to>
                                        <p:strVal val="visible"/>
                                      </p:to>
                                    </p:set>
                                    <p:animEffect transition="in" filter="fade">
                                      <p:cBhvr>
                                        <p:cTn id="29" dur="500"/>
                                        <p:tgtEl>
                                          <p:spTgt spid="109"/>
                                        </p:tgtEl>
                                      </p:cBhvr>
                                    </p:animEffect>
                                  </p:childTnLst>
                                </p:cTn>
                              </p:par>
                              <p:par>
                                <p:cTn id="30" presetID="10" presetClass="exit" presetSubtype="0" fill="hold" grpId="0" nodeType="withEffect">
                                  <p:stCondLst>
                                    <p:cond delay="0"/>
                                  </p:stCondLst>
                                  <p:childTnLst>
                                    <p:animEffect transition="out" filter="fade">
                                      <p:cBhvr>
                                        <p:cTn id="31" dur="500"/>
                                        <p:tgtEl>
                                          <p:spTgt spid="14"/>
                                        </p:tgtEl>
                                      </p:cBhvr>
                                    </p:animEffect>
                                    <p:set>
                                      <p:cBhvr>
                                        <p:cTn id="32" dur="1" fill="hold">
                                          <p:stCondLst>
                                            <p:cond delay="499"/>
                                          </p:stCondLst>
                                        </p:cTn>
                                        <p:tgtEl>
                                          <p:spTgt spid="1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0"/>
                                        </p:tgtEl>
                                        <p:attrNameLst>
                                          <p:attrName>style.visibility</p:attrName>
                                        </p:attrNameLst>
                                      </p:cBhvr>
                                      <p:to>
                                        <p:strVal val="visible"/>
                                      </p:to>
                                    </p:set>
                                    <p:animEffect transition="in" filter="fade">
                                      <p:cBhvr>
                                        <p:cTn id="37" dur="500"/>
                                        <p:tgtEl>
                                          <p:spTgt spid="110"/>
                                        </p:tgtEl>
                                      </p:cBhvr>
                                    </p:animEffect>
                                  </p:childTnLst>
                                </p:cTn>
                              </p:par>
                              <p:par>
                                <p:cTn id="38" presetID="10" presetClass="exit" presetSubtype="0" fill="hold" grpId="0" nodeType="withEffect">
                                  <p:stCondLst>
                                    <p:cond delay="0"/>
                                  </p:stCondLst>
                                  <p:childTnLst>
                                    <p:animEffect transition="out" filter="fade">
                                      <p:cBhvr>
                                        <p:cTn id="39" dur="500"/>
                                        <p:tgtEl>
                                          <p:spTgt spid="15"/>
                                        </p:tgtEl>
                                      </p:cBhvr>
                                    </p:animEffect>
                                    <p:set>
                                      <p:cBhvr>
                                        <p:cTn id="40" dur="1" fill="hold">
                                          <p:stCondLst>
                                            <p:cond delay="499"/>
                                          </p:stCondLst>
                                        </p:cTn>
                                        <p:tgtEl>
                                          <p:spTgt spid="15"/>
                                        </p:tgtEl>
                                        <p:attrNameLst>
                                          <p:attrName>style.visibility</p:attrName>
                                        </p:attrNameLst>
                                      </p:cBhvr>
                                      <p:to>
                                        <p:strVal val="hidden"/>
                                      </p:to>
                                    </p:set>
                                  </p:childTnLst>
                                </p:cTn>
                              </p:par>
                              <p:par>
                                <p:cTn id="41" presetID="10" presetClass="entr" presetSubtype="0" fill="hold" grpId="0" nodeType="withEffect">
                                  <p:stCondLst>
                                    <p:cond delay="0"/>
                                  </p:stCondLst>
                                  <p:childTnLst>
                                    <p:set>
                                      <p:cBhvr>
                                        <p:cTn id="42" dur="1" fill="hold">
                                          <p:stCondLst>
                                            <p:cond delay="0"/>
                                          </p:stCondLst>
                                        </p:cTn>
                                        <p:tgtEl>
                                          <p:spTgt spid="111"/>
                                        </p:tgtEl>
                                        <p:attrNameLst>
                                          <p:attrName>style.visibility</p:attrName>
                                        </p:attrNameLst>
                                      </p:cBhvr>
                                      <p:to>
                                        <p:strVal val="visible"/>
                                      </p:to>
                                    </p:set>
                                    <p:animEffect transition="in" filter="fade">
                                      <p:cBhvr>
                                        <p:cTn id="43" dur="500"/>
                                        <p:tgtEl>
                                          <p:spTgt spid="11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12"/>
                                        </p:tgtEl>
                                        <p:attrNameLst>
                                          <p:attrName>style.visibility</p:attrName>
                                        </p:attrNameLst>
                                      </p:cBhvr>
                                      <p:to>
                                        <p:strVal val="visible"/>
                                      </p:to>
                                    </p:set>
                                    <p:animEffect transition="in" filter="fade">
                                      <p:cBhvr>
                                        <p:cTn id="48" dur="500"/>
                                        <p:tgtEl>
                                          <p:spTgt spid="112"/>
                                        </p:tgtEl>
                                      </p:cBhvr>
                                    </p:animEffect>
                                  </p:childTnLst>
                                </p:cTn>
                              </p:par>
                              <p:par>
                                <p:cTn id="49" presetID="10" presetClass="exit" presetSubtype="0" fill="hold" grpId="0" nodeType="withEffect">
                                  <p:stCondLst>
                                    <p:cond delay="0"/>
                                  </p:stCondLst>
                                  <p:childTnLst>
                                    <p:animEffect transition="out" filter="fade">
                                      <p:cBhvr>
                                        <p:cTn id="50" dur="500"/>
                                        <p:tgtEl>
                                          <p:spTgt spid="16"/>
                                        </p:tgtEl>
                                      </p:cBhvr>
                                    </p:animEffect>
                                    <p:set>
                                      <p:cBhvr>
                                        <p:cTn id="51" dur="1" fill="hold">
                                          <p:stCondLst>
                                            <p:cond delay="499"/>
                                          </p:stCondLst>
                                        </p:cTn>
                                        <p:tgtEl>
                                          <p:spTgt spid="16"/>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02"/>
                                        </p:tgtEl>
                                        <p:attrNameLst>
                                          <p:attrName>style.visibility</p:attrName>
                                        </p:attrNameLst>
                                      </p:cBhvr>
                                      <p:to>
                                        <p:strVal val="visible"/>
                                      </p:to>
                                    </p:set>
                                    <p:animEffect transition="in" filter="fade">
                                      <p:cBhvr>
                                        <p:cTn id="56" dur="500"/>
                                        <p:tgtEl>
                                          <p:spTgt spid="102"/>
                                        </p:tgtEl>
                                      </p:cBhvr>
                                    </p:animEffect>
                                  </p:childTnLst>
                                </p:cTn>
                              </p:par>
                            </p:childTnLst>
                          </p:cTn>
                        </p:par>
                        <p:par>
                          <p:cTn id="57" fill="hold">
                            <p:stCondLst>
                              <p:cond delay="500"/>
                            </p:stCondLst>
                            <p:childTnLst>
                              <p:par>
                                <p:cTn id="58" presetID="10" presetClass="entr" presetSubtype="0" fill="hold" grpId="0" nodeType="afterEffect">
                                  <p:stCondLst>
                                    <p:cond delay="0"/>
                                  </p:stCondLst>
                                  <p:childTnLst>
                                    <p:set>
                                      <p:cBhvr>
                                        <p:cTn id="59" dur="1" fill="hold">
                                          <p:stCondLst>
                                            <p:cond delay="0"/>
                                          </p:stCondLst>
                                        </p:cTn>
                                        <p:tgtEl>
                                          <p:spTgt spid="103"/>
                                        </p:tgtEl>
                                        <p:attrNameLst>
                                          <p:attrName>style.visibility</p:attrName>
                                        </p:attrNameLst>
                                      </p:cBhvr>
                                      <p:to>
                                        <p:strVal val="visible"/>
                                      </p:to>
                                    </p:set>
                                    <p:animEffect transition="in" filter="fade">
                                      <p:cBhvr>
                                        <p:cTn id="60" dur="500"/>
                                        <p:tgtEl>
                                          <p:spTgt spid="103"/>
                                        </p:tgtEl>
                                      </p:cBhvr>
                                    </p:animEffect>
                                  </p:childTnLst>
                                </p:cTn>
                              </p:par>
                            </p:childTnLst>
                          </p:cTn>
                        </p:par>
                        <p:par>
                          <p:cTn id="61" fill="hold">
                            <p:stCondLst>
                              <p:cond delay="1000"/>
                            </p:stCondLst>
                            <p:childTnLst>
                              <p:par>
                                <p:cTn id="62" presetID="10" presetClass="entr" presetSubtype="0" fill="hold" grpId="0" nodeType="afterEffect">
                                  <p:stCondLst>
                                    <p:cond delay="0"/>
                                  </p:stCondLst>
                                  <p:childTnLst>
                                    <p:set>
                                      <p:cBhvr>
                                        <p:cTn id="63" dur="1" fill="hold">
                                          <p:stCondLst>
                                            <p:cond delay="0"/>
                                          </p:stCondLst>
                                        </p:cTn>
                                        <p:tgtEl>
                                          <p:spTgt spid="104"/>
                                        </p:tgtEl>
                                        <p:attrNameLst>
                                          <p:attrName>style.visibility</p:attrName>
                                        </p:attrNameLst>
                                      </p:cBhvr>
                                      <p:to>
                                        <p:strVal val="visible"/>
                                      </p:to>
                                    </p:set>
                                    <p:animEffect transition="in" filter="fade">
                                      <p:cBhvr>
                                        <p:cTn id="64" dur="500"/>
                                        <p:tgtEl>
                                          <p:spTgt spid="104"/>
                                        </p:tgtEl>
                                      </p:cBhvr>
                                    </p:animEffect>
                                  </p:childTnLst>
                                </p:cTn>
                              </p:par>
                              <p:par>
                                <p:cTn id="65" presetID="10" presetClass="exit" presetSubtype="0" fill="hold" grpId="0" nodeType="withEffect">
                                  <p:stCondLst>
                                    <p:cond delay="0"/>
                                  </p:stCondLst>
                                  <p:childTnLst>
                                    <p:animEffect transition="out" filter="fade">
                                      <p:cBhvr>
                                        <p:cTn id="66" dur="500"/>
                                        <p:tgtEl>
                                          <p:spTgt spid="17"/>
                                        </p:tgtEl>
                                      </p:cBhvr>
                                    </p:animEffect>
                                    <p:set>
                                      <p:cBhvr>
                                        <p:cTn id="67"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15" grpId="0" animBg="1"/>
      <p:bldP spid="14" grpId="0" animBg="1"/>
      <p:bldP spid="13" grpId="0" animBg="1"/>
      <p:bldP spid="12"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 3.c.: Radio Services</a:t>
            </a:r>
          </a:p>
        </p:txBody>
      </p:sp>
      <p:sp>
        <p:nvSpPr>
          <p:cNvPr id="3" name="Slide Number Placeholder 2"/>
          <p:cNvSpPr>
            <a:spLocks noGrp="1"/>
          </p:cNvSpPr>
          <p:nvPr>
            <p:ph type="sldNum" sz="quarter" idx="12"/>
          </p:nvPr>
        </p:nvSpPr>
        <p:spPr/>
        <p:txBody>
          <a:bodyPr/>
          <a:lstStyle/>
          <a:p>
            <a:pPr>
              <a:defRPr/>
            </a:pPr>
            <a:r>
              <a:rPr lang="en-US" dirty="0">
                <a:solidFill>
                  <a:schemeClr val="bg1"/>
                </a:solidFill>
              </a:rPr>
              <a:t>SLIDE </a:t>
            </a:r>
            <a:fld id="{7DE08B2E-D59F-498D-8D62-ABBAFDFFC21C}" type="slidenum">
              <a:rPr lang="en-US" smtClean="0">
                <a:solidFill>
                  <a:schemeClr val="bg1"/>
                </a:solidFill>
              </a:rPr>
              <a:pPr>
                <a:defRPr/>
              </a:pPr>
              <a:t>9</a:t>
            </a:fld>
            <a:endParaRPr lang="en-US" dirty="0">
              <a:solidFill>
                <a:schemeClr val="bg1"/>
              </a:solidFill>
            </a:endParaRPr>
          </a:p>
        </p:txBody>
      </p:sp>
      <p:sp>
        <p:nvSpPr>
          <p:cNvPr id="18" name="TextBox 17"/>
          <p:cNvSpPr txBox="1"/>
          <p:nvPr/>
        </p:nvSpPr>
        <p:spPr bwMode="auto">
          <a:xfrm>
            <a:off x="8704418"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1</a:t>
            </a:r>
          </a:p>
        </p:txBody>
      </p:sp>
      <p:sp>
        <p:nvSpPr>
          <p:cNvPr id="17" name="TextBox 16"/>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2</a:t>
            </a:r>
          </a:p>
        </p:txBody>
      </p:sp>
      <p:sp>
        <p:nvSpPr>
          <p:cNvPr id="16" name="TextBox 15"/>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3</a:t>
            </a:r>
          </a:p>
        </p:txBody>
      </p:sp>
      <p:sp>
        <p:nvSpPr>
          <p:cNvPr id="15" name="TextBox 14"/>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4</a:t>
            </a:r>
          </a:p>
        </p:txBody>
      </p:sp>
      <p:sp>
        <p:nvSpPr>
          <p:cNvPr id="14" name="TextBox 13"/>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5</a:t>
            </a:r>
          </a:p>
        </p:txBody>
      </p:sp>
      <p:sp>
        <p:nvSpPr>
          <p:cNvPr id="23" name="Rounded Rectangle 22"/>
          <p:cNvSpPr/>
          <p:nvPr/>
        </p:nvSpPr>
        <p:spPr bwMode="auto">
          <a:xfrm>
            <a:off x="1042140" y="2677689"/>
            <a:ext cx="7620000" cy="1038225"/>
          </a:xfrm>
          <a:prstGeom prst="roundRect">
            <a:avLst/>
          </a:prstGeom>
          <a:solidFill>
            <a:srgbClr val="C2FFF0">
              <a:alpha val="20000"/>
            </a:srgbClr>
          </a:soli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4" name="Rounded Rectangle 23"/>
          <p:cNvSpPr/>
          <p:nvPr/>
        </p:nvSpPr>
        <p:spPr bwMode="auto">
          <a:xfrm>
            <a:off x="1034325" y="1536615"/>
            <a:ext cx="7620000" cy="1038225"/>
          </a:xfrm>
          <a:prstGeom prst="roundRect">
            <a:avLst/>
          </a:prstGeom>
          <a:solidFill>
            <a:srgbClr val="C2FFF0">
              <a:alpha val="20000"/>
            </a:srgbClr>
          </a:soli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5" name="Rounded Rectangle 24"/>
          <p:cNvSpPr/>
          <p:nvPr/>
        </p:nvSpPr>
        <p:spPr bwMode="auto">
          <a:xfrm>
            <a:off x="1042140" y="411168"/>
            <a:ext cx="7620000" cy="1038225"/>
          </a:xfrm>
          <a:prstGeom prst="roundRect">
            <a:avLst/>
          </a:prstGeom>
          <a:solidFill>
            <a:srgbClr val="C2FFF0">
              <a:alpha val="20000"/>
            </a:srgbClr>
          </a:soli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6" name="Rounded Rectangle 25"/>
          <p:cNvSpPr/>
          <p:nvPr/>
        </p:nvSpPr>
        <p:spPr bwMode="auto">
          <a:xfrm>
            <a:off x="1038225" y="3814764"/>
            <a:ext cx="7620000" cy="1038225"/>
          </a:xfrm>
          <a:prstGeom prst="roundRect">
            <a:avLst/>
          </a:prstGeom>
          <a:solidFill>
            <a:srgbClr val="C2FFF0">
              <a:alpha val="20000"/>
            </a:srgbClr>
          </a:soli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7" name="Rectangle 26"/>
          <p:cNvSpPr/>
          <p:nvPr/>
        </p:nvSpPr>
        <p:spPr bwMode="auto">
          <a:xfrm>
            <a:off x="1954498" y="551974"/>
            <a:ext cx="1631066" cy="600629"/>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8" name="Rectangle 27"/>
          <p:cNvSpPr/>
          <p:nvPr/>
        </p:nvSpPr>
        <p:spPr bwMode="auto">
          <a:xfrm>
            <a:off x="3588242" y="551974"/>
            <a:ext cx="2329834" cy="600629"/>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9" name="Rectangle 28"/>
          <p:cNvSpPr/>
          <p:nvPr/>
        </p:nvSpPr>
        <p:spPr bwMode="auto">
          <a:xfrm>
            <a:off x="5919303" y="553508"/>
            <a:ext cx="2329834" cy="600629"/>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0" name="Rectangle 29"/>
          <p:cNvSpPr/>
          <p:nvPr/>
        </p:nvSpPr>
        <p:spPr bwMode="auto">
          <a:xfrm>
            <a:off x="1954514" y="1659213"/>
            <a:ext cx="1631066" cy="600629"/>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1" name="Rectangle 30"/>
          <p:cNvSpPr/>
          <p:nvPr/>
        </p:nvSpPr>
        <p:spPr bwMode="auto">
          <a:xfrm>
            <a:off x="3588258" y="1659213"/>
            <a:ext cx="2329834" cy="600629"/>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2" name="Rectangle 31"/>
          <p:cNvSpPr/>
          <p:nvPr/>
        </p:nvSpPr>
        <p:spPr bwMode="auto">
          <a:xfrm>
            <a:off x="5919319" y="1660747"/>
            <a:ext cx="2329834" cy="600629"/>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3" name="Rectangle 32"/>
          <p:cNvSpPr/>
          <p:nvPr/>
        </p:nvSpPr>
        <p:spPr bwMode="auto">
          <a:xfrm>
            <a:off x="1954530" y="2794072"/>
            <a:ext cx="1631066" cy="600629"/>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4" name="Rectangle 33"/>
          <p:cNvSpPr/>
          <p:nvPr/>
        </p:nvSpPr>
        <p:spPr bwMode="auto">
          <a:xfrm>
            <a:off x="3588274" y="2794072"/>
            <a:ext cx="2329834" cy="600629"/>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5" name="Rectangle 34"/>
          <p:cNvSpPr/>
          <p:nvPr/>
        </p:nvSpPr>
        <p:spPr bwMode="auto">
          <a:xfrm>
            <a:off x="5919335" y="2795606"/>
            <a:ext cx="2329834" cy="600629"/>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6" name="Rectangle 35"/>
          <p:cNvSpPr/>
          <p:nvPr/>
        </p:nvSpPr>
        <p:spPr bwMode="auto">
          <a:xfrm>
            <a:off x="1950630" y="3905593"/>
            <a:ext cx="1631066" cy="600629"/>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7" name="Rectangle 36"/>
          <p:cNvSpPr/>
          <p:nvPr/>
        </p:nvSpPr>
        <p:spPr bwMode="auto">
          <a:xfrm>
            <a:off x="3584374" y="3905593"/>
            <a:ext cx="2329834" cy="600629"/>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8" name="Rectangle 37"/>
          <p:cNvSpPr/>
          <p:nvPr/>
        </p:nvSpPr>
        <p:spPr bwMode="auto">
          <a:xfrm>
            <a:off x="5915435" y="3907127"/>
            <a:ext cx="2329834" cy="600629"/>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9" name="TextBox 38"/>
          <p:cNvSpPr txBox="1"/>
          <p:nvPr/>
        </p:nvSpPr>
        <p:spPr bwMode="auto">
          <a:xfrm>
            <a:off x="1658804" y="1209122"/>
            <a:ext cx="581891" cy="169277"/>
          </a:xfrm>
          <a:prstGeom prst="rect">
            <a:avLst/>
          </a:prstGeom>
          <a:noFill/>
          <a:ln w="9525">
            <a:noFill/>
            <a:miter lim="800000"/>
            <a:headEnd/>
            <a:tailEnd/>
          </a:ln>
        </p:spPr>
        <p:txBody>
          <a:bodyPr wrap="none" lIns="0" tIns="0" rIns="0" bIns="0" rtlCol="0">
            <a:spAutoFit/>
          </a:bodyPr>
          <a:lstStyle>
            <a:defPPr>
              <a:defRPr lang="en-US"/>
            </a:defPPr>
            <a:lvl1pPr>
              <a:defRPr sz="1100">
                <a:solidFill>
                  <a:srgbClr val="FFFF00"/>
                </a:solidFill>
                <a:latin typeface="Verdana" pitchFamily="34" charset="0"/>
              </a:defRPr>
            </a:lvl1pPr>
          </a:lstStyle>
          <a:p>
            <a:r>
              <a:rPr lang="en-US" dirty="0"/>
              <a:t>300 kHz</a:t>
            </a:r>
          </a:p>
        </p:txBody>
      </p:sp>
      <p:grpSp>
        <p:nvGrpSpPr>
          <p:cNvPr id="40" name="Group 39"/>
          <p:cNvGrpSpPr/>
          <p:nvPr/>
        </p:nvGrpSpPr>
        <p:grpSpPr>
          <a:xfrm>
            <a:off x="8031079" y="554831"/>
            <a:ext cx="437620" cy="829869"/>
            <a:chOff x="7410049" y="478631"/>
            <a:chExt cx="437620" cy="829869"/>
          </a:xfrm>
        </p:grpSpPr>
        <p:sp>
          <p:nvSpPr>
            <p:cNvPr id="41" name="TextBox 40"/>
            <p:cNvSpPr txBox="1"/>
            <p:nvPr/>
          </p:nvSpPr>
          <p:spPr bwMode="auto">
            <a:xfrm>
              <a:off x="7410049" y="1139223"/>
              <a:ext cx="437620" cy="169277"/>
            </a:xfrm>
            <a:prstGeom prst="rect">
              <a:avLst/>
            </a:prstGeom>
            <a:noFill/>
            <a:ln w="9525">
              <a:noFill/>
              <a:miter lim="800000"/>
              <a:headEnd/>
              <a:tailEnd/>
            </a:ln>
          </p:spPr>
          <p:txBody>
            <a:bodyPr wrap="none" lIns="0" tIns="0" rIns="0" bIns="0" rtlCol="0">
              <a:spAutoFit/>
            </a:bodyPr>
            <a:lstStyle/>
            <a:p>
              <a:r>
                <a:rPr lang="en-US" sz="1100" dirty="0">
                  <a:solidFill>
                    <a:srgbClr val="FFFF00"/>
                  </a:solidFill>
                  <a:latin typeface="Verdana" pitchFamily="34" charset="0"/>
                </a:rPr>
                <a:t>3 MHz</a:t>
              </a:r>
            </a:p>
          </p:txBody>
        </p:sp>
        <p:cxnSp>
          <p:nvCxnSpPr>
            <p:cNvPr id="42" name="Straight Connector 41"/>
            <p:cNvCxnSpPr/>
            <p:nvPr/>
          </p:nvCxnSpPr>
          <p:spPr bwMode="auto">
            <a:xfrm>
              <a:off x="7629529" y="478631"/>
              <a:ext cx="0" cy="640080"/>
            </a:xfrm>
            <a:prstGeom prst="line">
              <a:avLst/>
            </a:prstGeom>
            <a:solidFill>
              <a:schemeClr val="accent1"/>
            </a:solidFill>
            <a:ln w="28575" cap="flat" cmpd="sng" algn="ctr">
              <a:solidFill>
                <a:srgbClr val="FFFF00"/>
              </a:solidFill>
              <a:prstDash val="solid"/>
              <a:round/>
              <a:headEnd type="none" w="med" len="med"/>
              <a:tailEnd type="none" w="med" len="med"/>
            </a:ln>
            <a:effectLst/>
          </p:spPr>
        </p:cxnSp>
      </p:grpSp>
      <p:grpSp>
        <p:nvGrpSpPr>
          <p:cNvPr id="43" name="Group 42"/>
          <p:cNvGrpSpPr/>
          <p:nvPr/>
        </p:nvGrpSpPr>
        <p:grpSpPr>
          <a:xfrm>
            <a:off x="3367642" y="554835"/>
            <a:ext cx="437620" cy="829848"/>
            <a:chOff x="2746612" y="478635"/>
            <a:chExt cx="437620" cy="829848"/>
          </a:xfrm>
        </p:grpSpPr>
        <p:sp>
          <p:nvSpPr>
            <p:cNvPr id="44" name="TextBox 43"/>
            <p:cNvSpPr txBox="1"/>
            <p:nvPr/>
          </p:nvSpPr>
          <p:spPr bwMode="auto">
            <a:xfrm>
              <a:off x="2746612" y="1139206"/>
              <a:ext cx="437620" cy="169277"/>
            </a:xfrm>
            <a:prstGeom prst="rect">
              <a:avLst/>
            </a:prstGeom>
            <a:noFill/>
            <a:ln w="9525">
              <a:noFill/>
              <a:miter lim="800000"/>
              <a:headEnd/>
              <a:tailEnd/>
            </a:ln>
          </p:spPr>
          <p:txBody>
            <a:bodyPr wrap="none" lIns="0" tIns="0" rIns="0" bIns="0" rtlCol="0">
              <a:spAutoFit/>
            </a:bodyPr>
            <a:lstStyle/>
            <a:p>
              <a:r>
                <a:rPr lang="en-US" sz="1100" dirty="0">
                  <a:solidFill>
                    <a:srgbClr val="FFFF00"/>
                  </a:solidFill>
                  <a:latin typeface="Verdana" pitchFamily="34" charset="0"/>
                </a:rPr>
                <a:t>1 MHz</a:t>
              </a:r>
            </a:p>
          </p:txBody>
        </p:sp>
        <p:cxnSp>
          <p:nvCxnSpPr>
            <p:cNvPr id="45" name="Straight Connector 44"/>
            <p:cNvCxnSpPr/>
            <p:nvPr/>
          </p:nvCxnSpPr>
          <p:spPr bwMode="auto">
            <a:xfrm>
              <a:off x="2966248" y="478635"/>
              <a:ext cx="0" cy="640080"/>
            </a:xfrm>
            <a:prstGeom prst="line">
              <a:avLst/>
            </a:prstGeom>
            <a:solidFill>
              <a:schemeClr val="accent1"/>
            </a:solidFill>
            <a:ln w="28575" cap="flat" cmpd="sng" algn="ctr">
              <a:solidFill>
                <a:srgbClr val="FFFF00"/>
              </a:solidFill>
              <a:prstDash val="solid"/>
              <a:round/>
              <a:headEnd type="none" w="med" len="med"/>
              <a:tailEnd type="none" w="med" len="med"/>
            </a:ln>
            <a:effectLst/>
          </p:spPr>
        </p:cxnSp>
      </p:grpSp>
      <p:grpSp>
        <p:nvGrpSpPr>
          <p:cNvPr id="46" name="Group 45"/>
          <p:cNvGrpSpPr/>
          <p:nvPr/>
        </p:nvGrpSpPr>
        <p:grpSpPr>
          <a:xfrm>
            <a:off x="5698886" y="557216"/>
            <a:ext cx="437620" cy="827483"/>
            <a:chOff x="5077856" y="481016"/>
            <a:chExt cx="437620" cy="827483"/>
          </a:xfrm>
        </p:grpSpPr>
        <p:sp>
          <p:nvSpPr>
            <p:cNvPr id="47" name="TextBox 46"/>
            <p:cNvSpPr txBox="1"/>
            <p:nvPr/>
          </p:nvSpPr>
          <p:spPr bwMode="auto">
            <a:xfrm>
              <a:off x="5077856" y="1139222"/>
              <a:ext cx="437620" cy="169277"/>
            </a:xfrm>
            <a:prstGeom prst="rect">
              <a:avLst/>
            </a:prstGeom>
            <a:noFill/>
            <a:ln w="9525">
              <a:noFill/>
              <a:miter lim="800000"/>
              <a:headEnd/>
              <a:tailEnd/>
            </a:ln>
          </p:spPr>
          <p:txBody>
            <a:bodyPr wrap="none" lIns="0" tIns="0" rIns="0" bIns="0" rtlCol="0">
              <a:spAutoFit/>
            </a:bodyPr>
            <a:lstStyle/>
            <a:p>
              <a:r>
                <a:rPr lang="en-US" sz="1100" dirty="0">
                  <a:solidFill>
                    <a:srgbClr val="FFFF00"/>
                  </a:solidFill>
                  <a:latin typeface="Verdana" pitchFamily="34" charset="0"/>
                </a:rPr>
                <a:t>2 MHz</a:t>
              </a:r>
            </a:p>
          </p:txBody>
        </p:sp>
        <p:cxnSp>
          <p:nvCxnSpPr>
            <p:cNvPr id="48" name="Straight Connector 47"/>
            <p:cNvCxnSpPr/>
            <p:nvPr/>
          </p:nvCxnSpPr>
          <p:spPr bwMode="auto">
            <a:xfrm>
              <a:off x="5300667" y="481016"/>
              <a:ext cx="0" cy="640080"/>
            </a:xfrm>
            <a:prstGeom prst="line">
              <a:avLst/>
            </a:prstGeom>
            <a:solidFill>
              <a:schemeClr val="accent1"/>
            </a:solidFill>
            <a:ln w="28575" cap="flat" cmpd="sng" algn="ctr">
              <a:solidFill>
                <a:srgbClr val="FFFF00"/>
              </a:solidFill>
              <a:prstDash val="solid"/>
              <a:round/>
              <a:headEnd type="none" w="med" len="med"/>
              <a:tailEnd type="none" w="med" len="med"/>
            </a:ln>
            <a:effectLst/>
          </p:spPr>
        </p:cxnSp>
      </p:grpSp>
      <p:cxnSp>
        <p:nvCxnSpPr>
          <p:cNvPr id="49" name="Straight Connector 48"/>
          <p:cNvCxnSpPr/>
          <p:nvPr/>
        </p:nvCxnSpPr>
        <p:spPr bwMode="auto">
          <a:xfrm>
            <a:off x="1949933" y="554835"/>
            <a:ext cx="0" cy="640080"/>
          </a:xfrm>
          <a:prstGeom prst="line">
            <a:avLst/>
          </a:prstGeom>
          <a:solidFill>
            <a:schemeClr val="accent1"/>
          </a:solidFill>
          <a:ln w="28575" cap="flat" cmpd="sng" algn="ctr">
            <a:solidFill>
              <a:srgbClr val="FFFF00"/>
            </a:solidFill>
            <a:prstDash val="solid"/>
            <a:round/>
            <a:headEnd type="none" w="med" len="med"/>
            <a:tailEnd type="none" w="med" len="med"/>
          </a:ln>
          <a:effectLst/>
        </p:spPr>
      </p:cxnSp>
      <p:grpSp>
        <p:nvGrpSpPr>
          <p:cNvPr id="50" name="Group 49"/>
          <p:cNvGrpSpPr/>
          <p:nvPr/>
        </p:nvGrpSpPr>
        <p:grpSpPr>
          <a:xfrm>
            <a:off x="1736584" y="1659725"/>
            <a:ext cx="437620" cy="835476"/>
            <a:chOff x="1214614" y="1364451"/>
            <a:chExt cx="437620" cy="835476"/>
          </a:xfrm>
        </p:grpSpPr>
        <p:sp>
          <p:nvSpPr>
            <p:cNvPr id="51" name="TextBox 50"/>
            <p:cNvSpPr txBox="1"/>
            <p:nvPr/>
          </p:nvSpPr>
          <p:spPr bwMode="auto">
            <a:xfrm>
              <a:off x="1214614" y="2030650"/>
              <a:ext cx="437620" cy="169277"/>
            </a:xfrm>
            <a:prstGeom prst="rect">
              <a:avLst/>
            </a:prstGeom>
            <a:noFill/>
            <a:ln w="9525">
              <a:noFill/>
              <a:miter lim="800000"/>
              <a:headEnd/>
              <a:tailEnd/>
            </a:ln>
          </p:spPr>
          <p:txBody>
            <a:bodyPr wrap="none" lIns="0" tIns="0" rIns="0" bIns="0" rtlCol="0">
              <a:spAutoFit/>
            </a:bodyPr>
            <a:lstStyle/>
            <a:p>
              <a:r>
                <a:rPr lang="en-US" sz="1100" dirty="0">
                  <a:solidFill>
                    <a:srgbClr val="FFFF00"/>
                  </a:solidFill>
                  <a:latin typeface="Verdana" pitchFamily="34" charset="0"/>
                </a:rPr>
                <a:t>3 MHz</a:t>
              </a:r>
            </a:p>
          </p:txBody>
        </p:sp>
        <p:cxnSp>
          <p:nvCxnSpPr>
            <p:cNvPr id="52" name="Straight Connector 51"/>
            <p:cNvCxnSpPr/>
            <p:nvPr/>
          </p:nvCxnSpPr>
          <p:spPr bwMode="auto">
            <a:xfrm>
              <a:off x="1428750" y="1364451"/>
              <a:ext cx="0" cy="640080"/>
            </a:xfrm>
            <a:prstGeom prst="line">
              <a:avLst/>
            </a:prstGeom>
            <a:solidFill>
              <a:schemeClr val="accent1"/>
            </a:solidFill>
            <a:ln w="28575" cap="flat" cmpd="sng" algn="ctr">
              <a:solidFill>
                <a:srgbClr val="FFFF00"/>
              </a:solidFill>
              <a:prstDash val="solid"/>
              <a:round/>
              <a:headEnd type="none" w="med" len="med"/>
              <a:tailEnd type="none" w="med" len="med"/>
            </a:ln>
            <a:effectLst/>
          </p:spPr>
        </p:cxnSp>
      </p:grpSp>
      <p:grpSp>
        <p:nvGrpSpPr>
          <p:cNvPr id="53" name="Group 52"/>
          <p:cNvGrpSpPr/>
          <p:nvPr/>
        </p:nvGrpSpPr>
        <p:grpSpPr>
          <a:xfrm>
            <a:off x="1686671" y="2795749"/>
            <a:ext cx="527388" cy="834355"/>
            <a:chOff x="1164701" y="2256158"/>
            <a:chExt cx="527388" cy="834355"/>
          </a:xfrm>
        </p:grpSpPr>
        <p:sp>
          <p:nvSpPr>
            <p:cNvPr id="54" name="TextBox 53"/>
            <p:cNvSpPr txBox="1"/>
            <p:nvPr/>
          </p:nvSpPr>
          <p:spPr bwMode="auto">
            <a:xfrm>
              <a:off x="1164701" y="2921236"/>
              <a:ext cx="527388" cy="169277"/>
            </a:xfrm>
            <a:prstGeom prst="rect">
              <a:avLst/>
            </a:prstGeom>
            <a:noFill/>
            <a:ln w="9525">
              <a:noFill/>
              <a:miter lim="800000"/>
              <a:headEnd/>
              <a:tailEnd/>
            </a:ln>
          </p:spPr>
          <p:txBody>
            <a:bodyPr wrap="none" lIns="0" tIns="0" rIns="0" bIns="0" rtlCol="0">
              <a:spAutoFit/>
            </a:bodyPr>
            <a:lstStyle/>
            <a:p>
              <a:r>
                <a:rPr lang="en-US" sz="1100" dirty="0">
                  <a:solidFill>
                    <a:srgbClr val="FFFF00"/>
                  </a:solidFill>
                  <a:latin typeface="Verdana" pitchFamily="34" charset="0"/>
                </a:rPr>
                <a:t>30 MHz</a:t>
              </a:r>
            </a:p>
          </p:txBody>
        </p:sp>
        <p:cxnSp>
          <p:nvCxnSpPr>
            <p:cNvPr id="55" name="Straight Connector 54"/>
            <p:cNvCxnSpPr/>
            <p:nvPr/>
          </p:nvCxnSpPr>
          <p:spPr bwMode="auto">
            <a:xfrm>
              <a:off x="1428750" y="2256158"/>
              <a:ext cx="0" cy="640080"/>
            </a:xfrm>
            <a:prstGeom prst="line">
              <a:avLst/>
            </a:prstGeom>
            <a:solidFill>
              <a:schemeClr val="accent1"/>
            </a:solidFill>
            <a:ln w="28575" cap="flat" cmpd="sng" algn="ctr">
              <a:solidFill>
                <a:srgbClr val="FFFF00"/>
              </a:solidFill>
              <a:prstDash val="solid"/>
              <a:round/>
              <a:headEnd type="none" w="med" len="med"/>
              <a:tailEnd type="none" w="med" len="med"/>
            </a:ln>
            <a:effectLst/>
          </p:spPr>
        </p:cxnSp>
      </p:grpSp>
      <p:grpSp>
        <p:nvGrpSpPr>
          <p:cNvPr id="56" name="Group 55"/>
          <p:cNvGrpSpPr/>
          <p:nvPr/>
        </p:nvGrpSpPr>
        <p:grpSpPr>
          <a:xfrm>
            <a:off x="1640197" y="3909538"/>
            <a:ext cx="617157" cy="837373"/>
            <a:chOff x="1118227" y="3148489"/>
            <a:chExt cx="617157" cy="837373"/>
          </a:xfrm>
        </p:grpSpPr>
        <p:sp>
          <p:nvSpPr>
            <p:cNvPr id="57" name="TextBox 56"/>
            <p:cNvSpPr txBox="1"/>
            <p:nvPr/>
          </p:nvSpPr>
          <p:spPr bwMode="auto">
            <a:xfrm>
              <a:off x="1118227" y="3816585"/>
              <a:ext cx="617157" cy="169277"/>
            </a:xfrm>
            <a:prstGeom prst="rect">
              <a:avLst/>
            </a:prstGeom>
            <a:noFill/>
            <a:ln w="9525">
              <a:noFill/>
              <a:miter lim="800000"/>
              <a:headEnd/>
              <a:tailEnd/>
            </a:ln>
          </p:spPr>
          <p:txBody>
            <a:bodyPr wrap="none" lIns="0" tIns="0" rIns="0" bIns="0" rtlCol="0">
              <a:spAutoFit/>
            </a:bodyPr>
            <a:lstStyle/>
            <a:p>
              <a:r>
                <a:rPr lang="en-US" sz="1100" dirty="0">
                  <a:solidFill>
                    <a:srgbClr val="FFFF00"/>
                  </a:solidFill>
                  <a:latin typeface="Verdana" pitchFamily="34" charset="0"/>
                </a:rPr>
                <a:t>300 MHz</a:t>
              </a:r>
            </a:p>
          </p:txBody>
        </p:sp>
        <p:cxnSp>
          <p:nvCxnSpPr>
            <p:cNvPr id="58" name="Straight Connector 57"/>
            <p:cNvCxnSpPr/>
            <p:nvPr/>
          </p:nvCxnSpPr>
          <p:spPr bwMode="auto">
            <a:xfrm>
              <a:off x="1428750" y="3148489"/>
              <a:ext cx="0" cy="640080"/>
            </a:xfrm>
            <a:prstGeom prst="line">
              <a:avLst/>
            </a:prstGeom>
            <a:solidFill>
              <a:schemeClr val="accent1"/>
            </a:solidFill>
            <a:ln w="28575" cap="flat" cmpd="sng" algn="ctr">
              <a:solidFill>
                <a:srgbClr val="FFFF00"/>
              </a:solidFill>
              <a:prstDash val="solid"/>
              <a:round/>
              <a:headEnd type="none" w="med" len="med"/>
              <a:tailEnd type="none" w="med" len="med"/>
            </a:ln>
            <a:effectLst/>
          </p:spPr>
        </p:cxnSp>
      </p:grpSp>
      <p:grpSp>
        <p:nvGrpSpPr>
          <p:cNvPr id="59" name="Group 58"/>
          <p:cNvGrpSpPr/>
          <p:nvPr/>
        </p:nvGrpSpPr>
        <p:grpSpPr>
          <a:xfrm>
            <a:off x="7985840" y="1662905"/>
            <a:ext cx="527388" cy="829869"/>
            <a:chOff x="7364810" y="478631"/>
            <a:chExt cx="527388" cy="829869"/>
          </a:xfrm>
        </p:grpSpPr>
        <p:sp>
          <p:nvSpPr>
            <p:cNvPr id="60" name="TextBox 59"/>
            <p:cNvSpPr txBox="1"/>
            <p:nvPr/>
          </p:nvSpPr>
          <p:spPr bwMode="auto">
            <a:xfrm>
              <a:off x="7364810" y="1139223"/>
              <a:ext cx="527388" cy="169277"/>
            </a:xfrm>
            <a:prstGeom prst="rect">
              <a:avLst/>
            </a:prstGeom>
            <a:noFill/>
            <a:ln w="9525">
              <a:noFill/>
              <a:miter lim="800000"/>
              <a:headEnd/>
              <a:tailEnd/>
            </a:ln>
          </p:spPr>
          <p:txBody>
            <a:bodyPr wrap="none" lIns="0" tIns="0" rIns="0" bIns="0" rtlCol="0">
              <a:spAutoFit/>
            </a:bodyPr>
            <a:lstStyle/>
            <a:p>
              <a:r>
                <a:rPr lang="en-US" sz="1100" dirty="0">
                  <a:solidFill>
                    <a:srgbClr val="FFFF00"/>
                  </a:solidFill>
                  <a:latin typeface="Verdana" pitchFamily="34" charset="0"/>
                </a:rPr>
                <a:t>30 MHz</a:t>
              </a:r>
            </a:p>
          </p:txBody>
        </p:sp>
        <p:cxnSp>
          <p:nvCxnSpPr>
            <p:cNvPr id="61" name="Straight Connector 60"/>
            <p:cNvCxnSpPr/>
            <p:nvPr/>
          </p:nvCxnSpPr>
          <p:spPr bwMode="auto">
            <a:xfrm>
              <a:off x="7629529" y="478631"/>
              <a:ext cx="0" cy="640080"/>
            </a:xfrm>
            <a:prstGeom prst="line">
              <a:avLst/>
            </a:prstGeom>
            <a:solidFill>
              <a:schemeClr val="accent1"/>
            </a:solidFill>
            <a:ln w="28575" cap="flat" cmpd="sng" algn="ctr">
              <a:solidFill>
                <a:srgbClr val="FFFF00"/>
              </a:solidFill>
              <a:prstDash val="solid"/>
              <a:round/>
              <a:headEnd type="none" w="med" len="med"/>
              <a:tailEnd type="none" w="med" len="med"/>
            </a:ln>
            <a:effectLst/>
          </p:spPr>
        </p:cxnSp>
      </p:grpSp>
      <p:grpSp>
        <p:nvGrpSpPr>
          <p:cNvPr id="62" name="Group 61"/>
          <p:cNvGrpSpPr/>
          <p:nvPr/>
        </p:nvGrpSpPr>
        <p:grpSpPr>
          <a:xfrm>
            <a:off x="3323192" y="1662909"/>
            <a:ext cx="527388" cy="829848"/>
            <a:chOff x="2702162" y="478635"/>
            <a:chExt cx="527388" cy="829848"/>
          </a:xfrm>
        </p:grpSpPr>
        <p:sp>
          <p:nvSpPr>
            <p:cNvPr id="63" name="TextBox 62"/>
            <p:cNvSpPr txBox="1"/>
            <p:nvPr/>
          </p:nvSpPr>
          <p:spPr bwMode="auto">
            <a:xfrm>
              <a:off x="2702162" y="1139206"/>
              <a:ext cx="527388" cy="169277"/>
            </a:xfrm>
            <a:prstGeom prst="rect">
              <a:avLst/>
            </a:prstGeom>
            <a:noFill/>
            <a:ln w="9525">
              <a:noFill/>
              <a:miter lim="800000"/>
              <a:headEnd/>
              <a:tailEnd/>
            </a:ln>
          </p:spPr>
          <p:txBody>
            <a:bodyPr wrap="none" lIns="0" tIns="0" rIns="0" bIns="0" rtlCol="0">
              <a:spAutoFit/>
            </a:bodyPr>
            <a:lstStyle/>
            <a:p>
              <a:r>
                <a:rPr lang="en-US" sz="1100" dirty="0">
                  <a:solidFill>
                    <a:srgbClr val="FFFF00"/>
                  </a:solidFill>
                  <a:latin typeface="Verdana" pitchFamily="34" charset="0"/>
                </a:rPr>
                <a:t>10 MHz</a:t>
              </a:r>
            </a:p>
          </p:txBody>
        </p:sp>
        <p:cxnSp>
          <p:nvCxnSpPr>
            <p:cNvPr id="64" name="Straight Connector 63"/>
            <p:cNvCxnSpPr/>
            <p:nvPr/>
          </p:nvCxnSpPr>
          <p:spPr bwMode="auto">
            <a:xfrm>
              <a:off x="2966248" y="478635"/>
              <a:ext cx="0" cy="640080"/>
            </a:xfrm>
            <a:prstGeom prst="line">
              <a:avLst/>
            </a:prstGeom>
            <a:solidFill>
              <a:schemeClr val="accent1"/>
            </a:solidFill>
            <a:ln w="28575" cap="flat" cmpd="sng" algn="ctr">
              <a:solidFill>
                <a:srgbClr val="FFFF00"/>
              </a:solidFill>
              <a:prstDash val="solid"/>
              <a:round/>
              <a:headEnd type="none" w="med" len="med"/>
              <a:tailEnd type="none" w="med" len="med"/>
            </a:ln>
            <a:effectLst/>
          </p:spPr>
        </p:cxnSp>
      </p:grpSp>
      <p:grpSp>
        <p:nvGrpSpPr>
          <p:cNvPr id="65" name="Group 64"/>
          <p:cNvGrpSpPr/>
          <p:nvPr/>
        </p:nvGrpSpPr>
        <p:grpSpPr>
          <a:xfrm>
            <a:off x="5658409" y="1665290"/>
            <a:ext cx="527388" cy="827483"/>
            <a:chOff x="5037379" y="481016"/>
            <a:chExt cx="527388" cy="827483"/>
          </a:xfrm>
        </p:grpSpPr>
        <p:sp>
          <p:nvSpPr>
            <p:cNvPr id="66" name="TextBox 65"/>
            <p:cNvSpPr txBox="1"/>
            <p:nvPr/>
          </p:nvSpPr>
          <p:spPr bwMode="auto">
            <a:xfrm>
              <a:off x="5037379" y="1139222"/>
              <a:ext cx="527388" cy="169277"/>
            </a:xfrm>
            <a:prstGeom prst="rect">
              <a:avLst/>
            </a:prstGeom>
            <a:noFill/>
            <a:ln w="9525">
              <a:noFill/>
              <a:miter lim="800000"/>
              <a:headEnd/>
              <a:tailEnd/>
            </a:ln>
          </p:spPr>
          <p:txBody>
            <a:bodyPr wrap="none" lIns="0" tIns="0" rIns="0" bIns="0" rtlCol="0">
              <a:spAutoFit/>
            </a:bodyPr>
            <a:lstStyle/>
            <a:p>
              <a:r>
                <a:rPr lang="en-US" sz="1100" dirty="0">
                  <a:solidFill>
                    <a:srgbClr val="FFFF00"/>
                  </a:solidFill>
                  <a:latin typeface="Verdana" pitchFamily="34" charset="0"/>
                </a:rPr>
                <a:t>20 MHz</a:t>
              </a:r>
            </a:p>
          </p:txBody>
        </p:sp>
        <p:cxnSp>
          <p:nvCxnSpPr>
            <p:cNvPr id="67" name="Straight Connector 66"/>
            <p:cNvCxnSpPr/>
            <p:nvPr/>
          </p:nvCxnSpPr>
          <p:spPr bwMode="auto">
            <a:xfrm>
              <a:off x="5300667" y="481016"/>
              <a:ext cx="0" cy="640080"/>
            </a:xfrm>
            <a:prstGeom prst="line">
              <a:avLst/>
            </a:prstGeom>
            <a:solidFill>
              <a:schemeClr val="accent1"/>
            </a:solidFill>
            <a:ln w="28575" cap="flat" cmpd="sng" algn="ctr">
              <a:solidFill>
                <a:srgbClr val="FFFF00"/>
              </a:solidFill>
              <a:prstDash val="solid"/>
              <a:round/>
              <a:headEnd type="none" w="med" len="med"/>
              <a:tailEnd type="none" w="med" len="med"/>
            </a:ln>
            <a:effectLst/>
          </p:spPr>
        </p:cxnSp>
      </p:grpSp>
      <p:grpSp>
        <p:nvGrpSpPr>
          <p:cNvPr id="68" name="Group 67"/>
          <p:cNvGrpSpPr/>
          <p:nvPr/>
        </p:nvGrpSpPr>
        <p:grpSpPr>
          <a:xfrm>
            <a:off x="7936701" y="2803957"/>
            <a:ext cx="617157" cy="829869"/>
            <a:chOff x="7319571" y="478631"/>
            <a:chExt cx="617157" cy="829869"/>
          </a:xfrm>
        </p:grpSpPr>
        <p:sp>
          <p:nvSpPr>
            <p:cNvPr id="69" name="TextBox 68"/>
            <p:cNvSpPr txBox="1"/>
            <p:nvPr/>
          </p:nvSpPr>
          <p:spPr bwMode="auto">
            <a:xfrm>
              <a:off x="7319571" y="1139223"/>
              <a:ext cx="617157" cy="169277"/>
            </a:xfrm>
            <a:prstGeom prst="rect">
              <a:avLst/>
            </a:prstGeom>
            <a:noFill/>
            <a:ln w="9525">
              <a:noFill/>
              <a:miter lim="800000"/>
              <a:headEnd/>
              <a:tailEnd/>
            </a:ln>
          </p:spPr>
          <p:txBody>
            <a:bodyPr wrap="none" lIns="0" tIns="0" rIns="0" bIns="0" rtlCol="0">
              <a:spAutoFit/>
            </a:bodyPr>
            <a:lstStyle/>
            <a:p>
              <a:r>
                <a:rPr lang="en-US" sz="1100" dirty="0">
                  <a:solidFill>
                    <a:srgbClr val="FFFF00"/>
                  </a:solidFill>
                  <a:latin typeface="Verdana" pitchFamily="34" charset="0"/>
                </a:rPr>
                <a:t>300 MHz</a:t>
              </a:r>
            </a:p>
          </p:txBody>
        </p:sp>
        <p:cxnSp>
          <p:nvCxnSpPr>
            <p:cNvPr id="70" name="Straight Connector 69"/>
            <p:cNvCxnSpPr/>
            <p:nvPr/>
          </p:nvCxnSpPr>
          <p:spPr bwMode="auto">
            <a:xfrm>
              <a:off x="7629529" y="478631"/>
              <a:ext cx="0" cy="640080"/>
            </a:xfrm>
            <a:prstGeom prst="line">
              <a:avLst/>
            </a:prstGeom>
            <a:solidFill>
              <a:schemeClr val="accent1"/>
            </a:solidFill>
            <a:ln w="28575" cap="flat" cmpd="sng" algn="ctr">
              <a:solidFill>
                <a:srgbClr val="FFFF00"/>
              </a:solidFill>
              <a:prstDash val="solid"/>
              <a:round/>
              <a:headEnd type="none" w="med" len="med"/>
              <a:tailEnd type="none" w="med" len="med"/>
            </a:ln>
            <a:effectLst/>
          </p:spPr>
        </p:cxnSp>
      </p:grpSp>
      <p:grpSp>
        <p:nvGrpSpPr>
          <p:cNvPr id="71" name="Group 70"/>
          <p:cNvGrpSpPr/>
          <p:nvPr/>
        </p:nvGrpSpPr>
        <p:grpSpPr>
          <a:xfrm>
            <a:off x="3273264" y="2803961"/>
            <a:ext cx="617157" cy="829848"/>
            <a:chOff x="2656134" y="478635"/>
            <a:chExt cx="617157" cy="829848"/>
          </a:xfrm>
        </p:grpSpPr>
        <p:sp>
          <p:nvSpPr>
            <p:cNvPr id="72" name="TextBox 71"/>
            <p:cNvSpPr txBox="1"/>
            <p:nvPr/>
          </p:nvSpPr>
          <p:spPr bwMode="auto">
            <a:xfrm>
              <a:off x="2656134" y="1139206"/>
              <a:ext cx="617157" cy="169277"/>
            </a:xfrm>
            <a:prstGeom prst="rect">
              <a:avLst/>
            </a:prstGeom>
            <a:noFill/>
            <a:ln w="9525">
              <a:noFill/>
              <a:miter lim="800000"/>
              <a:headEnd/>
              <a:tailEnd/>
            </a:ln>
          </p:spPr>
          <p:txBody>
            <a:bodyPr wrap="none" lIns="0" tIns="0" rIns="0" bIns="0" rtlCol="0">
              <a:spAutoFit/>
            </a:bodyPr>
            <a:lstStyle/>
            <a:p>
              <a:r>
                <a:rPr lang="en-US" sz="1100" dirty="0">
                  <a:solidFill>
                    <a:srgbClr val="FFFF00"/>
                  </a:solidFill>
                  <a:latin typeface="Verdana" pitchFamily="34" charset="0"/>
                </a:rPr>
                <a:t>100 MHz</a:t>
              </a:r>
            </a:p>
          </p:txBody>
        </p:sp>
        <p:cxnSp>
          <p:nvCxnSpPr>
            <p:cNvPr id="73" name="Straight Connector 72"/>
            <p:cNvCxnSpPr/>
            <p:nvPr/>
          </p:nvCxnSpPr>
          <p:spPr bwMode="auto">
            <a:xfrm>
              <a:off x="2966248" y="478635"/>
              <a:ext cx="0" cy="640080"/>
            </a:xfrm>
            <a:prstGeom prst="line">
              <a:avLst/>
            </a:prstGeom>
            <a:solidFill>
              <a:schemeClr val="accent1"/>
            </a:solidFill>
            <a:ln w="28575" cap="flat" cmpd="sng" algn="ctr">
              <a:solidFill>
                <a:srgbClr val="FFFF00"/>
              </a:solidFill>
              <a:prstDash val="solid"/>
              <a:round/>
              <a:headEnd type="none" w="med" len="med"/>
              <a:tailEnd type="none" w="med" len="med"/>
            </a:ln>
            <a:effectLst/>
          </p:spPr>
        </p:cxnSp>
      </p:grpSp>
      <p:grpSp>
        <p:nvGrpSpPr>
          <p:cNvPr id="74" name="Group 73"/>
          <p:cNvGrpSpPr/>
          <p:nvPr/>
        </p:nvGrpSpPr>
        <p:grpSpPr>
          <a:xfrm>
            <a:off x="5606889" y="2806342"/>
            <a:ext cx="617157" cy="827483"/>
            <a:chOff x="4989759" y="481016"/>
            <a:chExt cx="617157" cy="827483"/>
          </a:xfrm>
        </p:grpSpPr>
        <p:sp>
          <p:nvSpPr>
            <p:cNvPr id="75" name="TextBox 74"/>
            <p:cNvSpPr txBox="1"/>
            <p:nvPr/>
          </p:nvSpPr>
          <p:spPr bwMode="auto">
            <a:xfrm>
              <a:off x="4989759" y="1139222"/>
              <a:ext cx="617157" cy="169277"/>
            </a:xfrm>
            <a:prstGeom prst="rect">
              <a:avLst/>
            </a:prstGeom>
            <a:noFill/>
            <a:ln w="9525">
              <a:noFill/>
              <a:miter lim="800000"/>
              <a:headEnd/>
              <a:tailEnd/>
            </a:ln>
          </p:spPr>
          <p:txBody>
            <a:bodyPr wrap="none" lIns="0" tIns="0" rIns="0" bIns="0" rtlCol="0">
              <a:spAutoFit/>
            </a:bodyPr>
            <a:lstStyle/>
            <a:p>
              <a:r>
                <a:rPr lang="en-US" sz="1100" dirty="0">
                  <a:solidFill>
                    <a:srgbClr val="FFFF00"/>
                  </a:solidFill>
                  <a:latin typeface="Verdana" pitchFamily="34" charset="0"/>
                </a:rPr>
                <a:t>200 MHz</a:t>
              </a:r>
            </a:p>
          </p:txBody>
        </p:sp>
        <p:cxnSp>
          <p:nvCxnSpPr>
            <p:cNvPr id="76" name="Straight Connector 75"/>
            <p:cNvCxnSpPr/>
            <p:nvPr/>
          </p:nvCxnSpPr>
          <p:spPr bwMode="auto">
            <a:xfrm>
              <a:off x="5300667" y="481016"/>
              <a:ext cx="0" cy="640080"/>
            </a:xfrm>
            <a:prstGeom prst="line">
              <a:avLst/>
            </a:prstGeom>
            <a:solidFill>
              <a:schemeClr val="accent1"/>
            </a:solidFill>
            <a:ln w="28575" cap="flat" cmpd="sng" algn="ctr">
              <a:solidFill>
                <a:srgbClr val="FFFF00"/>
              </a:solidFill>
              <a:prstDash val="solid"/>
              <a:round/>
              <a:headEnd type="none" w="med" len="med"/>
              <a:tailEnd type="none" w="med" len="med"/>
            </a:ln>
            <a:effectLst/>
          </p:spPr>
        </p:cxnSp>
      </p:grpSp>
      <p:grpSp>
        <p:nvGrpSpPr>
          <p:cNvPr id="77" name="Group 76"/>
          <p:cNvGrpSpPr/>
          <p:nvPr/>
        </p:nvGrpSpPr>
        <p:grpSpPr>
          <a:xfrm>
            <a:off x="8029560" y="3916955"/>
            <a:ext cx="428002" cy="829869"/>
            <a:chOff x="7412430" y="478631"/>
            <a:chExt cx="428002" cy="829869"/>
          </a:xfrm>
        </p:grpSpPr>
        <p:sp>
          <p:nvSpPr>
            <p:cNvPr id="78" name="TextBox 77"/>
            <p:cNvSpPr txBox="1"/>
            <p:nvPr/>
          </p:nvSpPr>
          <p:spPr bwMode="auto">
            <a:xfrm>
              <a:off x="7412430" y="1139223"/>
              <a:ext cx="428002" cy="169277"/>
            </a:xfrm>
            <a:prstGeom prst="rect">
              <a:avLst/>
            </a:prstGeom>
            <a:noFill/>
            <a:ln w="9525">
              <a:noFill/>
              <a:miter lim="800000"/>
              <a:headEnd/>
              <a:tailEnd/>
            </a:ln>
          </p:spPr>
          <p:txBody>
            <a:bodyPr wrap="none" lIns="0" tIns="0" rIns="0" bIns="0" rtlCol="0">
              <a:spAutoFit/>
            </a:bodyPr>
            <a:lstStyle/>
            <a:p>
              <a:r>
                <a:rPr lang="en-US" sz="1100" dirty="0">
                  <a:solidFill>
                    <a:srgbClr val="FFFF00"/>
                  </a:solidFill>
                  <a:latin typeface="Verdana" pitchFamily="34" charset="0"/>
                </a:rPr>
                <a:t>3 GHz</a:t>
              </a:r>
            </a:p>
          </p:txBody>
        </p:sp>
        <p:cxnSp>
          <p:nvCxnSpPr>
            <p:cNvPr id="79" name="Straight Connector 78"/>
            <p:cNvCxnSpPr/>
            <p:nvPr/>
          </p:nvCxnSpPr>
          <p:spPr bwMode="auto">
            <a:xfrm>
              <a:off x="7629529" y="478631"/>
              <a:ext cx="0" cy="640080"/>
            </a:xfrm>
            <a:prstGeom prst="line">
              <a:avLst/>
            </a:prstGeom>
            <a:solidFill>
              <a:schemeClr val="accent1"/>
            </a:solidFill>
            <a:ln w="28575" cap="flat" cmpd="sng" algn="ctr">
              <a:solidFill>
                <a:srgbClr val="FFFF00"/>
              </a:solidFill>
              <a:prstDash val="solid"/>
              <a:round/>
              <a:headEnd type="none" w="med" len="med"/>
              <a:tailEnd type="none" w="med" len="med"/>
            </a:ln>
            <a:effectLst/>
          </p:spPr>
        </p:cxnSp>
      </p:grpSp>
      <p:grpSp>
        <p:nvGrpSpPr>
          <p:cNvPr id="80" name="Group 79"/>
          <p:cNvGrpSpPr/>
          <p:nvPr/>
        </p:nvGrpSpPr>
        <p:grpSpPr>
          <a:xfrm>
            <a:off x="3368504" y="3916959"/>
            <a:ext cx="428002" cy="829848"/>
            <a:chOff x="2751374" y="478635"/>
            <a:chExt cx="428002" cy="829848"/>
          </a:xfrm>
        </p:grpSpPr>
        <p:sp>
          <p:nvSpPr>
            <p:cNvPr id="81" name="TextBox 80"/>
            <p:cNvSpPr txBox="1"/>
            <p:nvPr/>
          </p:nvSpPr>
          <p:spPr bwMode="auto">
            <a:xfrm>
              <a:off x="2751374" y="1139206"/>
              <a:ext cx="428002" cy="169277"/>
            </a:xfrm>
            <a:prstGeom prst="rect">
              <a:avLst/>
            </a:prstGeom>
            <a:noFill/>
            <a:ln w="9525">
              <a:noFill/>
              <a:miter lim="800000"/>
              <a:headEnd/>
              <a:tailEnd/>
            </a:ln>
          </p:spPr>
          <p:txBody>
            <a:bodyPr wrap="none" lIns="0" tIns="0" rIns="0" bIns="0" rtlCol="0">
              <a:spAutoFit/>
            </a:bodyPr>
            <a:lstStyle/>
            <a:p>
              <a:r>
                <a:rPr lang="en-US" sz="1100" dirty="0">
                  <a:solidFill>
                    <a:srgbClr val="FFFF00"/>
                  </a:solidFill>
                  <a:latin typeface="Verdana" pitchFamily="34" charset="0"/>
                </a:rPr>
                <a:t>1 GHz</a:t>
              </a:r>
            </a:p>
          </p:txBody>
        </p:sp>
        <p:cxnSp>
          <p:nvCxnSpPr>
            <p:cNvPr id="82" name="Straight Connector 81"/>
            <p:cNvCxnSpPr/>
            <p:nvPr/>
          </p:nvCxnSpPr>
          <p:spPr bwMode="auto">
            <a:xfrm>
              <a:off x="2966248" y="478635"/>
              <a:ext cx="0" cy="640080"/>
            </a:xfrm>
            <a:prstGeom prst="line">
              <a:avLst/>
            </a:prstGeom>
            <a:solidFill>
              <a:schemeClr val="accent1"/>
            </a:solidFill>
            <a:ln w="28575" cap="flat" cmpd="sng" algn="ctr">
              <a:solidFill>
                <a:srgbClr val="FFFF00"/>
              </a:solidFill>
              <a:prstDash val="solid"/>
              <a:round/>
              <a:headEnd type="none" w="med" len="med"/>
              <a:tailEnd type="none" w="med" len="med"/>
            </a:ln>
            <a:effectLst/>
          </p:spPr>
        </p:cxnSp>
      </p:grpSp>
      <p:grpSp>
        <p:nvGrpSpPr>
          <p:cNvPr id="83" name="Group 82"/>
          <p:cNvGrpSpPr/>
          <p:nvPr/>
        </p:nvGrpSpPr>
        <p:grpSpPr>
          <a:xfrm>
            <a:off x="5702129" y="3919340"/>
            <a:ext cx="428002" cy="827483"/>
            <a:chOff x="5084999" y="481016"/>
            <a:chExt cx="428002" cy="827483"/>
          </a:xfrm>
        </p:grpSpPr>
        <p:sp>
          <p:nvSpPr>
            <p:cNvPr id="84" name="TextBox 83"/>
            <p:cNvSpPr txBox="1"/>
            <p:nvPr/>
          </p:nvSpPr>
          <p:spPr bwMode="auto">
            <a:xfrm>
              <a:off x="5084999" y="1139222"/>
              <a:ext cx="428002" cy="169277"/>
            </a:xfrm>
            <a:prstGeom prst="rect">
              <a:avLst/>
            </a:prstGeom>
            <a:noFill/>
            <a:ln w="9525">
              <a:noFill/>
              <a:miter lim="800000"/>
              <a:headEnd/>
              <a:tailEnd/>
            </a:ln>
          </p:spPr>
          <p:txBody>
            <a:bodyPr wrap="none" lIns="0" tIns="0" rIns="0" bIns="0" rtlCol="0">
              <a:spAutoFit/>
            </a:bodyPr>
            <a:lstStyle/>
            <a:p>
              <a:r>
                <a:rPr lang="en-US" sz="1100" dirty="0">
                  <a:solidFill>
                    <a:srgbClr val="FFFF00"/>
                  </a:solidFill>
                  <a:latin typeface="Verdana" pitchFamily="34" charset="0"/>
                </a:rPr>
                <a:t>2 GHz</a:t>
              </a:r>
            </a:p>
          </p:txBody>
        </p:sp>
        <p:cxnSp>
          <p:nvCxnSpPr>
            <p:cNvPr id="85" name="Straight Connector 84"/>
            <p:cNvCxnSpPr/>
            <p:nvPr/>
          </p:nvCxnSpPr>
          <p:spPr bwMode="auto">
            <a:xfrm>
              <a:off x="5300667" y="481016"/>
              <a:ext cx="0" cy="640080"/>
            </a:xfrm>
            <a:prstGeom prst="line">
              <a:avLst/>
            </a:prstGeom>
            <a:solidFill>
              <a:schemeClr val="accent1"/>
            </a:solidFill>
            <a:ln w="28575" cap="flat" cmpd="sng" algn="ctr">
              <a:solidFill>
                <a:srgbClr val="FFFF00"/>
              </a:solidFill>
              <a:prstDash val="solid"/>
              <a:round/>
              <a:headEnd type="none" w="med" len="med"/>
              <a:tailEnd type="none" w="med" len="med"/>
            </a:ln>
            <a:effectLst/>
          </p:spPr>
        </p:cxnSp>
      </p:grpSp>
      <p:sp>
        <p:nvSpPr>
          <p:cNvPr id="86" name="Rounded Rectangle 85"/>
          <p:cNvSpPr/>
          <p:nvPr/>
        </p:nvSpPr>
        <p:spPr bwMode="auto">
          <a:xfrm>
            <a:off x="2449830" y="607646"/>
            <a:ext cx="2774462" cy="500185"/>
          </a:xfrm>
          <a:prstGeom prst="roundRect">
            <a:avLst/>
          </a:prstGeom>
          <a:solidFill>
            <a:srgbClr val="33CC33"/>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AM Broadcast</a:t>
            </a:r>
          </a:p>
        </p:txBody>
      </p:sp>
      <p:sp>
        <p:nvSpPr>
          <p:cNvPr id="87" name="Rounded Rectangle 86"/>
          <p:cNvSpPr/>
          <p:nvPr/>
        </p:nvSpPr>
        <p:spPr bwMode="auto">
          <a:xfrm>
            <a:off x="5449595" y="603982"/>
            <a:ext cx="474479" cy="500185"/>
          </a:xfrm>
          <a:prstGeom prst="roundRect">
            <a:avLst/>
          </a:prstGeom>
          <a:solidFill>
            <a:srgbClr val="FF0000"/>
          </a:solidFill>
          <a:ln w="9525" cap="flat" cmpd="sng" algn="ctr">
            <a:noFill/>
            <a:prstDash val="solid"/>
            <a:round/>
            <a:headEnd type="none" w="med" len="med"/>
            <a:tailEnd type="none" w="med" len="med"/>
          </a:ln>
          <a:effectLst/>
        </p:spPr>
        <p:txBody>
          <a:bodyPr vert="vert270"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160M</a:t>
            </a:r>
          </a:p>
        </p:txBody>
      </p:sp>
      <p:sp>
        <p:nvSpPr>
          <p:cNvPr id="88" name="Rounded Rectangle 87"/>
          <p:cNvSpPr/>
          <p:nvPr/>
        </p:nvSpPr>
        <p:spPr bwMode="auto">
          <a:xfrm>
            <a:off x="5929655" y="603982"/>
            <a:ext cx="2082775" cy="500185"/>
          </a:xfrm>
          <a:prstGeom prst="roundRect">
            <a:avLst/>
          </a:prstGeom>
          <a:solidFill>
            <a:schemeClr val="bg2">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200" b="1" dirty="0">
                <a:solidFill>
                  <a:schemeClr val="bg1"/>
                </a:solidFill>
                <a:latin typeface="Arial" panose="020B0604020202020204" pitchFamily="34" charset="0"/>
                <a:cs typeface="Arial" panose="020B0604020202020204" pitchFamily="34" charset="0"/>
              </a:rPr>
              <a:t>       Marine</a:t>
            </a:r>
          </a:p>
        </p:txBody>
      </p:sp>
      <p:sp>
        <p:nvSpPr>
          <p:cNvPr id="89" name="TextBox 88"/>
          <p:cNvSpPr txBox="1"/>
          <p:nvPr/>
        </p:nvSpPr>
        <p:spPr bwMode="auto">
          <a:xfrm>
            <a:off x="1345282" y="700186"/>
            <a:ext cx="410369" cy="307777"/>
          </a:xfrm>
          <a:prstGeom prst="rect">
            <a:avLst/>
          </a:prstGeom>
          <a:noFill/>
          <a:ln w="9525">
            <a:noFill/>
            <a:miter lim="800000"/>
            <a:headEnd/>
            <a:tailEnd/>
          </a:ln>
        </p:spPr>
        <p:txBody>
          <a:bodyPr wrap="none" lIns="0" tIns="0" rIns="0" bIns="0" rtlCol="0">
            <a:spAutoFit/>
          </a:bodyPr>
          <a:lstStyle/>
          <a:p>
            <a:r>
              <a:rPr lang="en-US" sz="2000" b="1" dirty="0">
                <a:solidFill>
                  <a:schemeClr val="bg1"/>
                </a:solidFill>
                <a:latin typeface="Verdana" pitchFamily="34" charset="0"/>
              </a:rPr>
              <a:t>MF</a:t>
            </a:r>
          </a:p>
        </p:txBody>
      </p:sp>
      <p:sp>
        <p:nvSpPr>
          <p:cNvPr id="90" name="TextBox 89"/>
          <p:cNvSpPr txBox="1"/>
          <p:nvPr/>
        </p:nvSpPr>
        <p:spPr bwMode="auto">
          <a:xfrm>
            <a:off x="1374136" y="1805085"/>
            <a:ext cx="381515" cy="307777"/>
          </a:xfrm>
          <a:prstGeom prst="rect">
            <a:avLst/>
          </a:prstGeom>
          <a:noFill/>
          <a:ln w="9525">
            <a:noFill/>
            <a:miter lim="800000"/>
            <a:headEnd/>
            <a:tailEnd/>
          </a:ln>
        </p:spPr>
        <p:txBody>
          <a:bodyPr wrap="none" lIns="0" tIns="0" rIns="0" bIns="0" rtlCol="0">
            <a:spAutoFit/>
          </a:bodyPr>
          <a:lstStyle/>
          <a:p>
            <a:r>
              <a:rPr lang="en-US" sz="2000" b="1" dirty="0">
                <a:solidFill>
                  <a:schemeClr val="bg1"/>
                </a:solidFill>
                <a:latin typeface="Verdana" pitchFamily="34" charset="0"/>
              </a:rPr>
              <a:t>HF</a:t>
            </a:r>
          </a:p>
        </p:txBody>
      </p:sp>
      <p:sp>
        <p:nvSpPr>
          <p:cNvPr id="91" name="TextBox 90"/>
          <p:cNvSpPr txBox="1"/>
          <p:nvPr/>
        </p:nvSpPr>
        <p:spPr bwMode="auto">
          <a:xfrm>
            <a:off x="1172158" y="2959040"/>
            <a:ext cx="577081" cy="307777"/>
          </a:xfrm>
          <a:prstGeom prst="rect">
            <a:avLst/>
          </a:prstGeom>
          <a:noFill/>
          <a:ln w="9525">
            <a:noFill/>
            <a:miter lim="800000"/>
            <a:headEnd/>
            <a:tailEnd/>
          </a:ln>
        </p:spPr>
        <p:txBody>
          <a:bodyPr wrap="none" lIns="0" tIns="0" rIns="0" bIns="0" rtlCol="0">
            <a:spAutoFit/>
          </a:bodyPr>
          <a:lstStyle/>
          <a:p>
            <a:r>
              <a:rPr lang="en-US" sz="2000" b="1" dirty="0">
                <a:solidFill>
                  <a:schemeClr val="bg1"/>
                </a:solidFill>
                <a:latin typeface="Verdana" pitchFamily="34" charset="0"/>
              </a:rPr>
              <a:t>VHF</a:t>
            </a:r>
          </a:p>
        </p:txBody>
      </p:sp>
      <p:sp>
        <p:nvSpPr>
          <p:cNvPr id="92" name="TextBox 91"/>
          <p:cNvSpPr txBox="1"/>
          <p:nvPr/>
        </p:nvSpPr>
        <p:spPr bwMode="auto">
          <a:xfrm>
            <a:off x="1159334" y="4052035"/>
            <a:ext cx="589905" cy="307777"/>
          </a:xfrm>
          <a:prstGeom prst="rect">
            <a:avLst/>
          </a:prstGeom>
          <a:noFill/>
          <a:ln w="9525">
            <a:noFill/>
            <a:miter lim="800000"/>
            <a:headEnd/>
            <a:tailEnd/>
          </a:ln>
        </p:spPr>
        <p:txBody>
          <a:bodyPr wrap="none" lIns="0" tIns="0" rIns="0" bIns="0" rtlCol="0">
            <a:spAutoFit/>
          </a:bodyPr>
          <a:lstStyle/>
          <a:p>
            <a:r>
              <a:rPr lang="en-US" sz="2000" b="1" dirty="0">
                <a:solidFill>
                  <a:schemeClr val="bg1"/>
                </a:solidFill>
                <a:latin typeface="Verdana" pitchFamily="34" charset="0"/>
              </a:rPr>
              <a:t>UHF</a:t>
            </a:r>
          </a:p>
        </p:txBody>
      </p:sp>
      <p:sp>
        <p:nvSpPr>
          <p:cNvPr id="93" name="Rounded Rectangle 92"/>
          <p:cNvSpPr/>
          <p:nvPr/>
        </p:nvSpPr>
        <p:spPr bwMode="auto">
          <a:xfrm>
            <a:off x="1047750" y="409575"/>
            <a:ext cx="7620000" cy="1038225"/>
          </a:xfrm>
          <a:prstGeom prst="roundRect">
            <a:avLst/>
          </a:prstGeom>
          <a:solidFill>
            <a:srgbClr val="00004C">
              <a:alpha val="69804"/>
            </a:srgbClr>
          </a:soli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sp>
        <p:nvSpPr>
          <p:cNvPr id="94" name="Rounded Rectangle 93"/>
          <p:cNvSpPr/>
          <p:nvPr/>
        </p:nvSpPr>
        <p:spPr bwMode="auto">
          <a:xfrm>
            <a:off x="2072005" y="1708881"/>
            <a:ext cx="119064" cy="500185"/>
          </a:xfrm>
          <a:prstGeom prst="roundRect">
            <a:avLst/>
          </a:prstGeom>
          <a:solidFill>
            <a:srgbClr val="FF0000"/>
          </a:solidFill>
          <a:ln w="9525" cap="flat" cmpd="sng" algn="ctr">
            <a:noFill/>
            <a:prstDash val="solid"/>
            <a:round/>
            <a:headEnd type="none" w="med" len="med"/>
            <a:tailEnd type="none" w="med" len="med"/>
          </a:ln>
          <a:effectLst/>
        </p:spPr>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en-US" sz="800" b="1" dirty="0">
                <a:solidFill>
                  <a:schemeClr val="bg1"/>
                </a:solidFill>
                <a:latin typeface="Arial" panose="020B0604020202020204" pitchFamily="34" charset="0"/>
                <a:cs typeface="Arial" panose="020B0604020202020204" pitchFamily="34" charset="0"/>
              </a:rPr>
              <a:t>80M</a:t>
            </a:r>
          </a:p>
        </p:txBody>
      </p:sp>
      <p:sp>
        <p:nvSpPr>
          <p:cNvPr id="95" name="Rounded Rectangle 94"/>
          <p:cNvSpPr/>
          <p:nvPr/>
        </p:nvSpPr>
        <p:spPr bwMode="auto">
          <a:xfrm>
            <a:off x="2891254" y="1704102"/>
            <a:ext cx="71339" cy="500185"/>
          </a:xfrm>
          <a:prstGeom prst="roundRect">
            <a:avLst/>
          </a:prstGeom>
          <a:solidFill>
            <a:srgbClr val="FF0000"/>
          </a:solidFill>
          <a:ln w="9525" cap="flat" cmpd="sng" algn="ctr">
            <a:noFill/>
            <a:prstDash val="solid"/>
            <a:round/>
            <a:headEnd type="none" w="med" len="med"/>
            <a:tailEnd type="none" w="med" len="med"/>
          </a:ln>
          <a:effectLst/>
        </p:spPr>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en-US" sz="800" b="1" dirty="0">
                <a:solidFill>
                  <a:schemeClr val="bg1"/>
                </a:solidFill>
                <a:latin typeface="Arial" panose="020B0604020202020204" pitchFamily="34" charset="0"/>
                <a:cs typeface="Arial" panose="020B0604020202020204" pitchFamily="34" charset="0"/>
              </a:rPr>
              <a:t>40M</a:t>
            </a:r>
          </a:p>
        </p:txBody>
      </p:sp>
      <p:sp>
        <p:nvSpPr>
          <p:cNvPr id="96" name="Rounded Rectangle 95"/>
          <p:cNvSpPr/>
          <p:nvPr/>
        </p:nvSpPr>
        <p:spPr bwMode="auto">
          <a:xfrm>
            <a:off x="3612828" y="1704086"/>
            <a:ext cx="45720" cy="500185"/>
          </a:xfrm>
          <a:prstGeom prst="roundRect">
            <a:avLst/>
          </a:prstGeom>
          <a:solidFill>
            <a:srgbClr val="FF0000"/>
          </a:solidFill>
          <a:ln w="9525" cap="flat" cmpd="sng" algn="ctr">
            <a:noFill/>
            <a:prstDash val="solid"/>
            <a:round/>
            <a:headEnd type="none" w="med" len="med"/>
            <a:tailEnd type="none" w="med" len="med"/>
          </a:ln>
          <a:effectLst/>
        </p:spPr>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en-US" sz="800" b="1" dirty="0">
                <a:solidFill>
                  <a:schemeClr val="bg1"/>
                </a:solidFill>
                <a:latin typeface="Arial" panose="020B0604020202020204" pitchFamily="34" charset="0"/>
                <a:cs typeface="Arial" panose="020B0604020202020204" pitchFamily="34" charset="0"/>
              </a:rPr>
              <a:t>30M</a:t>
            </a:r>
          </a:p>
        </p:txBody>
      </p:sp>
      <p:sp>
        <p:nvSpPr>
          <p:cNvPr id="97" name="Rounded Rectangle 96"/>
          <p:cNvSpPr/>
          <p:nvPr/>
        </p:nvSpPr>
        <p:spPr bwMode="auto">
          <a:xfrm>
            <a:off x="4525647" y="1708881"/>
            <a:ext cx="80007" cy="500185"/>
          </a:xfrm>
          <a:prstGeom prst="roundRect">
            <a:avLst/>
          </a:prstGeom>
          <a:solidFill>
            <a:srgbClr val="FF0000"/>
          </a:solidFill>
          <a:ln w="9525" cap="flat" cmpd="sng" algn="ctr">
            <a:noFill/>
            <a:prstDash val="solid"/>
            <a:round/>
            <a:headEnd type="none" w="med" len="med"/>
            <a:tailEnd type="none" w="med" len="med"/>
          </a:ln>
          <a:effectLst/>
        </p:spPr>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en-US" sz="800" b="1" dirty="0">
                <a:solidFill>
                  <a:schemeClr val="bg1"/>
                </a:solidFill>
                <a:latin typeface="Arial" panose="020B0604020202020204" pitchFamily="34" charset="0"/>
                <a:cs typeface="Arial" panose="020B0604020202020204" pitchFamily="34" charset="0"/>
              </a:rPr>
              <a:t>20M</a:t>
            </a:r>
          </a:p>
        </p:txBody>
      </p:sp>
      <p:sp>
        <p:nvSpPr>
          <p:cNvPr id="98" name="Rounded Rectangle 97"/>
          <p:cNvSpPr/>
          <p:nvPr/>
        </p:nvSpPr>
        <p:spPr bwMode="auto">
          <a:xfrm>
            <a:off x="5463941" y="1704102"/>
            <a:ext cx="27432" cy="500185"/>
          </a:xfrm>
          <a:prstGeom prst="roundRect">
            <a:avLst/>
          </a:prstGeom>
          <a:solidFill>
            <a:srgbClr val="FF0000"/>
          </a:solidFill>
          <a:ln w="9525" cap="flat" cmpd="sng" algn="ctr">
            <a:noFill/>
            <a:prstDash val="solid"/>
            <a:round/>
            <a:headEnd type="none" w="med" len="med"/>
            <a:tailEnd type="none" w="med" len="med"/>
          </a:ln>
          <a:effectLst/>
        </p:spPr>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en-US" sz="800" b="1" dirty="0">
                <a:solidFill>
                  <a:schemeClr val="bg1"/>
                </a:solidFill>
                <a:latin typeface="Arial" panose="020B0604020202020204" pitchFamily="34" charset="0"/>
                <a:cs typeface="Arial" panose="020B0604020202020204" pitchFamily="34" charset="0"/>
              </a:rPr>
              <a:t>17M</a:t>
            </a:r>
          </a:p>
        </p:txBody>
      </p:sp>
      <p:sp>
        <p:nvSpPr>
          <p:cNvPr id="99" name="Rounded Rectangle 98"/>
          <p:cNvSpPr/>
          <p:nvPr/>
        </p:nvSpPr>
        <p:spPr bwMode="auto">
          <a:xfrm>
            <a:off x="6149797" y="1704086"/>
            <a:ext cx="113208" cy="500185"/>
          </a:xfrm>
          <a:prstGeom prst="roundRect">
            <a:avLst/>
          </a:prstGeom>
          <a:solidFill>
            <a:srgbClr val="FF0000"/>
          </a:solidFill>
          <a:ln w="9525" cap="flat" cmpd="sng" algn="ctr">
            <a:noFill/>
            <a:prstDash val="solid"/>
            <a:round/>
            <a:headEnd type="none" w="med" len="med"/>
            <a:tailEnd type="none" w="med" len="med"/>
          </a:ln>
          <a:effectLst/>
        </p:spPr>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en-US" sz="800" b="1" dirty="0">
                <a:solidFill>
                  <a:schemeClr val="bg1"/>
                </a:solidFill>
                <a:latin typeface="Arial" panose="020B0604020202020204" pitchFamily="34" charset="0"/>
                <a:cs typeface="Arial" panose="020B0604020202020204" pitchFamily="34" charset="0"/>
              </a:rPr>
              <a:t>15M</a:t>
            </a:r>
          </a:p>
        </p:txBody>
      </p:sp>
      <p:sp>
        <p:nvSpPr>
          <p:cNvPr id="100" name="Rounded Rectangle 99"/>
          <p:cNvSpPr/>
          <p:nvPr/>
        </p:nvSpPr>
        <p:spPr bwMode="auto">
          <a:xfrm>
            <a:off x="7045225" y="1704070"/>
            <a:ext cx="18288" cy="500185"/>
          </a:xfrm>
          <a:prstGeom prst="roundRect">
            <a:avLst/>
          </a:prstGeom>
          <a:solidFill>
            <a:srgbClr val="FF0000"/>
          </a:solidFill>
          <a:ln w="9525" cap="flat" cmpd="sng" algn="ctr">
            <a:noFill/>
            <a:prstDash val="solid"/>
            <a:round/>
            <a:headEnd type="none" w="med" len="med"/>
            <a:tailEnd type="none" w="med" len="med"/>
          </a:ln>
          <a:effectLst/>
        </p:spPr>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en-US" sz="800" b="1" dirty="0">
                <a:solidFill>
                  <a:schemeClr val="bg1"/>
                </a:solidFill>
                <a:latin typeface="Arial" panose="020B0604020202020204" pitchFamily="34" charset="0"/>
                <a:cs typeface="Arial" panose="020B0604020202020204" pitchFamily="34" charset="0"/>
              </a:rPr>
              <a:t>12M</a:t>
            </a:r>
          </a:p>
        </p:txBody>
      </p:sp>
      <p:sp>
        <p:nvSpPr>
          <p:cNvPr id="101" name="Rounded Rectangle 100"/>
          <p:cNvSpPr/>
          <p:nvPr/>
        </p:nvSpPr>
        <p:spPr bwMode="auto">
          <a:xfrm>
            <a:off x="7777479" y="1708881"/>
            <a:ext cx="409575" cy="500185"/>
          </a:xfrm>
          <a:prstGeom prst="roundRect">
            <a:avLst/>
          </a:prstGeom>
          <a:solidFill>
            <a:srgbClr val="FF0000"/>
          </a:solidFill>
          <a:ln w="9525" cap="flat" cmpd="sng" algn="ctr">
            <a:noFill/>
            <a:prstDash val="solid"/>
            <a:round/>
            <a:headEnd type="none" w="med" len="med"/>
            <a:tailEnd type="none" w="med" len="med"/>
          </a:ln>
          <a:effectLst/>
        </p:spPr>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en-US" sz="800" b="1" dirty="0">
                <a:solidFill>
                  <a:schemeClr val="bg1"/>
                </a:solidFill>
                <a:latin typeface="Arial" panose="020B0604020202020204" pitchFamily="34" charset="0"/>
                <a:cs typeface="Arial" panose="020B0604020202020204" pitchFamily="34" charset="0"/>
              </a:rPr>
              <a:t>10M</a:t>
            </a:r>
          </a:p>
        </p:txBody>
      </p:sp>
      <p:sp>
        <p:nvSpPr>
          <p:cNvPr id="102" name="Rounded Rectangle 101"/>
          <p:cNvSpPr/>
          <p:nvPr/>
        </p:nvSpPr>
        <p:spPr bwMode="auto">
          <a:xfrm>
            <a:off x="2466873" y="1702482"/>
            <a:ext cx="18288" cy="500185"/>
          </a:xfrm>
          <a:prstGeom prst="roundRect">
            <a:avLst/>
          </a:prstGeom>
          <a:solidFill>
            <a:srgbClr val="FF0000"/>
          </a:solidFill>
          <a:ln w="9525" cap="flat" cmpd="sng" algn="ctr">
            <a:noFill/>
            <a:prstDash val="solid"/>
            <a:round/>
            <a:headEnd type="none" w="med" len="med"/>
            <a:tailEnd type="none" w="med" len="med"/>
          </a:ln>
          <a:effectLst/>
        </p:spPr>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en-US" sz="800" b="1" dirty="0">
                <a:solidFill>
                  <a:schemeClr val="bg1"/>
                </a:solidFill>
                <a:latin typeface="Arial" panose="020B0604020202020204" pitchFamily="34" charset="0"/>
                <a:cs typeface="Arial" panose="020B0604020202020204" pitchFamily="34" charset="0"/>
              </a:rPr>
              <a:t>60M</a:t>
            </a:r>
          </a:p>
        </p:txBody>
      </p:sp>
      <p:sp>
        <p:nvSpPr>
          <p:cNvPr id="103" name="Rounded Rectangle 102"/>
          <p:cNvSpPr/>
          <p:nvPr/>
        </p:nvSpPr>
        <p:spPr bwMode="auto">
          <a:xfrm>
            <a:off x="7535683" y="1713610"/>
            <a:ext cx="113208" cy="500185"/>
          </a:xfrm>
          <a:prstGeom prst="roundRect">
            <a:avLst/>
          </a:prstGeom>
          <a:solidFill>
            <a:srgbClr val="99FF99"/>
          </a:solidFill>
          <a:ln w="9525" cap="flat" cmpd="sng" algn="ctr">
            <a:noFill/>
            <a:prstDash val="solid"/>
            <a:round/>
            <a:headEnd type="none" w="med" len="med"/>
            <a:tailEnd type="none" w="med" len="med"/>
          </a:ln>
          <a:effectLst/>
        </p:spPr>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en-US" sz="800" b="1" dirty="0">
                <a:latin typeface="Arial" panose="020B0604020202020204" pitchFamily="34" charset="0"/>
                <a:cs typeface="Arial" panose="020B0604020202020204" pitchFamily="34" charset="0"/>
              </a:rPr>
              <a:t>CB</a:t>
            </a:r>
          </a:p>
        </p:txBody>
      </p:sp>
      <p:sp>
        <p:nvSpPr>
          <p:cNvPr id="104" name="Rounded Rectangle 103"/>
          <p:cNvSpPr/>
          <p:nvPr/>
        </p:nvSpPr>
        <p:spPr bwMode="auto">
          <a:xfrm>
            <a:off x="2427606" y="2862836"/>
            <a:ext cx="107950" cy="500185"/>
          </a:xfrm>
          <a:prstGeom prst="roundRect">
            <a:avLst/>
          </a:prstGeom>
          <a:solidFill>
            <a:srgbClr val="FF0000"/>
          </a:solidFill>
          <a:ln w="9525" cap="flat" cmpd="sng" algn="ctr">
            <a:noFill/>
            <a:prstDash val="solid"/>
            <a:round/>
            <a:headEnd type="none" w="med" len="med"/>
            <a:tailEnd type="none" w="med" len="med"/>
          </a:ln>
          <a:effectLst/>
        </p:spPr>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en-US" sz="800" b="1" dirty="0">
                <a:solidFill>
                  <a:schemeClr val="bg1"/>
                </a:solidFill>
                <a:latin typeface="Arial" panose="020B0604020202020204" pitchFamily="34" charset="0"/>
                <a:cs typeface="Arial" panose="020B0604020202020204" pitchFamily="34" charset="0"/>
              </a:rPr>
              <a:t>6M</a:t>
            </a:r>
          </a:p>
        </p:txBody>
      </p:sp>
      <p:sp>
        <p:nvSpPr>
          <p:cNvPr id="105" name="Rounded Rectangle 104"/>
          <p:cNvSpPr/>
          <p:nvPr/>
        </p:nvSpPr>
        <p:spPr bwMode="auto">
          <a:xfrm>
            <a:off x="4624705" y="2862836"/>
            <a:ext cx="80963" cy="500185"/>
          </a:xfrm>
          <a:prstGeom prst="roundRect">
            <a:avLst/>
          </a:prstGeom>
          <a:solidFill>
            <a:srgbClr val="FF0000"/>
          </a:solidFill>
          <a:ln w="9525" cap="flat" cmpd="sng" algn="ctr">
            <a:noFill/>
            <a:prstDash val="solid"/>
            <a:round/>
            <a:headEnd type="none" w="med" len="med"/>
            <a:tailEnd type="none" w="med" len="med"/>
          </a:ln>
          <a:effectLst/>
        </p:spPr>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en-US" sz="800" b="1" dirty="0">
                <a:solidFill>
                  <a:schemeClr val="bg1"/>
                </a:solidFill>
                <a:latin typeface="Arial" panose="020B0604020202020204" pitchFamily="34" charset="0"/>
                <a:cs typeface="Arial" panose="020B0604020202020204" pitchFamily="34" charset="0"/>
              </a:rPr>
              <a:t>2M</a:t>
            </a:r>
          </a:p>
        </p:txBody>
      </p:sp>
      <p:sp>
        <p:nvSpPr>
          <p:cNvPr id="106" name="Rounded Rectangle 105"/>
          <p:cNvSpPr/>
          <p:nvPr/>
        </p:nvSpPr>
        <p:spPr bwMode="auto">
          <a:xfrm>
            <a:off x="6356668" y="2862836"/>
            <a:ext cx="141287" cy="500185"/>
          </a:xfrm>
          <a:prstGeom prst="roundRect">
            <a:avLst/>
          </a:prstGeom>
          <a:solidFill>
            <a:srgbClr val="FF0000"/>
          </a:solidFill>
          <a:ln w="9525" cap="flat" cmpd="sng" algn="ctr">
            <a:noFill/>
            <a:prstDash val="solid"/>
            <a:round/>
            <a:headEnd type="none" w="med" len="med"/>
            <a:tailEnd type="none" w="med" len="med"/>
          </a:ln>
          <a:effectLst/>
        </p:spPr>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en-US" sz="800" b="1" dirty="0">
                <a:solidFill>
                  <a:schemeClr val="bg1"/>
                </a:solidFill>
                <a:latin typeface="Arial" panose="020B0604020202020204" pitchFamily="34" charset="0"/>
                <a:cs typeface="Arial" panose="020B0604020202020204" pitchFamily="34" charset="0"/>
              </a:rPr>
              <a:t>1.25M</a:t>
            </a:r>
          </a:p>
        </p:txBody>
      </p:sp>
      <p:sp>
        <p:nvSpPr>
          <p:cNvPr id="107" name="Rounded Rectangle 106"/>
          <p:cNvSpPr/>
          <p:nvPr/>
        </p:nvSpPr>
        <p:spPr bwMode="auto">
          <a:xfrm>
            <a:off x="3327400" y="2862836"/>
            <a:ext cx="452438" cy="500185"/>
          </a:xfrm>
          <a:prstGeom prst="roundRect">
            <a:avLst/>
          </a:prstGeom>
          <a:solidFill>
            <a:srgbClr val="33CC33"/>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solidFill>
                  <a:schemeClr val="bg1"/>
                </a:solidFill>
                <a:latin typeface="Arial" panose="020B0604020202020204" pitchFamily="34" charset="0"/>
                <a:cs typeface="Arial" panose="020B0604020202020204" pitchFamily="34" charset="0"/>
              </a:rPr>
              <a:t>FM</a:t>
            </a:r>
            <a:endParaRPr lang="en-US" sz="400" b="1" dirty="0">
              <a:solidFill>
                <a:schemeClr val="bg1"/>
              </a:solidFill>
              <a:latin typeface="Arial" panose="020B0604020202020204" pitchFamily="34" charset="0"/>
              <a:cs typeface="Arial" panose="020B0604020202020204" pitchFamily="34" charset="0"/>
            </a:endParaRPr>
          </a:p>
        </p:txBody>
      </p:sp>
      <p:sp>
        <p:nvSpPr>
          <p:cNvPr id="108" name="Rounded Rectangle 107"/>
          <p:cNvSpPr/>
          <p:nvPr/>
        </p:nvSpPr>
        <p:spPr bwMode="auto">
          <a:xfrm>
            <a:off x="2538413" y="2862836"/>
            <a:ext cx="381000" cy="500185"/>
          </a:xfrm>
          <a:prstGeom prst="roundRect">
            <a:avLst/>
          </a:prstGeom>
          <a:solidFill>
            <a:srgbClr val="FF33CC"/>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b="1" i="0" u="none" strike="noStrike" cap="none" normalizeH="0" baseline="0" dirty="0">
                <a:ln>
                  <a:noFill/>
                </a:ln>
                <a:solidFill>
                  <a:schemeClr val="bg1"/>
                </a:solidFill>
                <a:effectLst/>
                <a:latin typeface="Arial" panose="020B0604020202020204" pitchFamily="34" charset="0"/>
                <a:cs typeface="Arial" panose="020B0604020202020204" pitchFamily="34" charset="0"/>
              </a:rPr>
              <a:t>TV</a:t>
            </a:r>
          </a:p>
        </p:txBody>
      </p:sp>
      <p:sp>
        <p:nvSpPr>
          <p:cNvPr id="109" name="Rounded Rectangle 108"/>
          <p:cNvSpPr/>
          <p:nvPr/>
        </p:nvSpPr>
        <p:spPr bwMode="auto">
          <a:xfrm>
            <a:off x="3017838" y="2862836"/>
            <a:ext cx="309562" cy="500185"/>
          </a:xfrm>
          <a:prstGeom prst="roundRect">
            <a:avLst/>
          </a:prstGeom>
          <a:solidFill>
            <a:srgbClr val="FF33CC"/>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b="1" dirty="0">
                <a:solidFill>
                  <a:schemeClr val="bg1"/>
                </a:solidFill>
                <a:latin typeface="Arial" panose="020B0604020202020204" pitchFamily="34" charset="0"/>
                <a:cs typeface="Arial" panose="020B0604020202020204" pitchFamily="34" charset="0"/>
              </a:rPr>
              <a:t>TV</a:t>
            </a:r>
          </a:p>
        </p:txBody>
      </p:sp>
      <p:sp>
        <p:nvSpPr>
          <p:cNvPr id="110" name="Rounded Rectangle 109"/>
          <p:cNvSpPr/>
          <p:nvPr/>
        </p:nvSpPr>
        <p:spPr bwMode="auto">
          <a:xfrm>
            <a:off x="5308600" y="2862836"/>
            <a:ext cx="889000" cy="500185"/>
          </a:xfrm>
          <a:prstGeom prst="roundRect">
            <a:avLst/>
          </a:prstGeom>
          <a:solidFill>
            <a:srgbClr val="FF33CC"/>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b="1" dirty="0">
                <a:solidFill>
                  <a:schemeClr val="bg1"/>
                </a:solidFill>
                <a:latin typeface="Arial" panose="020B0604020202020204" pitchFamily="34" charset="0"/>
                <a:cs typeface="Arial" panose="020B0604020202020204" pitchFamily="34" charset="0"/>
              </a:rPr>
              <a:t>TV</a:t>
            </a:r>
          </a:p>
        </p:txBody>
      </p:sp>
      <p:sp>
        <p:nvSpPr>
          <p:cNvPr id="111" name="Rounded Rectangle 110"/>
          <p:cNvSpPr/>
          <p:nvPr/>
        </p:nvSpPr>
        <p:spPr bwMode="auto">
          <a:xfrm>
            <a:off x="3778250" y="2869186"/>
            <a:ext cx="647700" cy="500185"/>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900" b="1" dirty="0">
                <a:latin typeface="Arial" panose="020B0604020202020204" pitchFamily="34" charset="0"/>
                <a:cs typeface="Arial" panose="020B0604020202020204" pitchFamily="34" charset="0"/>
              </a:rPr>
              <a:t>AVIATION</a:t>
            </a:r>
          </a:p>
        </p:txBody>
      </p:sp>
      <p:sp>
        <p:nvSpPr>
          <p:cNvPr id="112" name="Rounded Rectangle 111"/>
          <p:cNvSpPr/>
          <p:nvPr/>
        </p:nvSpPr>
        <p:spPr bwMode="auto">
          <a:xfrm>
            <a:off x="1956221" y="2864677"/>
            <a:ext cx="460748" cy="500185"/>
          </a:xfrm>
          <a:prstGeom prst="roundRect">
            <a:avLst/>
          </a:prstGeom>
          <a:solidFill>
            <a:srgbClr val="FFC000"/>
          </a:solidFill>
          <a:ln w="9525" cap="flat" cmpd="sng" algn="ctr">
            <a:noFill/>
            <a:prstDash val="solid"/>
            <a:round/>
            <a:headEnd type="none" w="med" len="med"/>
            <a:tailEnd type="none" w="med" len="med"/>
          </a:ln>
          <a:effectLst/>
        </p:spPr>
        <p:txBody>
          <a:bodyPr rot="0" spcFirstLastPara="0" vertOverflow="overflow" horzOverflow="overflow" vert="vert270" wrap="square" lIns="0" tIns="0" rIns="0" bIns="0" numCol="1" spcCol="0" rtlCol="0" fromWordArt="0" anchor="t" anchorCtr="0" forceAA="0" compatLnSpc="1">
            <a:prstTxWarp prst="textNoShape">
              <a:avLst/>
            </a:prstTxWarp>
            <a:noAutofit/>
          </a:bodyPr>
          <a:lstStyle/>
          <a:p>
            <a:pPr algn="ctr"/>
            <a:r>
              <a:rPr lang="en-US" sz="700" b="1" dirty="0">
                <a:latin typeface="Arial" panose="020B0604020202020204" pitchFamily="34" charset="0"/>
                <a:cs typeface="Arial" panose="020B0604020202020204" pitchFamily="34" charset="0"/>
              </a:rPr>
              <a:t>VHF-</a:t>
            </a:r>
          </a:p>
          <a:p>
            <a:pPr algn="ctr"/>
            <a:r>
              <a:rPr lang="en-US" sz="700" b="1" dirty="0">
                <a:latin typeface="Arial" panose="020B0604020202020204" pitchFamily="34" charset="0"/>
                <a:cs typeface="Arial" panose="020B0604020202020204" pitchFamily="34" charset="0"/>
              </a:rPr>
              <a:t>LOW</a:t>
            </a:r>
          </a:p>
        </p:txBody>
      </p:sp>
      <p:sp>
        <p:nvSpPr>
          <p:cNvPr id="113" name="Rounded Rectangle 112"/>
          <p:cNvSpPr/>
          <p:nvPr/>
        </p:nvSpPr>
        <p:spPr bwMode="auto">
          <a:xfrm>
            <a:off x="4713707" y="2864676"/>
            <a:ext cx="591718" cy="500185"/>
          </a:xfrm>
          <a:prstGeom prst="roundRect">
            <a:avLst/>
          </a:prstGeom>
          <a:solidFill>
            <a:srgbClr val="FFC000"/>
          </a:solidFill>
          <a:ln w="9525" cap="flat" cmpd="sng" algn="ctr">
            <a:noFill/>
            <a:prstDash val="solid"/>
            <a:round/>
            <a:headEnd type="none" w="med" len="med"/>
            <a:tailEnd type="none" w="med" len="med"/>
          </a:ln>
          <a:effectLst/>
        </p:spPr>
        <p:txBody>
          <a:bodyPr rot="0" spcFirstLastPara="0" vertOverflow="overflow" horzOverflow="overflow" vert="vert270" wrap="square" lIns="0" tIns="0" rIns="0" bIns="0" numCol="1" spcCol="0" rtlCol="0" fromWordArt="0" anchor="t" anchorCtr="0" forceAA="0" compatLnSpc="1">
            <a:prstTxWarp prst="textNoShape">
              <a:avLst/>
            </a:prstTxWarp>
            <a:noAutofit/>
          </a:bodyPr>
          <a:lstStyle/>
          <a:p>
            <a:pPr algn="ctr"/>
            <a:r>
              <a:rPr lang="en-US" sz="700" b="1" dirty="0">
                <a:latin typeface="Arial" panose="020B0604020202020204" pitchFamily="34" charset="0"/>
                <a:cs typeface="Arial" panose="020B0604020202020204" pitchFamily="34" charset="0"/>
              </a:rPr>
              <a:t>VHF-</a:t>
            </a:r>
          </a:p>
          <a:p>
            <a:pPr algn="ctr"/>
            <a:r>
              <a:rPr lang="en-US" sz="700" b="1" dirty="0">
                <a:latin typeface="Arial" panose="020B0604020202020204" pitchFamily="34" charset="0"/>
                <a:cs typeface="Arial" panose="020B0604020202020204" pitchFamily="34" charset="0"/>
              </a:rPr>
              <a:t>HIGH</a:t>
            </a:r>
          </a:p>
        </p:txBody>
      </p:sp>
      <p:sp>
        <p:nvSpPr>
          <p:cNvPr id="114" name="Rounded Rectangle 113"/>
          <p:cNvSpPr/>
          <p:nvPr/>
        </p:nvSpPr>
        <p:spPr bwMode="auto">
          <a:xfrm>
            <a:off x="4974728" y="2862852"/>
            <a:ext cx="80963" cy="500185"/>
          </a:xfrm>
          <a:prstGeom prst="roundRect">
            <a:avLst/>
          </a:prstGeom>
          <a:solidFill>
            <a:srgbClr val="0000FF"/>
          </a:solidFill>
          <a:ln w="9525" cap="flat" cmpd="sng" algn="ctr">
            <a:noFill/>
            <a:prstDash val="solid"/>
            <a:round/>
            <a:headEnd type="none" w="med" len="med"/>
            <a:tailEnd type="none" w="med" len="med"/>
          </a:ln>
          <a:effectLst/>
        </p:spPr>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en-US" sz="500" b="1" dirty="0">
                <a:solidFill>
                  <a:schemeClr val="bg1"/>
                </a:solidFill>
                <a:latin typeface="Arial" panose="020B0604020202020204" pitchFamily="34" charset="0"/>
                <a:cs typeface="Arial" panose="020B0604020202020204" pitchFamily="34" charset="0"/>
              </a:rPr>
              <a:t>WEATHER</a:t>
            </a:r>
          </a:p>
        </p:txBody>
      </p:sp>
      <p:sp>
        <p:nvSpPr>
          <p:cNvPr id="115" name="Rounded Rectangle 114"/>
          <p:cNvSpPr/>
          <p:nvPr/>
        </p:nvSpPr>
        <p:spPr bwMode="auto">
          <a:xfrm>
            <a:off x="1047750" y="2678906"/>
            <a:ext cx="7620000" cy="1038225"/>
          </a:xfrm>
          <a:prstGeom prst="roundRect">
            <a:avLst/>
          </a:prstGeom>
          <a:solidFill>
            <a:srgbClr val="00004C">
              <a:alpha val="69804"/>
            </a:srgbClr>
          </a:soli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sp>
        <p:nvSpPr>
          <p:cNvPr id="116" name="Rounded Rectangle 115"/>
          <p:cNvSpPr/>
          <p:nvPr/>
        </p:nvSpPr>
        <p:spPr bwMode="auto">
          <a:xfrm>
            <a:off x="2206943" y="3951066"/>
            <a:ext cx="77787" cy="500185"/>
          </a:xfrm>
          <a:prstGeom prst="roundRect">
            <a:avLst/>
          </a:prstGeom>
          <a:solidFill>
            <a:srgbClr val="FF0000"/>
          </a:solidFill>
          <a:ln w="9525" cap="flat" cmpd="sng" algn="ctr">
            <a:noFill/>
            <a:prstDash val="solid"/>
            <a:round/>
            <a:headEnd type="none" w="med" len="med"/>
            <a:tailEnd type="none" w="med" len="med"/>
          </a:ln>
          <a:effectLst/>
        </p:spPr>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en-US" sz="800" b="1" dirty="0">
                <a:solidFill>
                  <a:schemeClr val="bg1"/>
                </a:solidFill>
                <a:latin typeface="Arial" panose="020B0604020202020204" pitchFamily="34" charset="0"/>
                <a:cs typeface="Arial" panose="020B0604020202020204" pitchFamily="34" charset="0"/>
              </a:rPr>
              <a:t>70cm</a:t>
            </a:r>
          </a:p>
        </p:txBody>
      </p:sp>
      <p:sp>
        <p:nvSpPr>
          <p:cNvPr id="117" name="Rounded Rectangle 116"/>
          <p:cNvSpPr/>
          <p:nvPr/>
        </p:nvSpPr>
        <p:spPr bwMode="auto">
          <a:xfrm>
            <a:off x="3365819" y="3951066"/>
            <a:ext cx="57150" cy="500185"/>
          </a:xfrm>
          <a:prstGeom prst="roundRect">
            <a:avLst/>
          </a:prstGeom>
          <a:solidFill>
            <a:srgbClr val="FF0000"/>
          </a:solidFill>
          <a:ln w="9525" cap="flat" cmpd="sng" algn="ctr">
            <a:noFill/>
            <a:prstDash val="solid"/>
            <a:round/>
            <a:headEnd type="none" w="med" len="med"/>
            <a:tailEnd type="none" w="med" len="med"/>
          </a:ln>
          <a:effectLst/>
        </p:spPr>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en-US" sz="800" b="1" dirty="0">
                <a:solidFill>
                  <a:schemeClr val="bg1"/>
                </a:solidFill>
                <a:latin typeface="Arial" panose="020B0604020202020204" pitchFamily="34" charset="0"/>
                <a:cs typeface="Arial" panose="020B0604020202020204" pitchFamily="34" charset="0"/>
              </a:rPr>
              <a:t>33cm</a:t>
            </a:r>
          </a:p>
        </p:txBody>
      </p:sp>
      <p:sp>
        <p:nvSpPr>
          <p:cNvPr id="118" name="Rounded Rectangle 117"/>
          <p:cNvSpPr/>
          <p:nvPr/>
        </p:nvSpPr>
        <p:spPr bwMode="auto">
          <a:xfrm>
            <a:off x="4162424" y="3955831"/>
            <a:ext cx="130175" cy="500185"/>
          </a:xfrm>
          <a:prstGeom prst="roundRect">
            <a:avLst/>
          </a:prstGeom>
          <a:solidFill>
            <a:srgbClr val="FF0000"/>
          </a:solidFill>
          <a:ln w="9525" cap="flat" cmpd="sng" algn="ctr">
            <a:noFill/>
            <a:prstDash val="solid"/>
            <a:round/>
            <a:headEnd type="none" w="med" len="med"/>
            <a:tailEnd type="none" w="med" len="med"/>
          </a:ln>
          <a:effectLst/>
        </p:spPr>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en-US" sz="800" b="1" dirty="0">
                <a:solidFill>
                  <a:schemeClr val="bg1"/>
                </a:solidFill>
                <a:latin typeface="Arial" panose="020B0604020202020204" pitchFamily="34" charset="0"/>
                <a:cs typeface="Arial" panose="020B0604020202020204" pitchFamily="34" charset="0"/>
              </a:rPr>
              <a:t>23cm</a:t>
            </a:r>
          </a:p>
        </p:txBody>
      </p:sp>
      <p:sp>
        <p:nvSpPr>
          <p:cNvPr id="119" name="Rounded Rectangle 118"/>
          <p:cNvSpPr/>
          <p:nvPr/>
        </p:nvSpPr>
        <p:spPr bwMode="auto">
          <a:xfrm>
            <a:off x="6617495" y="3955831"/>
            <a:ext cx="18288" cy="500185"/>
          </a:xfrm>
          <a:prstGeom prst="roundRect">
            <a:avLst/>
          </a:prstGeom>
          <a:solidFill>
            <a:srgbClr val="FF0000"/>
          </a:solidFill>
          <a:ln w="9525" cap="flat" cmpd="sng" algn="ctr">
            <a:noFill/>
            <a:prstDash val="solid"/>
            <a:round/>
            <a:headEnd type="none" w="med" len="med"/>
            <a:tailEnd type="none" w="med" len="med"/>
          </a:ln>
          <a:effectLst/>
        </p:spPr>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en-US" sz="800" b="1" dirty="0">
                <a:solidFill>
                  <a:schemeClr val="bg1"/>
                </a:solidFill>
                <a:latin typeface="Arial" panose="020B0604020202020204" pitchFamily="34" charset="0"/>
                <a:cs typeface="Arial" panose="020B0604020202020204" pitchFamily="34" charset="0"/>
              </a:rPr>
              <a:t>13cm</a:t>
            </a:r>
          </a:p>
        </p:txBody>
      </p:sp>
      <p:sp>
        <p:nvSpPr>
          <p:cNvPr id="120" name="Rounded Rectangle 119"/>
          <p:cNvSpPr/>
          <p:nvPr/>
        </p:nvSpPr>
        <p:spPr bwMode="auto">
          <a:xfrm>
            <a:off x="6831332" y="3955831"/>
            <a:ext cx="142556" cy="500185"/>
          </a:xfrm>
          <a:prstGeom prst="roundRect">
            <a:avLst/>
          </a:prstGeom>
          <a:solidFill>
            <a:srgbClr val="FF0000"/>
          </a:solidFill>
          <a:ln w="9525" cap="flat" cmpd="sng" algn="ctr">
            <a:noFill/>
            <a:prstDash val="solid"/>
            <a:round/>
            <a:headEnd type="none" w="med" len="med"/>
            <a:tailEnd type="none" w="med" len="med"/>
          </a:ln>
          <a:effectLst/>
        </p:spPr>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en-US" sz="800" b="1" dirty="0">
                <a:solidFill>
                  <a:schemeClr val="bg1"/>
                </a:solidFill>
                <a:latin typeface="Arial" panose="020B0604020202020204" pitchFamily="34" charset="0"/>
                <a:cs typeface="Arial" panose="020B0604020202020204" pitchFamily="34" charset="0"/>
              </a:rPr>
              <a:t>12cm</a:t>
            </a:r>
          </a:p>
        </p:txBody>
      </p:sp>
      <p:sp>
        <p:nvSpPr>
          <p:cNvPr id="121" name="Rounded Rectangle 120"/>
          <p:cNvSpPr/>
          <p:nvPr/>
        </p:nvSpPr>
        <p:spPr bwMode="auto">
          <a:xfrm>
            <a:off x="2355850" y="3955831"/>
            <a:ext cx="508000" cy="500185"/>
          </a:xfrm>
          <a:prstGeom prst="roundRect">
            <a:avLst/>
          </a:prstGeom>
          <a:solidFill>
            <a:srgbClr val="FF33CC"/>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b="1" dirty="0">
                <a:solidFill>
                  <a:schemeClr val="bg1"/>
                </a:solidFill>
                <a:latin typeface="Arial" panose="020B0604020202020204" pitchFamily="34" charset="0"/>
                <a:cs typeface="Arial" panose="020B0604020202020204" pitchFamily="34" charset="0"/>
              </a:rPr>
              <a:t>TV</a:t>
            </a:r>
          </a:p>
        </p:txBody>
      </p:sp>
      <p:sp>
        <p:nvSpPr>
          <p:cNvPr id="122" name="Rounded Rectangle 121"/>
          <p:cNvSpPr/>
          <p:nvPr/>
        </p:nvSpPr>
        <p:spPr bwMode="auto">
          <a:xfrm>
            <a:off x="3124200" y="3955831"/>
            <a:ext cx="169069" cy="500185"/>
          </a:xfrm>
          <a:prstGeom prst="roundRect">
            <a:avLst/>
          </a:prstGeom>
          <a:solidFill>
            <a:srgbClr val="FFFF00"/>
          </a:solidFill>
          <a:ln w="9525" cap="flat" cmpd="sng" algn="ctr">
            <a:noFill/>
            <a:prstDash val="solid"/>
            <a:round/>
            <a:headEnd type="none" w="med" len="med"/>
            <a:tailEnd type="none" w="med" len="med"/>
          </a:ln>
          <a:effectLst/>
        </p:spPr>
        <p:txBody>
          <a:bodyPr rot="0" spcFirstLastPara="0" vertOverflow="overflow" horzOverflow="overflow" vert="vert270" wrap="square" lIns="0" tIns="0" rIns="0" bIns="0" numCol="1" spcCol="0" rtlCol="0" fromWordArt="0" anchor="ctr" anchorCtr="0" forceAA="0" compatLnSpc="1">
            <a:prstTxWarp prst="textNoShape">
              <a:avLst/>
            </a:prstTxWarp>
            <a:noAutofit/>
          </a:bodyPr>
          <a:lstStyle/>
          <a:p>
            <a:pPr algn="ctr"/>
            <a:r>
              <a:rPr lang="en-US" sz="600" b="1" dirty="0">
                <a:solidFill>
                  <a:srgbClr val="0000FF"/>
                </a:solidFill>
                <a:latin typeface="Arial" panose="020B0604020202020204" pitchFamily="34" charset="0"/>
                <a:cs typeface="Arial" panose="020B0604020202020204" pitchFamily="34" charset="0"/>
              </a:rPr>
              <a:t>CELL PHONES</a:t>
            </a:r>
          </a:p>
        </p:txBody>
      </p:sp>
      <p:sp>
        <p:nvSpPr>
          <p:cNvPr id="123" name="Rounded Rectangle 122"/>
          <p:cNvSpPr/>
          <p:nvPr/>
        </p:nvSpPr>
        <p:spPr bwMode="auto">
          <a:xfrm>
            <a:off x="1057275" y="1543049"/>
            <a:ext cx="7620000" cy="1038225"/>
          </a:xfrm>
          <a:prstGeom prst="roundRect">
            <a:avLst/>
          </a:prstGeom>
          <a:solidFill>
            <a:srgbClr val="00004C">
              <a:alpha val="69804"/>
            </a:srgbClr>
          </a:soli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sp>
        <p:nvSpPr>
          <p:cNvPr id="124" name="Rounded Rectangle 123"/>
          <p:cNvSpPr/>
          <p:nvPr/>
        </p:nvSpPr>
        <p:spPr bwMode="auto">
          <a:xfrm>
            <a:off x="2277588" y="3963767"/>
            <a:ext cx="107950" cy="500185"/>
          </a:xfrm>
          <a:prstGeom prst="roundRect">
            <a:avLst/>
          </a:prstGeom>
          <a:solidFill>
            <a:srgbClr val="0000CC"/>
          </a:solidFill>
          <a:ln w="9525" cap="flat" cmpd="sng" algn="ctr">
            <a:noFill/>
            <a:prstDash val="solid"/>
            <a:round/>
            <a:headEnd type="none" w="med" len="med"/>
            <a:tailEnd type="none" w="med" len="med"/>
          </a:ln>
          <a:effectLst/>
        </p:spPr>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en-US" sz="500" b="1" dirty="0">
                <a:solidFill>
                  <a:schemeClr val="bg1"/>
                </a:solidFill>
                <a:latin typeface="Arial" panose="020B0604020202020204" pitchFamily="34" charset="0"/>
                <a:cs typeface="Arial" panose="020B0604020202020204" pitchFamily="34" charset="0"/>
              </a:rPr>
              <a:t>FRS/GMRS</a:t>
            </a:r>
          </a:p>
        </p:txBody>
      </p:sp>
      <p:sp>
        <p:nvSpPr>
          <p:cNvPr id="125" name="TextBox 124"/>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6</a:t>
            </a:r>
          </a:p>
        </p:txBody>
      </p:sp>
    </p:spTree>
    <p:extLst>
      <p:ext uri="{BB962C8B-B14F-4D97-AF65-F5344CB8AC3E}">
        <p14:creationId xmlns:p14="http://schemas.microsoft.com/office/powerpoint/2010/main" val="2572260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5"/>
                                        </p:tgtEl>
                                      </p:cBhvr>
                                    </p:animEffect>
                                    <p:set>
                                      <p:cBhvr>
                                        <p:cTn id="7" dur="1" fill="hold">
                                          <p:stCondLst>
                                            <p:cond delay="499"/>
                                          </p:stCondLst>
                                        </p:cTn>
                                        <p:tgtEl>
                                          <p:spTgt spid="125"/>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21"/>
                                        </p:tgtEl>
                                        <p:attrNameLst>
                                          <p:attrName>style.visibility</p:attrName>
                                        </p:attrNameLst>
                                      </p:cBhvr>
                                      <p:to>
                                        <p:strVal val="visible"/>
                                      </p:to>
                                    </p:set>
                                    <p:animEffect transition="in" filter="fade">
                                      <p:cBhvr>
                                        <p:cTn id="10" dur="500"/>
                                        <p:tgtEl>
                                          <p:spTgt spid="1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2"/>
                                        </p:tgtEl>
                                        <p:attrNameLst>
                                          <p:attrName>style.visibility</p:attrName>
                                        </p:attrNameLst>
                                      </p:cBhvr>
                                      <p:to>
                                        <p:strVal val="visible"/>
                                      </p:to>
                                    </p:set>
                                    <p:animEffect transition="in" filter="fade">
                                      <p:cBhvr>
                                        <p:cTn id="15" dur="500"/>
                                        <p:tgtEl>
                                          <p:spTgt spid="122"/>
                                        </p:tgtEl>
                                      </p:cBhvr>
                                    </p:animEffect>
                                  </p:childTnLst>
                                </p:cTn>
                              </p:par>
                              <p:par>
                                <p:cTn id="16" presetID="10" presetClass="exit" presetSubtype="0" fill="hold" grpId="0" nodeType="withEffect">
                                  <p:stCondLst>
                                    <p:cond delay="0"/>
                                  </p:stCondLst>
                                  <p:childTnLst>
                                    <p:animEffect transition="out" filter="fade">
                                      <p:cBhvr>
                                        <p:cTn id="17" dur="500"/>
                                        <p:tgtEl>
                                          <p:spTgt spid="14"/>
                                        </p:tgtEl>
                                      </p:cBhvr>
                                    </p:animEffect>
                                    <p:set>
                                      <p:cBhvr>
                                        <p:cTn id="18" dur="1" fill="hold">
                                          <p:stCondLst>
                                            <p:cond delay="499"/>
                                          </p:stCondLst>
                                        </p:cTn>
                                        <p:tgtEl>
                                          <p:spTgt spid="1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6"/>
                                        </p:tgtEl>
                                        <p:attrNameLst>
                                          <p:attrName>style.visibility</p:attrName>
                                        </p:attrNameLst>
                                      </p:cBhvr>
                                      <p:to>
                                        <p:strVal val="visible"/>
                                      </p:to>
                                    </p:set>
                                    <p:animEffect transition="in" filter="fade">
                                      <p:cBhvr>
                                        <p:cTn id="23" dur="500"/>
                                        <p:tgtEl>
                                          <p:spTgt spid="116"/>
                                        </p:tgtEl>
                                      </p:cBhvr>
                                    </p:animEffect>
                                  </p:childTnLst>
                                </p:cTn>
                              </p:par>
                              <p:par>
                                <p:cTn id="24" presetID="10" presetClass="exit" presetSubtype="0" fill="hold" grpId="0" nodeType="withEffect">
                                  <p:stCondLst>
                                    <p:cond delay="0"/>
                                  </p:stCondLst>
                                  <p:childTnLst>
                                    <p:animEffect transition="out" filter="fade">
                                      <p:cBhvr>
                                        <p:cTn id="25" dur="500"/>
                                        <p:tgtEl>
                                          <p:spTgt spid="15"/>
                                        </p:tgtEl>
                                      </p:cBhvr>
                                    </p:animEffect>
                                    <p:set>
                                      <p:cBhvr>
                                        <p:cTn id="26" dur="1" fill="hold">
                                          <p:stCondLst>
                                            <p:cond delay="499"/>
                                          </p:stCondLst>
                                        </p:cTn>
                                        <p:tgtEl>
                                          <p:spTgt spid="15"/>
                                        </p:tgtEl>
                                        <p:attrNameLst>
                                          <p:attrName>style.visibility</p:attrName>
                                        </p:attrNameLst>
                                      </p:cBhvr>
                                      <p:to>
                                        <p:strVal val="hidden"/>
                                      </p:to>
                                    </p:se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117"/>
                                        </p:tgtEl>
                                        <p:attrNameLst>
                                          <p:attrName>style.visibility</p:attrName>
                                        </p:attrNameLst>
                                      </p:cBhvr>
                                      <p:to>
                                        <p:strVal val="visible"/>
                                      </p:to>
                                    </p:set>
                                    <p:animEffect transition="in" filter="fade">
                                      <p:cBhvr>
                                        <p:cTn id="30" dur="500"/>
                                        <p:tgtEl>
                                          <p:spTgt spid="117"/>
                                        </p:tgtEl>
                                      </p:cBhvr>
                                    </p:animEffect>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118"/>
                                        </p:tgtEl>
                                        <p:attrNameLst>
                                          <p:attrName>style.visibility</p:attrName>
                                        </p:attrNameLst>
                                      </p:cBhvr>
                                      <p:to>
                                        <p:strVal val="visible"/>
                                      </p:to>
                                    </p:set>
                                    <p:animEffect transition="in" filter="fade">
                                      <p:cBhvr>
                                        <p:cTn id="34" dur="500"/>
                                        <p:tgtEl>
                                          <p:spTgt spid="118"/>
                                        </p:tgtEl>
                                      </p:cBhvr>
                                    </p:animEffect>
                                  </p:childTnLst>
                                </p:cTn>
                              </p:par>
                            </p:childTnLst>
                          </p:cTn>
                        </p:par>
                        <p:par>
                          <p:cTn id="35" fill="hold">
                            <p:stCondLst>
                              <p:cond delay="1500"/>
                            </p:stCondLst>
                            <p:childTnLst>
                              <p:par>
                                <p:cTn id="36" presetID="10" presetClass="entr" presetSubtype="0" fill="hold" grpId="0" nodeType="afterEffect">
                                  <p:stCondLst>
                                    <p:cond delay="0"/>
                                  </p:stCondLst>
                                  <p:childTnLst>
                                    <p:set>
                                      <p:cBhvr>
                                        <p:cTn id="37" dur="1" fill="hold">
                                          <p:stCondLst>
                                            <p:cond delay="0"/>
                                          </p:stCondLst>
                                        </p:cTn>
                                        <p:tgtEl>
                                          <p:spTgt spid="119"/>
                                        </p:tgtEl>
                                        <p:attrNameLst>
                                          <p:attrName>style.visibility</p:attrName>
                                        </p:attrNameLst>
                                      </p:cBhvr>
                                      <p:to>
                                        <p:strVal val="visible"/>
                                      </p:to>
                                    </p:set>
                                    <p:animEffect transition="in" filter="fade">
                                      <p:cBhvr>
                                        <p:cTn id="38" dur="500"/>
                                        <p:tgtEl>
                                          <p:spTgt spid="119"/>
                                        </p:tgtEl>
                                      </p:cBhvr>
                                    </p:animEffect>
                                  </p:childTnLst>
                                </p:cTn>
                              </p:par>
                            </p:childTnLst>
                          </p:cTn>
                        </p:par>
                        <p:par>
                          <p:cTn id="39" fill="hold">
                            <p:stCondLst>
                              <p:cond delay="2000"/>
                            </p:stCondLst>
                            <p:childTnLst>
                              <p:par>
                                <p:cTn id="40" presetID="10" presetClass="entr" presetSubtype="0" fill="hold" grpId="0" nodeType="afterEffect">
                                  <p:stCondLst>
                                    <p:cond delay="0"/>
                                  </p:stCondLst>
                                  <p:childTnLst>
                                    <p:set>
                                      <p:cBhvr>
                                        <p:cTn id="41" dur="1" fill="hold">
                                          <p:stCondLst>
                                            <p:cond delay="0"/>
                                          </p:stCondLst>
                                        </p:cTn>
                                        <p:tgtEl>
                                          <p:spTgt spid="120"/>
                                        </p:tgtEl>
                                        <p:attrNameLst>
                                          <p:attrName>style.visibility</p:attrName>
                                        </p:attrNameLst>
                                      </p:cBhvr>
                                      <p:to>
                                        <p:strVal val="visible"/>
                                      </p:to>
                                    </p:set>
                                    <p:animEffect transition="in" filter="fade">
                                      <p:cBhvr>
                                        <p:cTn id="42" dur="500"/>
                                        <p:tgtEl>
                                          <p:spTgt spid="1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4"/>
                                        </p:tgtEl>
                                        <p:attrNameLst>
                                          <p:attrName>style.visibility</p:attrName>
                                        </p:attrNameLst>
                                      </p:cBhvr>
                                      <p:to>
                                        <p:strVal val="visible"/>
                                      </p:to>
                                    </p:set>
                                    <p:animEffect transition="in" filter="fade">
                                      <p:cBhvr>
                                        <p:cTn id="47" dur="500"/>
                                        <p:tgtEl>
                                          <p:spTgt spid="124"/>
                                        </p:tgtEl>
                                      </p:cBhvr>
                                    </p:animEffect>
                                  </p:childTnLst>
                                </p:cTn>
                              </p:par>
                              <p:par>
                                <p:cTn id="48" presetID="10" presetClass="exit" presetSubtype="0" fill="hold" grpId="0" nodeType="withEffect">
                                  <p:stCondLst>
                                    <p:cond delay="0"/>
                                  </p:stCondLst>
                                  <p:childTnLst>
                                    <p:animEffect transition="out" filter="fade">
                                      <p:cBhvr>
                                        <p:cTn id="49" dur="500"/>
                                        <p:tgtEl>
                                          <p:spTgt spid="16"/>
                                        </p:tgtEl>
                                      </p:cBhvr>
                                    </p:animEffect>
                                    <p:set>
                                      <p:cBhvr>
                                        <p:cTn id="50" dur="1" fill="hold">
                                          <p:stCondLst>
                                            <p:cond delay="499"/>
                                          </p:stCondLst>
                                        </p:cTn>
                                        <p:tgtEl>
                                          <p:spTgt spid="1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93"/>
                                        </p:tgtEl>
                                      </p:cBhvr>
                                    </p:animEffect>
                                    <p:set>
                                      <p:cBhvr>
                                        <p:cTn id="55" dur="1" fill="hold">
                                          <p:stCondLst>
                                            <p:cond delay="499"/>
                                          </p:stCondLst>
                                        </p:cTn>
                                        <p:tgtEl>
                                          <p:spTgt spid="93"/>
                                        </p:tgtEl>
                                        <p:attrNameLst>
                                          <p:attrName>style.visibility</p:attrName>
                                        </p:attrNameLst>
                                      </p:cBhvr>
                                      <p:to>
                                        <p:strVal val="hidden"/>
                                      </p:to>
                                    </p:set>
                                  </p:childTnLst>
                                </p:cTn>
                              </p:par>
                              <p:par>
                                <p:cTn id="56" presetID="10" presetClass="exit" presetSubtype="0" fill="hold" grpId="0" nodeType="withEffect">
                                  <p:stCondLst>
                                    <p:cond delay="0"/>
                                  </p:stCondLst>
                                  <p:childTnLst>
                                    <p:animEffect transition="out" filter="fade">
                                      <p:cBhvr>
                                        <p:cTn id="57" dur="500"/>
                                        <p:tgtEl>
                                          <p:spTgt spid="17"/>
                                        </p:tgtEl>
                                      </p:cBhvr>
                                    </p:animEffect>
                                    <p:set>
                                      <p:cBhvr>
                                        <p:cTn id="58" dur="1" fill="hold">
                                          <p:stCondLst>
                                            <p:cond delay="499"/>
                                          </p:stCondLst>
                                        </p:cTn>
                                        <p:tgtEl>
                                          <p:spTgt spid="17"/>
                                        </p:tgtEl>
                                        <p:attrNameLst>
                                          <p:attrName>style.visibility</p:attrName>
                                        </p:attrNameLst>
                                      </p:cBhvr>
                                      <p:to>
                                        <p:strVal val="hidden"/>
                                      </p:to>
                                    </p:set>
                                  </p:childTnLst>
                                </p:cTn>
                              </p:par>
                              <p:par>
                                <p:cTn id="59" presetID="10" presetClass="exit" presetSubtype="0" fill="hold" grpId="0" nodeType="withEffect">
                                  <p:stCondLst>
                                    <p:cond delay="0"/>
                                  </p:stCondLst>
                                  <p:childTnLst>
                                    <p:animEffect transition="out" filter="fade">
                                      <p:cBhvr>
                                        <p:cTn id="60" dur="500"/>
                                        <p:tgtEl>
                                          <p:spTgt spid="123"/>
                                        </p:tgtEl>
                                      </p:cBhvr>
                                    </p:animEffect>
                                    <p:set>
                                      <p:cBhvr>
                                        <p:cTn id="61" dur="1" fill="hold">
                                          <p:stCondLst>
                                            <p:cond delay="499"/>
                                          </p:stCondLst>
                                        </p:cTn>
                                        <p:tgtEl>
                                          <p:spTgt spid="123"/>
                                        </p:tgtEl>
                                        <p:attrNameLst>
                                          <p:attrName>style.visibility</p:attrName>
                                        </p:attrNameLst>
                                      </p:cBhvr>
                                      <p:to>
                                        <p:strVal val="hidden"/>
                                      </p:to>
                                    </p:set>
                                  </p:childTnLst>
                                </p:cTn>
                              </p:par>
                              <p:par>
                                <p:cTn id="62" presetID="10" presetClass="exit" presetSubtype="0" fill="hold" grpId="0" nodeType="withEffect">
                                  <p:stCondLst>
                                    <p:cond delay="0"/>
                                  </p:stCondLst>
                                  <p:childTnLst>
                                    <p:animEffect transition="out" filter="fade">
                                      <p:cBhvr>
                                        <p:cTn id="63" dur="500"/>
                                        <p:tgtEl>
                                          <p:spTgt spid="115"/>
                                        </p:tgtEl>
                                      </p:cBhvr>
                                    </p:animEffect>
                                    <p:set>
                                      <p:cBhvr>
                                        <p:cTn id="64" dur="1" fill="hold">
                                          <p:stCondLst>
                                            <p:cond delay="499"/>
                                          </p:stCondLst>
                                        </p:cTn>
                                        <p:tgtEl>
                                          <p:spTgt spid="1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15" grpId="0" animBg="1"/>
      <p:bldP spid="14" grpId="0" animBg="1"/>
      <p:bldP spid="93"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txDef>
      <a:spPr bwMode="auto">
        <a:solidFill>
          <a:schemeClr val="bg1"/>
        </a:solidFill>
        <a:ln w="9525">
          <a:noFill/>
          <a:miter lim="800000"/>
          <a:headEnd/>
          <a:tailEnd/>
        </a:ln>
      </a:spPr>
      <a:bodyPr wrap="none">
        <a:spAutoFit/>
      </a:bodyPr>
      <a:lstStyle>
        <a:defPPr>
          <a:defRPr b="1" dirty="0">
            <a:latin typeface="Verdana" pitchFamily="34" charset="0"/>
          </a:defRPr>
        </a:defPPr>
      </a:lstStyle>
    </a:tx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38682</TotalTime>
  <Words>1361</Words>
  <Application>Microsoft Office PowerPoint</Application>
  <PresentationFormat>On-screen Show (16:9)</PresentationFormat>
  <Paragraphs>876</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Symbol</vt:lpstr>
      <vt:lpstr>Times New Roman</vt:lpstr>
      <vt:lpstr>Verdana</vt:lpstr>
      <vt:lpstr>Default Design</vt:lpstr>
      <vt:lpstr>PowerPoint Presentation</vt:lpstr>
      <vt:lpstr>Req. 3: Introduction to the Electromagnetic Spectrum</vt:lpstr>
      <vt:lpstr>Req. 3: Introduction to the Electromagnetic Spectrum</vt:lpstr>
      <vt:lpstr>Req. 3.a.: Electromagnetic Spectrum</vt:lpstr>
      <vt:lpstr>Req. 3.b.: Electromagnetic Spectrum</vt:lpstr>
      <vt:lpstr>Req. 3.c.: Radio Services</vt:lpstr>
      <vt:lpstr>Req. 3.c.: Radio Services</vt:lpstr>
      <vt:lpstr>Req. 3.c.: Radio Services</vt:lpstr>
      <vt:lpstr>Req. 3.c.: Radio Services</vt:lpstr>
      <vt:lpstr>Req. 3.c.: Radio Services</vt:lpstr>
      <vt:lpstr>Req. 5.a.: Block Diagrams</vt:lpstr>
      <vt:lpstr>Req. 5.a.:  Schematic Diagrams</vt:lpstr>
      <vt:lpstr>Req. 5.b.: Radio Station Diagram</vt:lpstr>
      <vt:lpstr>Req. 5.c.: How Information is Transmitted -AM &amp; FM</vt:lpstr>
      <vt:lpstr>Req. 5.c.: How Information is Transmitted - SSB</vt:lpstr>
      <vt:lpstr>Req. 5.c.: CW</vt:lpstr>
      <vt:lpstr>Req. 5.c.: CW</vt:lpstr>
      <vt:lpstr>Req. 5.c.: CW</vt:lpstr>
      <vt:lpstr>Req. 5.c.:  Digital Signals</vt:lpstr>
      <vt:lpstr>Req. 5.c.: Digital Signals</vt:lpstr>
      <vt:lpstr>Req. 5.c.: Digital Signals</vt:lpstr>
      <vt:lpstr>Req. 5.d.: NOAA Weather Radio (NWR) </vt:lpstr>
      <vt:lpstr>Req. 5.e.: Cell Phones</vt:lpstr>
      <vt:lpstr>Req. 5.e.: Cell Phones</vt:lpstr>
      <vt:lpstr>Req. 5.e.: Cell Phone System Limitations in Disasters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subject>Radio Merit Badge</dc:subject>
  <dc:creator>Ron Wood Editor</dc:creator>
  <cp:lastModifiedBy>Gary Wilson</cp:lastModifiedBy>
  <cp:revision>787</cp:revision>
  <cp:lastPrinted>2017-07-11T23:32:54Z</cp:lastPrinted>
  <dcterms:created xsi:type="dcterms:W3CDTF">2002-05-01T00:47:11Z</dcterms:created>
  <dcterms:modified xsi:type="dcterms:W3CDTF">2017-12-06T17:06:55Z</dcterms:modified>
</cp:coreProperties>
</file>