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305" r:id="rId2"/>
    <p:sldId id="306" r:id="rId3"/>
    <p:sldId id="294" r:id="rId4"/>
    <p:sldId id="296" r:id="rId5"/>
    <p:sldId id="295" r:id="rId6"/>
    <p:sldId id="297" r:id="rId7"/>
    <p:sldId id="298" r:id="rId8"/>
    <p:sldId id="299" r:id="rId9"/>
    <p:sldId id="300" r:id="rId10"/>
    <p:sldId id="302" r:id="rId11"/>
    <p:sldId id="301" r:id="rId12"/>
    <p:sldId id="303" r:id="rId13"/>
    <p:sldId id="307" r:id="rId14"/>
    <p:sldId id="308" r:id="rId15"/>
    <p:sldId id="309" r:id="rId16"/>
    <p:sldId id="310" r:id="rId17"/>
    <p:sldId id="311" r:id="rId18"/>
    <p:sldId id="312" r:id="rId19"/>
    <p:sldId id="313" r:id="rId20"/>
    <p:sldId id="370" r:id="rId21"/>
    <p:sldId id="315" r:id="rId22"/>
    <p:sldId id="316" r:id="rId23"/>
    <p:sldId id="317" r:id="rId24"/>
    <p:sldId id="318" r:id="rId25"/>
    <p:sldId id="366" r:id="rId26"/>
  </p:sldIdLst>
  <p:sldSz cx="9144000" cy="5143500" type="screen16x9"/>
  <p:notesSz cx="7315200" cy="9601200"/>
  <p:defaultTex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1">
          <p15:clr>
            <a:srgbClr val="A4A3A4"/>
          </p15:clr>
        </p15:guide>
        <p15:guide id="2" orient="horz" pos="1045">
          <p15:clr>
            <a:srgbClr val="A4A3A4"/>
          </p15:clr>
        </p15:guide>
        <p15:guide id="4" pos="5568">
          <p15:clr>
            <a:srgbClr val="A4A3A4"/>
          </p15:clr>
        </p15:guide>
        <p15:guide id="5" orient="horz" pos="3036" userDrawn="1">
          <p15:clr>
            <a:srgbClr val="A4A3A4"/>
          </p15:clr>
        </p15:guide>
        <p15:guide id="6" pos="4634">
          <p15:clr>
            <a:srgbClr val="A4A3A4"/>
          </p15:clr>
        </p15:guide>
        <p15:guide id="7" pos="1519">
          <p15:clr>
            <a:srgbClr val="A4A3A4"/>
          </p15:clr>
        </p15:guide>
        <p15:guide id="8" pos="5454">
          <p15:clr>
            <a:srgbClr val="A4A3A4"/>
          </p15:clr>
        </p15:guide>
      </p15:sldGuideLst>
    </p:ext>
    <p:ext uri="{2D200454-40CA-4A62-9FC3-DE9A4176ACB9}">
      <p15:notesGuideLst xmlns:p15="http://schemas.microsoft.com/office/powerpoint/2012/main">
        <p15:guide id="1" orient="horz" pos="865">
          <p15:clr>
            <a:srgbClr val="A4A3A4"/>
          </p15:clr>
        </p15:guide>
        <p15:guide id="2" pos="2211">
          <p15:clr>
            <a:srgbClr val="A4A3A4"/>
          </p15:clr>
        </p15:guide>
        <p15:guide id="3" orient="horz" pos="892">
          <p15:clr>
            <a:srgbClr val="A4A3A4"/>
          </p15:clr>
        </p15:guide>
        <p15:guide id="4"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6FF33"/>
    <a:srgbClr val="00FFFF"/>
    <a:srgbClr val="00007A"/>
    <a:srgbClr val="000099"/>
    <a:srgbClr val="000000"/>
    <a:srgbClr val="FFFF00"/>
    <a:srgbClr val="CC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61222" autoAdjust="0"/>
  </p:normalViewPr>
  <p:slideViewPr>
    <p:cSldViewPr snapToGrid="0" showGuides="1">
      <p:cViewPr varScale="1">
        <p:scale>
          <a:sx n="92" d="100"/>
          <a:sy n="92" d="100"/>
        </p:scale>
        <p:origin x="2208" y="78"/>
      </p:cViewPr>
      <p:guideLst>
        <p:guide orient="horz" pos="1621"/>
        <p:guide orient="horz" pos="1045"/>
        <p:guide pos="5568"/>
        <p:guide orient="horz" pos="3036"/>
        <p:guide pos="4634"/>
        <p:guide pos="1519"/>
        <p:guide pos="5454"/>
      </p:guideLst>
    </p:cSldViewPr>
  </p:slideViewPr>
  <p:outlineViewPr>
    <p:cViewPr>
      <p:scale>
        <a:sx n="33" d="100"/>
        <a:sy n="33" d="100"/>
      </p:scale>
      <p:origin x="0" y="810"/>
    </p:cViewPr>
  </p:outlineViewPr>
  <p:notesTextViewPr>
    <p:cViewPr>
      <p:scale>
        <a:sx n="3" d="2"/>
        <a:sy n="3" d="2"/>
      </p:scale>
      <p:origin x="0" y="0"/>
    </p:cViewPr>
  </p:notesTextViewPr>
  <p:sorterViewPr>
    <p:cViewPr>
      <p:scale>
        <a:sx n="100" d="100"/>
        <a:sy n="100" d="100"/>
      </p:scale>
      <p:origin x="0" y="-624"/>
    </p:cViewPr>
  </p:sorterViewPr>
  <p:notesViewPr>
    <p:cSldViewPr snapToGrid="0" showGuides="1">
      <p:cViewPr varScale="1">
        <p:scale>
          <a:sx n="83" d="100"/>
          <a:sy n="83" d="100"/>
        </p:scale>
        <p:origin x="3816" y="60"/>
      </p:cViewPr>
      <p:guideLst>
        <p:guide orient="horz" pos="865"/>
        <p:guide pos="2211"/>
        <p:guide orient="horz" pos="892"/>
        <p:guide pos="23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r>
              <a:rPr lang="en-US"/>
              <a:t>Radio Merit Badge Requirement 1</a:t>
            </a:r>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CE29C537-F0AD-4A4D-A5D0-63D63F8E3776}" type="datetimeFigureOut">
              <a:rPr lang="en-US" smtClean="0"/>
              <a:t>12/6/2017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r>
              <a:rPr lang="en-US"/>
              <a:t>WA7URV</a:t>
            </a:r>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D2335E6B-C1BE-44C8-91A6-E8D9375EF07A}" type="slidenum">
              <a:rPr lang="en-US" smtClean="0"/>
              <a:t>‹#›</a:t>
            </a:fld>
            <a:endParaRPr lang="en-US"/>
          </a:p>
        </p:txBody>
      </p:sp>
    </p:spTree>
    <p:extLst>
      <p:ext uri="{BB962C8B-B14F-4D97-AF65-F5344CB8AC3E}">
        <p14:creationId xmlns:p14="http://schemas.microsoft.com/office/powerpoint/2010/main" val="996276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99575" y="3524343"/>
            <a:ext cx="6316051" cy="5456290"/>
          </a:xfrm>
          <a:prstGeom prst="rect">
            <a:avLst/>
          </a:prstGeom>
        </p:spPr>
        <p:txBody>
          <a:bodyPr vert="horz" lIns="96656" tIns="48328" rIns="96656"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49223"/>
            <a:ext cx="3169920" cy="480060"/>
          </a:xfrm>
          <a:prstGeom prst="rect">
            <a:avLst/>
          </a:prstGeom>
        </p:spPr>
        <p:txBody>
          <a:bodyPr vert="horz" lIns="96656" tIns="48328" rIns="96656" bIns="48328" rtlCol="0" anchor="b"/>
          <a:lstStyle>
            <a:lvl1pPr algn="l">
              <a:defRPr sz="1000">
                <a:latin typeface="+mn-lt"/>
              </a:defRPr>
            </a:lvl1pPr>
          </a:lstStyle>
          <a:p>
            <a:r>
              <a:rPr lang="en-US" dirty="0"/>
              <a:t>WA7URV</a:t>
            </a:r>
          </a:p>
        </p:txBody>
      </p:sp>
      <p:sp>
        <p:nvSpPr>
          <p:cNvPr id="7" name="Slide Number Placeholder 6"/>
          <p:cNvSpPr>
            <a:spLocks noGrp="1"/>
          </p:cNvSpPr>
          <p:nvPr>
            <p:ph type="sldNum" sz="quarter" idx="5"/>
          </p:nvPr>
        </p:nvSpPr>
        <p:spPr>
          <a:xfrm>
            <a:off x="6079095" y="9119474"/>
            <a:ext cx="928691" cy="480060"/>
          </a:xfrm>
          <a:prstGeom prst="rect">
            <a:avLst/>
          </a:prstGeom>
        </p:spPr>
        <p:txBody>
          <a:bodyPr vert="horz" lIns="96656" tIns="48328" rIns="96656" bIns="48328" rtlCol="0" anchor="b"/>
          <a:lstStyle>
            <a:lvl1pPr algn="r">
              <a:defRPr sz="2100" b="1">
                <a:latin typeface="+mn-lt"/>
              </a:defRPr>
            </a:lvl1pPr>
          </a:lstStyle>
          <a:p>
            <a:fld id="{608D77B8-0EE1-497B-AF73-5464954F0A34}" type="slidenum">
              <a:rPr lang="en-US" smtClean="0"/>
              <a:pPr/>
              <a:t>‹#›</a:t>
            </a:fld>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b="1">
                <a:latin typeface="+mn-lt"/>
              </a:defRPr>
            </a:lvl1pPr>
          </a:lstStyle>
          <a:p>
            <a:fld id="{7BFF4773-0B99-47E6-A42C-7D0274C0DF15}" type="datetimeFigureOut">
              <a:rPr lang="en-US" smtClean="0"/>
              <a:pPr/>
              <a:t>12/6/2017</a:t>
            </a:fld>
            <a:endParaRPr lang="en-US" dirty="0"/>
          </a:p>
        </p:txBody>
      </p:sp>
      <p:sp>
        <p:nvSpPr>
          <p:cNvPr id="8" name="Slide Image Placeholder 7"/>
          <p:cNvSpPr>
            <a:spLocks noGrp="1" noRot="1" noChangeAspect="1"/>
          </p:cNvSpPr>
          <p:nvPr>
            <p:ph type="sldImg" idx="2"/>
          </p:nvPr>
        </p:nvSpPr>
        <p:spPr>
          <a:xfrm>
            <a:off x="1246188" y="579438"/>
            <a:ext cx="4818062" cy="2709862"/>
          </a:xfrm>
          <a:prstGeom prst="rect">
            <a:avLst/>
          </a:prstGeom>
          <a:noFill/>
          <a:ln w="12700">
            <a:solidFill>
              <a:prstClr val="black"/>
            </a:solidFill>
          </a:ln>
        </p:spPr>
        <p:txBody>
          <a:bodyPr vert="horz" lIns="96656" tIns="48328" rIns="96656" bIns="48328" rtlCol="0" anchor="ctr"/>
          <a:lstStyle/>
          <a:p>
            <a:endParaRPr lang="en-US"/>
          </a:p>
        </p:txBody>
      </p:sp>
      <p:sp>
        <p:nvSpPr>
          <p:cNvPr id="10" name="Header Placeholder 9"/>
          <p:cNvSpPr>
            <a:spLocks noGrp="1"/>
          </p:cNvSpPr>
          <p:nvPr>
            <p:ph type="hdr" sz="quarter"/>
          </p:nvPr>
        </p:nvSpPr>
        <p:spPr>
          <a:xfrm>
            <a:off x="0" y="1"/>
            <a:ext cx="3657600" cy="480060"/>
          </a:xfrm>
          <a:prstGeom prst="rect">
            <a:avLst/>
          </a:prstGeom>
        </p:spPr>
        <p:txBody>
          <a:bodyPr vert="horz" lIns="96656" tIns="48328" rIns="96656" bIns="48328" rtlCol="0"/>
          <a:lstStyle>
            <a:lvl1pPr algn="l">
              <a:defRPr sz="1200" b="1">
                <a:latin typeface="+mn-lt"/>
              </a:defRPr>
            </a:lvl1pPr>
          </a:lstStyle>
          <a:p>
            <a:r>
              <a:rPr lang="en-US" dirty="0"/>
              <a:t>Radio Merit Badge Requirement 1</a:t>
            </a:r>
          </a:p>
        </p:txBody>
      </p:sp>
      <p:sp>
        <p:nvSpPr>
          <p:cNvPr id="9" name="Slide Number Placeholder 6"/>
          <p:cNvSpPr txBox="1">
            <a:spLocks/>
          </p:cNvSpPr>
          <p:nvPr/>
        </p:nvSpPr>
        <p:spPr>
          <a:xfrm>
            <a:off x="6326021" y="1627131"/>
            <a:ext cx="687643" cy="480060"/>
          </a:xfrm>
          <a:prstGeom prst="rect">
            <a:avLst/>
          </a:prstGeom>
        </p:spPr>
        <p:txBody>
          <a:bodyPr vert="horz" lIns="96656" tIns="48328" rIns="96656" bIns="48328" rtlCol="0" anchor="b"/>
          <a:lstStyle>
            <a:defPPr>
              <a:defRPr lang="en-US"/>
            </a:defPPr>
            <a:lvl1pPr algn="r" rtl="0" eaLnBrk="0" fontAlgn="base" hangingPunct="0">
              <a:spcBef>
                <a:spcPct val="0"/>
              </a:spcBef>
              <a:spcAft>
                <a:spcPct val="0"/>
              </a:spcAft>
              <a:defRPr sz="2000" b="1" kern="1200">
                <a:solidFill>
                  <a:schemeClr val="tx1"/>
                </a:solidFill>
                <a:latin typeface="+mn-lt"/>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fld id="{608D77B8-0EE1-497B-AF73-5464954F0A34}" type="slidenum">
              <a:rPr lang="en-US" smtClean="0"/>
              <a:pPr/>
              <a:t>‹#›</a:t>
            </a:fld>
            <a:endParaRPr lang="en-US"/>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hf/>
  <p:notesStyle>
    <a:lvl1pPr marL="0" algn="l" defTabSz="732617" rtl="0" eaLnBrk="1" latinLnBrk="0" hangingPunct="1">
      <a:spcAft>
        <a:spcPts val="600"/>
      </a:spcAft>
      <a:defRPr sz="1600" kern="1200">
        <a:solidFill>
          <a:schemeClr val="tx1"/>
        </a:solidFill>
        <a:latin typeface="+mn-lt"/>
        <a:ea typeface="+mn-ea"/>
        <a:cs typeface="+mn-cs"/>
      </a:defRPr>
    </a:lvl1pPr>
    <a:lvl2pPr marL="366309" algn="l" defTabSz="732617" rtl="0" eaLnBrk="1" latinLnBrk="0" hangingPunct="1">
      <a:spcAft>
        <a:spcPts val="600"/>
      </a:spcAft>
      <a:defRPr sz="1600" kern="1200">
        <a:solidFill>
          <a:schemeClr val="tx1"/>
        </a:solidFill>
        <a:latin typeface="+mn-lt"/>
        <a:ea typeface="+mn-ea"/>
        <a:cs typeface="+mn-cs"/>
      </a:defRPr>
    </a:lvl2pPr>
    <a:lvl3pPr marL="732617" algn="l" defTabSz="732617" rtl="0" eaLnBrk="1" latinLnBrk="0" hangingPunct="1">
      <a:spcAft>
        <a:spcPts val="600"/>
      </a:spcAft>
      <a:defRPr sz="1600" kern="1200">
        <a:solidFill>
          <a:schemeClr val="tx1"/>
        </a:solidFill>
        <a:latin typeface="+mn-lt"/>
        <a:ea typeface="+mn-ea"/>
        <a:cs typeface="+mn-cs"/>
      </a:defRPr>
    </a:lvl3pPr>
    <a:lvl4pPr marL="1098926" algn="l" defTabSz="732617" rtl="0" eaLnBrk="1" latinLnBrk="0" hangingPunct="1">
      <a:spcAft>
        <a:spcPts val="600"/>
      </a:spcAft>
      <a:defRPr sz="1600" kern="1200">
        <a:solidFill>
          <a:schemeClr val="tx1"/>
        </a:solidFill>
        <a:latin typeface="+mn-lt"/>
        <a:ea typeface="+mn-ea"/>
        <a:cs typeface="+mn-cs"/>
      </a:defRPr>
    </a:lvl4pPr>
    <a:lvl5pPr marL="1465235" algn="l" defTabSz="732617" rtl="0" eaLnBrk="1" latinLnBrk="0" hangingPunct="1">
      <a:spcAft>
        <a:spcPts val="600"/>
      </a:spcAft>
      <a:defRPr sz="16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1900" b="1" u="sng" dirty="0"/>
              <a:t>Cover Slide w/3 minutes instructor intro	00:00</a:t>
            </a:r>
          </a:p>
          <a:p>
            <a:r>
              <a:rPr lang="en-US" sz="1200" b="1" dirty="0"/>
              <a:t>[1]  </a:t>
            </a:r>
            <a:r>
              <a:rPr lang="en-US" sz="1200" dirty="0"/>
              <a:t>Instructors:</a:t>
            </a:r>
          </a:p>
          <a:p>
            <a:r>
              <a:rPr lang="en-US" sz="1900" dirty="0"/>
              <a:t>&gt; Introduce self</a:t>
            </a:r>
          </a:p>
          <a:p>
            <a:pPr lvl="1"/>
            <a:r>
              <a:rPr lang="en-US" sz="1900" dirty="0"/>
              <a:t>Name, call, years licensed</a:t>
            </a:r>
          </a:p>
          <a:p>
            <a:pPr lvl="1"/>
            <a:r>
              <a:rPr lang="en-US" sz="1900" dirty="0"/>
              <a:t>Ham radio interests</a:t>
            </a:r>
          </a:p>
          <a:p>
            <a:r>
              <a:rPr lang="en-US" sz="1900" dirty="0"/>
              <a:t>&gt; Describe how this course will work</a:t>
            </a:r>
          </a:p>
          <a:p>
            <a:pPr lvl="1"/>
            <a:r>
              <a:rPr lang="en-US" sz="1900" dirty="0"/>
              <a:t>3 One hour classes </a:t>
            </a:r>
          </a:p>
          <a:p>
            <a:pPr lvl="1"/>
            <a:r>
              <a:rPr lang="en-US" sz="1900" dirty="0"/>
              <a:t>Station visit/operations</a:t>
            </a:r>
          </a:p>
          <a:p>
            <a:r>
              <a:rPr lang="en-US" sz="1900" dirty="0"/>
              <a:t>&gt; Hand out and describe how notes forms are to be used</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a:t>
            </a:fld>
            <a:endParaRPr lang="en-US" dirty="0"/>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Cover Slide </a:t>
            </a:r>
          </a:p>
        </p:txBody>
      </p:sp>
    </p:spTree>
    <p:extLst>
      <p:ext uri="{BB962C8B-B14F-4D97-AF65-F5344CB8AC3E}">
        <p14:creationId xmlns:p14="http://schemas.microsoft.com/office/powerpoint/2010/main" val="181805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975515" algn="r"/>
              </a:tabLst>
            </a:pPr>
            <a:r>
              <a:rPr lang="en-US" sz="2100" b="1" u="sng" dirty="0">
                <a:ea typeface="Verdana" pitchFamily="34" charset="0"/>
                <a:cs typeface="Verdana" pitchFamily="34" charset="0"/>
              </a:rPr>
              <a:t>2 minutes for this slide	17:00</a:t>
            </a:r>
          </a:p>
          <a:p>
            <a:r>
              <a:rPr lang="en-US" sz="1400" b="1" dirty="0">
                <a:ea typeface="Verdana" pitchFamily="34" charset="0"/>
                <a:cs typeface="Verdana" pitchFamily="34" charset="0"/>
              </a:rPr>
              <a:t>[3]  </a:t>
            </a:r>
            <a:r>
              <a:rPr lang="en-US" sz="1400" dirty="0">
                <a:ea typeface="Verdana" pitchFamily="34" charset="0"/>
                <a:cs typeface="Verdana" pitchFamily="34" charset="0"/>
              </a:rPr>
              <a:t>The number in our call shows the call sign district where our first license was granted.  </a:t>
            </a:r>
          </a:p>
          <a:p>
            <a:r>
              <a:rPr lang="en-US" sz="1400" dirty="0">
                <a:ea typeface="Verdana" pitchFamily="34" charset="0"/>
                <a:cs typeface="Verdana" pitchFamily="34" charset="0"/>
              </a:rPr>
              <a:t>(If you move to another district, you keep the same number.  You can’t be sure anymore that a person with a certain district number actually lives in that district…)  If each one of you passed the requirements for your ham radio license where you lived right now, what would the number be in your call?</a:t>
            </a:r>
          </a:p>
          <a:p>
            <a:r>
              <a:rPr lang="en-US" sz="1400" b="1" dirty="0">
                <a:ea typeface="Verdana" pitchFamily="34" charset="0"/>
                <a:cs typeface="Verdana" pitchFamily="34" charset="0"/>
              </a:rPr>
              <a:t>[2]  </a:t>
            </a:r>
            <a:r>
              <a:rPr lang="en-US" sz="1400" dirty="0">
                <a:ea typeface="Verdana" pitchFamily="34" charset="0"/>
                <a:cs typeface="Verdana" pitchFamily="34" charset="0"/>
              </a:rPr>
              <a:t>It is very common for ham radio operators to have a custom license plate made for their vehicle, like this one.</a:t>
            </a:r>
          </a:p>
          <a:p>
            <a:r>
              <a:rPr lang="en-US" sz="1400" b="1" dirty="0">
                <a:ea typeface="Verdana" pitchFamily="34" charset="0"/>
                <a:cs typeface="Verdana" pitchFamily="34" charset="0"/>
              </a:rPr>
              <a:t>[1] </a:t>
            </a:r>
            <a:r>
              <a:rPr lang="en-US" sz="1400" b="1" i="1" dirty="0">
                <a:solidFill>
                  <a:srgbClr val="FF0000"/>
                </a:solidFill>
                <a:ea typeface="Verdana" pitchFamily="34" charset="0"/>
                <a:cs typeface="Verdana" pitchFamily="34" charset="0"/>
              </a:rPr>
              <a:t>&lt;Create Your Imaginary Call Sign&gt;</a:t>
            </a:r>
          </a:p>
          <a:p>
            <a:pPr lvl="1"/>
            <a:r>
              <a:rPr lang="en-US" sz="1400" dirty="0">
                <a:ea typeface="Verdana" pitchFamily="34" charset="0"/>
                <a:cs typeface="Verdana" pitchFamily="34" charset="0"/>
              </a:rPr>
              <a:t>Pick K, N, or W, a number, and add your initials</a:t>
            </a:r>
          </a:p>
          <a:p>
            <a:pPr>
              <a:tabLst>
                <a:tab pos="5975515" algn="r"/>
              </a:tabLst>
            </a:pPr>
            <a:r>
              <a:rPr lang="en-US" sz="2100" b="1" u="sng" dirty="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10</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1.c.</a:t>
            </a:r>
          </a:p>
        </p:txBody>
      </p:sp>
    </p:spTree>
    <p:extLst>
      <p:ext uri="{BB962C8B-B14F-4D97-AF65-F5344CB8AC3E}">
        <p14:creationId xmlns:p14="http://schemas.microsoft.com/office/powerpoint/2010/main" val="181805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975515" algn="r"/>
              </a:tabLst>
            </a:pPr>
            <a:r>
              <a:rPr lang="en-US" sz="2500" b="1" u="sng" dirty="0"/>
              <a:t>1 minute for this slide	19:00                      </a:t>
            </a:r>
          </a:p>
          <a:p>
            <a:r>
              <a:rPr lang="en-US" b="1" dirty="0"/>
              <a:t>[4]</a:t>
            </a:r>
            <a:r>
              <a:rPr lang="en-US" dirty="0"/>
              <a:t> There are 308 entities in the world with</a:t>
            </a:r>
            <a:r>
              <a:rPr lang="en-US" baseline="0" dirty="0"/>
              <a:t> u</a:t>
            </a:r>
            <a:r>
              <a:rPr lang="en-US" dirty="0"/>
              <a:t>nique first letters or combinations of letters and numbers in radio call signs called “prefixes”.  (Many countries have multiple entities, such as the U.S. with Guam, Puerto Rico, etc.)</a:t>
            </a:r>
          </a:p>
          <a:p>
            <a:r>
              <a:rPr lang="en-US" b="1" dirty="0"/>
              <a:t>[3] </a:t>
            </a:r>
            <a:r>
              <a:rPr lang="en-US" dirty="0"/>
              <a:t>If I’m operating in</a:t>
            </a:r>
            <a:r>
              <a:rPr lang="en-US" baseline="0" dirty="0"/>
              <a:t> my radio station and come across the call letters  “5R8UI”, I know that other ham is licensed in Madagascar.</a:t>
            </a:r>
          </a:p>
          <a:p>
            <a:r>
              <a:rPr lang="en-US" b="1" baseline="0" dirty="0"/>
              <a:t>[2] </a:t>
            </a:r>
            <a:r>
              <a:rPr lang="en-US" b="0" baseline="0" dirty="0"/>
              <a:t>If I contact someone with call letters “PW8S,” I know they are licensed in Brazil.</a:t>
            </a:r>
            <a:r>
              <a:rPr lang="en-US" b="0" dirty="0"/>
              <a:t>  </a:t>
            </a:r>
          </a:p>
          <a:p>
            <a:r>
              <a:rPr lang="en-US" b="1" dirty="0"/>
              <a:t>[1]  </a:t>
            </a:r>
            <a:r>
              <a:rPr lang="en-US" dirty="0"/>
              <a:t>As a ham radio operator, my heart starts beating hard when I make</a:t>
            </a:r>
            <a:r>
              <a:rPr lang="en-US" baseline="0" dirty="0"/>
              <a:t> a contact with a another ham from one of these faraway places!</a:t>
            </a:r>
            <a:endParaRPr lang="en-US" dirty="0"/>
          </a:p>
          <a:p>
            <a:endParaRPr lang="en-US" dirty="0"/>
          </a:p>
          <a:p>
            <a:pPr>
              <a:tabLst>
                <a:tab pos="5975515" algn="r"/>
              </a:tabLst>
            </a:pPr>
            <a:r>
              <a:rPr lang="en-US" sz="2500" b="1" u="sng" dirty="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11</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1.c.</a:t>
            </a:r>
          </a:p>
        </p:txBody>
      </p:sp>
    </p:spTree>
    <p:extLst>
      <p:ext uri="{BB962C8B-B14F-4D97-AF65-F5344CB8AC3E}">
        <p14:creationId xmlns:p14="http://schemas.microsoft.com/office/powerpoint/2010/main" val="181805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tabLst>
                <a:tab pos="5975515" algn="r"/>
              </a:tabLst>
            </a:pPr>
            <a:r>
              <a:rPr lang="en-US" sz="3700" b="1" u="sng" dirty="0">
                <a:ea typeface="Verdana" pitchFamily="34" charset="0"/>
                <a:cs typeface="Verdana" pitchFamily="34" charset="0"/>
              </a:rPr>
              <a:t>3 minutes for this slide	20:00</a:t>
            </a:r>
          </a:p>
          <a:p>
            <a:r>
              <a:rPr lang="en-US" sz="2500" b="1" dirty="0">
                <a:ea typeface="Verdana" pitchFamily="34" charset="0"/>
                <a:cs typeface="Verdana" pitchFamily="34" charset="0"/>
              </a:rPr>
              <a:t>[4] </a:t>
            </a:r>
            <a:r>
              <a:rPr lang="en-US" sz="2500" dirty="0">
                <a:ea typeface="Verdana" pitchFamily="34" charset="0"/>
                <a:cs typeface="Verdana" pitchFamily="34" charset="0"/>
              </a:rPr>
              <a:t>Many letters sound similar over the radio.  </a:t>
            </a:r>
          </a:p>
          <a:p>
            <a:pPr defTabSz="774402">
              <a:spcAft>
                <a:spcPts val="634"/>
              </a:spcAft>
              <a:defRPr/>
            </a:pPr>
            <a:r>
              <a:rPr lang="en-US" sz="2500" dirty="0">
                <a:ea typeface="Verdana" pitchFamily="34" charset="0"/>
                <a:cs typeface="Verdana" pitchFamily="34" charset="0"/>
              </a:rPr>
              <a:t>Weak radio signals and noise might make it difficult to hear voices.</a:t>
            </a:r>
          </a:p>
          <a:p>
            <a:r>
              <a:rPr lang="en-US" sz="2500" b="1" dirty="0">
                <a:ea typeface="Verdana" pitchFamily="34" charset="0"/>
                <a:cs typeface="Verdana" pitchFamily="34" charset="0"/>
              </a:rPr>
              <a:t>[3] </a:t>
            </a:r>
            <a:r>
              <a:rPr lang="en-US" sz="2500" dirty="0">
                <a:ea typeface="Verdana" pitchFamily="34" charset="0"/>
                <a:cs typeface="Verdana" pitchFamily="34" charset="0"/>
              </a:rPr>
              <a:t>The letters B, C, D, E, G, P, T, V or Z might sound the same.</a:t>
            </a:r>
          </a:p>
          <a:p>
            <a:r>
              <a:rPr lang="en-US" sz="2500" b="1" dirty="0">
                <a:ea typeface="Verdana" pitchFamily="34" charset="0"/>
                <a:cs typeface="Verdana" pitchFamily="34" charset="0"/>
              </a:rPr>
              <a:t>[2] </a:t>
            </a:r>
            <a:r>
              <a:rPr lang="en-US" sz="2500" dirty="0">
                <a:ea typeface="Verdana" pitchFamily="34" charset="0"/>
                <a:cs typeface="Verdana" pitchFamily="34" charset="0"/>
              </a:rPr>
              <a:t>A guy who gives his name “Phil” during a radio transmission is often mistaken for the name “Bill”</a:t>
            </a:r>
          </a:p>
          <a:p>
            <a:r>
              <a:rPr lang="en-US" sz="2500" dirty="0">
                <a:ea typeface="Verdana" pitchFamily="34" charset="0"/>
                <a:cs typeface="Verdana" pitchFamily="34" charset="0"/>
              </a:rPr>
              <a:t>An operator for whom English is not a native language may pronounce letters differently, too.</a:t>
            </a:r>
          </a:p>
          <a:p>
            <a:pPr defTabSz="774402">
              <a:spcAft>
                <a:spcPts val="634"/>
              </a:spcAft>
              <a:defRPr/>
            </a:pPr>
            <a:r>
              <a:rPr lang="en-US" sz="2500" b="1" kern="0" dirty="0">
                <a:ea typeface="Verdana" pitchFamily="34" charset="0"/>
                <a:cs typeface="Verdana" pitchFamily="34" charset="0"/>
              </a:rPr>
              <a:t>[1] </a:t>
            </a:r>
            <a:r>
              <a:rPr lang="en-US" sz="2500" kern="0" dirty="0">
                <a:ea typeface="Verdana" pitchFamily="34" charset="0"/>
                <a:cs typeface="Verdana" pitchFamily="34" charset="0"/>
              </a:rPr>
              <a:t>Radio operators use a standardized phonetic alphabet to improve understanding and avoid communication errors.</a:t>
            </a:r>
          </a:p>
          <a:p>
            <a:pPr defTabSz="774402">
              <a:spcAft>
                <a:spcPts val="634"/>
              </a:spcAft>
              <a:defRPr/>
            </a:pPr>
            <a:r>
              <a:rPr lang="en-US" sz="3100" b="1" i="1" kern="0" dirty="0">
                <a:solidFill>
                  <a:srgbClr val="FF0000"/>
                </a:solidFill>
                <a:ea typeface="Verdana" pitchFamily="34" charset="0"/>
                <a:cs typeface="Verdana" pitchFamily="34" charset="0"/>
              </a:rPr>
              <a:t>&lt;Instructor give his own example&gt;</a:t>
            </a:r>
            <a:br>
              <a:rPr lang="en-US" sz="3100" b="1" i="1" kern="0" dirty="0">
                <a:solidFill>
                  <a:srgbClr val="FF0000"/>
                </a:solidFill>
                <a:ea typeface="Verdana" pitchFamily="34" charset="0"/>
                <a:cs typeface="Verdana" pitchFamily="34" charset="0"/>
              </a:rPr>
            </a:br>
            <a:br>
              <a:rPr lang="en-US" sz="3100" b="1" i="1" kern="0" dirty="0">
                <a:solidFill>
                  <a:srgbClr val="FF0000"/>
                </a:solidFill>
                <a:ea typeface="Verdana" pitchFamily="34" charset="0"/>
                <a:cs typeface="Verdana" pitchFamily="34" charset="0"/>
              </a:rPr>
            </a:br>
            <a:r>
              <a:rPr lang="en-US" sz="3100" b="1" i="1" kern="0" dirty="0">
                <a:solidFill>
                  <a:srgbClr val="FF0000"/>
                </a:solidFill>
                <a:ea typeface="Verdana" pitchFamily="34" charset="0"/>
                <a:cs typeface="Verdana" pitchFamily="34" charset="0"/>
              </a:rPr>
              <a:t>Now each of you speak the call you made a couple minutes ago, using the phonetic alphabet words instead of just saying the letters.</a:t>
            </a:r>
          </a:p>
          <a:p>
            <a:pPr defTabSz="774402">
              <a:spcAft>
                <a:spcPts val="634"/>
              </a:spcAft>
              <a:tabLst>
                <a:tab pos="5975515" algn="r"/>
              </a:tabLst>
              <a:defRPr/>
            </a:pPr>
            <a:r>
              <a:rPr lang="en-US" sz="3700" b="1" u="sng" kern="0" dirty="0">
                <a:ea typeface="Verdana" pitchFamily="34" charset="0"/>
                <a:cs typeface="Verdana" pitchFamily="34" charset="0"/>
              </a:rPr>
              <a:t>SLIDE END	</a:t>
            </a: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12</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1.d.</a:t>
            </a:r>
          </a:p>
        </p:txBody>
      </p:sp>
    </p:spTree>
    <p:extLst>
      <p:ext uri="{BB962C8B-B14F-4D97-AF65-F5344CB8AC3E}">
        <p14:creationId xmlns:p14="http://schemas.microsoft.com/office/powerpoint/2010/main" val="181805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tabLst>
                <a:tab pos="5975515" algn="r"/>
              </a:tabLst>
            </a:pPr>
            <a:r>
              <a:rPr lang="en-US" sz="3700" b="1" u="sng" dirty="0"/>
              <a:t>2 minutes for this slide	23:00</a:t>
            </a:r>
          </a:p>
          <a:p>
            <a:r>
              <a:rPr lang="en-US" sz="2500" b="1" dirty="0"/>
              <a:t>[4] </a:t>
            </a:r>
            <a:r>
              <a:rPr lang="en-US" sz="2500" dirty="0"/>
              <a:t>Radio is about a lot of things, “radio waves” being an extremely important part.  There are all sorts of radio waves.</a:t>
            </a:r>
          </a:p>
          <a:p>
            <a:r>
              <a:rPr lang="en-US" sz="2500" b="1" dirty="0"/>
              <a:t>[3] </a:t>
            </a:r>
            <a:r>
              <a:rPr lang="en-US" sz="2500" dirty="0"/>
              <a:t>We often compare radio waves with the ripples in water caused by a thrown rock.</a:t>
            </a:r>
          </a:p>
          <a:p>
            <a:r>
              <a:rPr lang="en-US" sz="2500" b="1" dirty="0"/>
              <a:t>[2] </a:t>
            </a:r>
            <a:r>
              <a:rPr lang="en-US" sz="2500" dirty="0"/>
              <a:t>Instead of throwing a rock, radio waves are somehow thrown by some sort of antenna.</a:t>
            </a:r>
          </a:p>
          <a:p>
            <a:r>
              <a:rPr lang="en-US" sz="2500" b="1" dirty="0"/>
              <a:t>[1]</a:t>
            </a:r>
            <a:r>
              <a:rPr lang="en-US" sz="2500" dirty="0"/>
              <a:t>  Waves of many different types will start at the antenna and travel in many directions for long distances, sometimes around the world.</a:t>
            </a:r>
          </a:p>
          <a:p>
            <a:r>
              <a:rPr lang="en-US" sz="2500" dirty="0"/>
              <a:t>We’re pretty sure they don’t look like the waves shown here, but at least you get the idea.</a:t>
            </a:r>
          </a:p>
          <a:p>
            <a:r>
              <a:rPr lang="en-US" sz="2500" dirty="0"/>
              <a:t>And these waves are all around us, right here where we’re sitting.  Your mobile phones are receiving (and sending) radio waves all the time.  The radio waves  from Amateur Radio antennas are much stronger up high at the point where the radio waves “shoot” off the antenna.</a:t>
            </a:r>
          </a:p>
          <a:p>
            <a:pPr>
              <a:tabLst>
                <a:tab pos="5975515" algn="r"/>
              </a:tabLst>
            </a:pPr>
            <a:r>
              <a:rPr lang="en-US" sz="3700" b="1" u="sng" dirty="0">
                <a:solidFill>
                  <a:prstClr val="black"/>
                </a:solidFill>
              </a:rPr>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13</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4</a:t>
            </a:r>
          </a:p>
        </p:txBody>
      </p:sp>
    </p:spTree>
    <p:extLst>
      <p:ext uri="{BB962C8B-B14F-4D97-AF65-F5344CB8AC3E}">
        <p14:creationId xmlns:p14="http://schemas.microsoft.com/office/powerpoint/2010/main" val="181805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tabLst>
                <a:tab pos="5975515" algn="r"/>
              </a:tabLst>
            </a:pPr>
            <a:r>
              <a:rPr lang="en-US" sz="4100" b="1" u="sng" dirty="0"/>
              <a:t>5 minutes for this slide	25:00</a:t>
            </a:r>
          </a:p>
          <a:p>
            <a:r>
              <a:rPr lang="en-US" sz="2500" b="1" dirty="0"/>
              <a:t>[10] </a:t>
            </a:r>
            <a:r>
              <a:rPr lang="en-US" sz="2500" dirty="0"/>
              <a:t>Radio is</a:t>
            </a:r>
            <a:r>
              <a:rPr lang="en-US" sz="2500" b="1" u="sng" dirty="0"/>
              <a:t> wireless</a:t>
            </a:r>
            <a:r>
              <a:rPr lang="en-US" sz="2500" dirty="0"/>
              <a:t>; the Internet is NOT wireless; cable TV is NOT wireless; </a:t>
            </a:r>
          </a:p>
          <a:p>
            <a:r>
              <a:rPr lang="en-US" sz="2500" dirty="0"/>
              <a:t>Radio is “OFF THE GRID.”  That’s what makes radio cool!  If electrical power, cell phone and telephone service goes out, you can still get through with radio! (using batteries, generators, solar, etc.)</a:t>
            </a:r>
          </a:p>
          <a:p>
            <a:r>
              <a:rPr lang="en-US" sz="2500" b="1" dirty="0"/>
              <a:t>[9</a:t>
            </a:r>
            <a:r>
              <a:rPr lang="en-US" sz="2500" dirty="0"/>
              <a:t>]  Radio uses transmitters to generate energy waves and a radio receivers to detect them and make them useful</a:t>
            </a:r>
          </a:p>
          <a:p>
            <a:r>
              <a:rPr lang="en-US" sz="2500" b="1" dirty="0"/>
              <a:t>[8</a:t>
            </a:r>
            <a:r>
              <a:rPr lang="en-US" sz="2500" dirty="0"/>
              <a:t>] There can be tens, hundreds or thousands of miles between a transmitter and receiver, across the city, county, country or WORLD (or SPACE!)</a:t>
            </a:r>
          </a:p>
          <a:p>
            <a:r>
              <a:rPr lang="en-US" sz="2500" b="1" dirty="0"/>
              <a:t>[7] </a:t>
            </a:r>
            <a:r>
              <a:rPr lang="en-US" sz="2500" dirty="0"/>
              <a:t>Transmitters must be connected to an antenna to send out the waves</a:t>
            </a:r>
          </a:p>
          <a:p>
            <a:r>
              <a:rPr lang="en-US" sz="2500" b="1" dirty="0"/>
              <a:t>[6] </a:t>
            </a:r>
            <a:r>
              <a:rPr lang="en-US" sz="2500" dirty="0"/>
              <a:t>Receivers must also have some sort of antenna to collect the waves</a:t>
            </a:r>
          </a:p>
          <a:p>
            <a:r>
              <a:rPr lang="en-US" sz="2500" b="1" dirty="0"/>
              <a:t>[5] </a:t>
            </a:r>
            <a:r>
              <a:rPr lang="en-US" sz="2500" dirty="0"/>
              <a:t>These energy waves are generated when some sort of signal (like a voice into a microphone) is presented to a radio transmitter</a:t>
            </a:r>
          </a:p>
          <a:p>
            <a:r>
              <a:rPr lang="en-US" sz="2500" b="1" dirty="0"/>
              <a:t>[4] </a:t>
            </a:r>
            <a:r>
              <a:rPr lang="en-US" sz="2500" dirty="0"/>
              <a:t>The transmitter converts the voice (in this example) to radio wave energy and sends this energy up to the antenna</a:t>
            </a:r>
          </a:p>
          <a:p>
            <a:r>
              <a:rPr lang="en-US" sz="2500" b="1" dirty="0"/>
              <a:t>[3] </a:t>
            </a:r>
            <a:r>
              <a:rPr lang="en-US" sz="2500" dirty="0"/>
              <a:t>The antenna throws-off the waves in directions and distances based on how the system is designed</a:t>
            </a:r>
          </a:p>
          <a:p>
            <a:r>
              <a:rPr lang="en-US" sz="2500" b="1" dirty="0"/>
              <a:t>[2] </a:t>
            </a:r>
            <a:r>
              <a:rPr lang="en-US" sz="2500" dirty="0"/>
              <a:t>The transmitted energy waves are collected by any receiving antenna designed to detect them, and sends the radio wave energy down to the receiver.</a:t>
            </a:r>
          </a:p>
          <a:p>
            <a:r>
              <a:rPr lang="en-US" sz="2500" b="1" dirty="0"/>
              <a:t>[1] </a:t>
            </a:r>
            <a:r>
              <a:rPr lang="en-US" sz="2500" dirty="0"/>
              <a:t>The radio receiver processes the energy waves and converts them into audio that you can hear either through a speaker or headphones</a:t>
            </a:r>
          </a:p>
          <a:p>
            <a:r>
              <a:rPr lang="en-US" sz="2500" dirty="0"/>
              <a:t>Many radio receivers can be directly connected to a computer where the signal is digitized.</a:t>
            </a:r>
          </a:p>
          <a:p>
            <a:pPr>
              <a:tabLst>
                <a:tab pos="5975515" algn="r"/>
              </a:tabLst>
            </a:pPr>
            <a:r>
              <a:rPr lang="en-US" sz="41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14</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4</a:t>
            </a:r>
          </a:p>
        </p:txBody>
      </p:sp>
    </p:spTree>
    <p:extLst>
      <p:ext uri="{BB962C8B-B14F-4D97-AF65-F5344CB8AC3E}">
        <p14:creationId xmlns:p14="http://schemas.microsoft.com/office/powerpoint/2010/main" val="1818057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2500" b="1" u="sng" dirty="0"/>
              <a:t>2 minutes for this slide	30:00</a:t>
            </a:r>
          </a:p>
          <a:p>
            <a:r>
              <a:rPr lang="en-US" b="1" dirty="0"/>
              <a:t>[5]  </a:t>
            </a:r>
            <a:r>
              <a:rPr lang="en-US" dirty="0"/>
              <a:t>Some people think the whole idea of “radio waves” is magic!</a:t>
            </a:r>
            <a:endParaRPr lang="en-US" b="1" dirty="0"/>
          </a:p>
          <a:p>
            <a:r>
              <a:rPr lang="en-US" b="1" dirty="0"/>
              <a:t>[4] </a:t>
            </a:r>
            <a:r>
              <a:rPr lang="en-US" dirty="0"/>
              <a:t>Even though we can’t really “see” radio waves, we often show them as a series of ripple lines like this.</a:t>
            </a:r>
          </a:p>
          <a:p>
            <a:r>
              <a:rPr lang="en-US" b="1" dirty="0"/>
              <a:t>[3] </a:t>
            </a:r>
            <a:r>
              <a:rPr lang="en-US" dirty="0"/>
              <a:t>Radio waves actually move.  </a:t>
            </a:r>
          </a:p>
          <a:p>
            <a:r>
              <a:rPr lang="en-US" b="1" dirty="0"/>
              <a:t>[2] </a:t>
            </a:r>
            <a:r>
              <a:rPr lang="en-US" dirty="0"/>
              <a:t>They move at the speed of light!</a:t>
            </a:r>
          </a:p>
          <a:p>
            <a:r>
              <a:rPr lang="en-US" b="1" dirty="0">
                <a:solidFill>
                  <a:srgbClr val="FF0000"/>
                </a:solidFill>
              </a:rPr>
              <a:t>Ask:  </a:t>
            </a:r>
            <a:r>
              <a:rPr lang="en-US" b="1" dirty="0"/>
              <a:t>How fast is “the speed of light”?</a:t>
            </a:r>
            <a:r>
              <a:rPr lang="en-US" dirty="0"/>
              <a:t> </a:t>
            </a:r>
          </a:p>
          <a:p>
            <a:r>
              <a:rPr lang="en-US" b="1" dirty="0"/>
              <a:t>[1]  </a:t>
            </a:r>
            <a:r>
              <a:rPr lang="en-US" dirty="0"/>
              <a:t>&lt;186,000 mi/second&gt; or  &lt;approx. 300,000,000 meters/second&gt;  </a:t>
            </a:r>
            <a:r>
              <a:rPr lang="en-US" b="1" dirty="0"/>
              <a:t> </a:t>
            </a:r>
          </a:p>
          <a:p>
            <a:pPr>
              <a:tabLst>
                <a:tab pos="5975515" algn="r"/>
              </a:tabLst>
            </a:pPr>
            <a:r>
              <a:rPr lang="en-US" sz="25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15</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2.a.</a:t>
            </a:r>
          </a:p>
        </p:txBody>
      </p:sp>
    </p:spTree>
    <p:extLst>
      <p:ext uri="{BB962C8B-B14F-4D97-AF65-F5344CB8AC3E}">
        <p14:creationId xmlns:p14="http://schemas.microsoft.com/office/powerpoint/2010/main" val="181805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34"/>
              </a:spcAft>
              <a:tabLst>
                <a:tab pos="5975515" algn="r"/>
              </a:tabLst>
            </a:pPr>
            <a:r>
              <a:rPr lang="en-US" sz="2500" b="1" u="sng" dirty="0"/>
              <a:t>2 minutes for this slide	32:00</a:t>
            </a:r>
          </a:p>
          <a:p>
            <a:pPr>
              <a:spcAft>
                <a:spcPts val="634"/>
              </a:spcAft>
            </a:pPr>
            <a:r>
              <a:rPr lang="en-US" b="1" dirty="0"/>
              <a:t>[3] </a:t>
            </a:r>
            <a:r>
              <a:rPr lang="en-US" dirty="0"/>
              <a:t>The simplest for of radio wave travel is called “line of sight.”   You’ll learn later that radio waves called “Very High Frequency” (and higher) depend pretty much on line of sight.</a:t>
            </a:r>
          </a:p>
          <a:p>
            <a:pPr>
              <a:spcAft>
                <a:spcPts val="634"/>
              </a:spcAft>
            </a:pPr>
            <a:r>
              <a:rPr lang="en-US" dirty="0"/>
              <a:t>As shown here, someone transmitting radio waves from their location to yours is simply a matter of sending the signal straight across.</a:t>
            </a:r>
          </a:p>
          <a:p>
            <a:pPr>
              <a:spcAft>
                <a:spcPts val="634"/>
              </a:spcAft>
            </a:pPr>
            <a:r>
              <a:rPr lang="en-US" sz="2000" b="1" dirty="0">
                <a:solidFill>
                  <a:srgbClr val="FF0000"/>
                </a:solidFill>
              </a:rPr>
              <a:t>Have them draw this image on their work sheet!</a:t>
            </a:r>
          </a:p>
          <a:p>
            <a:pPr>
              <a:spcAft>
                <a:spcPts val="634"/>
              </a:spcAft>
            </a:pPr>
            <a:r>
              <a:rPr lang="en-US" b="1" dirty="0"/>
              <a:t>[2]</a:t>
            </a:r>
            <a:r>
              <a:rPr lang="en-US" dirty="0"/>
              <a:t>  This works well unless there is something in the way of the line-of-sight signal, such as a small mountain.</a:t>
            </a:r>
          </a:p>
          <a:p>
            <a:pPr>
              <a:spcAft>
                <a:spcPts val="634"/>
              </a:spcAft>
            </a:pPr>
            <a:r>
              <a:rPr lang="en-US" b="1" dirty="0"/>
              <a:t>[1]  </a:t>
            </a:r>
            <a:r>
              <a:rPr lang="en-US" dirty="0"/>
              <a:t>That’s why you’ll often see antennas on hilltops so that their line-of-sight signal will travel farther!</a:t>
            </a:r>
          </a:p>
          <a:p>
            <a:pPr>
              <a:tabLst>
                <a:tab pos="5975515" algn="r"/>
              </a:tabLst>
            </a:pPr>
            <a:r>
              <a:rPr lang="en-US" sz="2500" b="1" u="sng" dirty="0">
                <a:solidFill>
                  <a:prstClr val="black"/>
                </a:solidFill>
              </a:rPr>
              <a:t>SLIDE END	04:00</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16</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2.a.</a:t>
            </a:r>
          </a:p>
        </p:txBody>
      </p:sp>
    </p:spTree>
    <p:extLst>
      <p:ext uri="{BB962C8B-B14F-4D97-AF65-F5344CB8AC3E}">
        <p14:creationId xmlns:p14="http://schemas.microsoft.com/office/powerpoint/2010/main" val="181805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2900" b="1" u="sng" dirty="0">
                <a:solidFill>
                  <a:prstClr val="black"/>
                </a:solidFill>
              </a:rPr>
              <a:t>1 minute for this slide	34:00</a:t>
            </a:r>
          </a:p>
          <a:p>
            <a:pPr lvl="0"/>
            <a:r>
              <a:rPr lang="en-US" sz="1900" b="1" dirty="0">
                <a:solidFill>
                  <a:prstClr val="black"/>
                </a:solidFill>
              </a:rPr>
              <a:t>[1]  </a:t>
            </a:r>
            <a:r>
              <a:rPr lang="en-US" sz="1900" dirty="0">
                <a:solidFill>
                  <a:prstClr val="black"/>
                </a:solidFill>
              </a:rPr>
              <a:t>Even if there are no mountains in the way of you line-of-sight signal the curve of the earth will eventually make it impossible for the signal to reach someone far enough around the curve!  Line-of-sight signals can “bend” a little, but not for long distances.</a:t>
            </a:r>
          </a:p>
          <a:p>
            <a:pPr lvl="0"/>
            <a:r>
              <a:rPr lang="en-US" sz="1900" dirty="0">
                <a:solidFill>
                  <a:prstClr val="black"/>
                </a:solidFill>
              </a:rPr>
              <a:t>That’s where other forms of wireless radio come into play.</a:t>
            </a:r>
          </a:p>
          <a:p>
            <a:pPr>
              <a:tabLst>
                <a:tab pos="5975515" algn="r"/>
              </a:tabLst>
            </a:pPr>
            <a:r>
              <a:rPr lang="en-US" sz="2900" b="1" u="sng" dirty="0">
                <a:solidFill>
                  <a:prstClr val="black"/>
                </a:solidFill>
              </a:rPr>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17</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2.a.</a:t>
            </a:r>
          </a:p>
        </p:txBody>
      </p:sp>
    </p:spTree>
    <p:extLst>
      <p:ext uri="{BB962C8B-B14F-4D97-AF65-F5344CB8AC3E}">
        <p14:creationId xmlns:p14="http://schemas.microsoft.com/office/powerpoint/2010/main" val="1818057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487363"/>
            <a:ext cx="4108450" cy="2311400"/>
          </a:xfrm>
        </p:spPr>
      </p:sp>
      <p:sp>
        <p:nvSpPr>
          <p:cNvPr id="3" name="Notes Placeholder 2"/>
          <p:cNvSpPr>
            <a:spLocks noGrp="1"/>
          </p:cNvSpPr>
          <p:nvPr>
            <p:ph type="body" idx="1"/>
          </p:nvPr>
        </p:nvSpPr>
        <p:spPr>
          <a:xfrm>
            <a:off x="497921" y="2974206"/>
            <a:ext cx="6316051" cy="5880379"/>
          </a:xfrm>
        </p:spPr>
        <p:txBody>
          <a:bodyPr>
            <a:noAutofit/>
          </a:bodyPr>
          <a:lstStyle/>
          <a:p>
            <a:pPr>
              <a:spcAft>
                <a:spcPts val="311"/>
              </a:spcAft>
              <a:tabLst>
                <a:tab pos="5975515" algn="r"/>
              </a:tabLst>
            </a:pPr>
            <a:r>
              <a:rPr lang="en-US" sz="1200" b="1" u="sng" dirty="0">
                <a:solidFill>
                  <a:prstClr val="black"/>
                </a:solidFill>
              </a:rPr>
              <a:t>8 minutes for this slide	35:00</a:t>
            </a:r>
            <a:endParaRPr lang="en-US" sz="900" b="1" dirty="0"/>
          </a:p>
          <a:p>
            <a:pPr>
              <a:spcAft>
                <a:spcPts val="311"/>
              </a:spcAft>
            </a:pPr>
            <a:r>
              <a:rPr lang="en-US" sz="900" b="1" dirty="0"/>
              <a:t>[16] </a:t>
            </a:r>
            <a:r>
              <a:rPr lang="en-US" sz="900" dirty="0"/>
              <a:t>Consider four cities lying along the curvature of the earth, San Francisco, Denver, Chicago and New York City. We’ve already talked about line-of-sight radio waves, and we know they pretty much can’t follow the curve of the earth. </a:t>
            </a:r>
          </a:p>
          <a:p>
            <a:pPr>
              <a:spcAft>
                <a:spcPts val="311"/>
              </a:spcAft>
            </a:pPr>
            <a:r>
              <a:rPr lang="en-US" sz="900" b="1" dirty="0"/>
              <a:t>[15] </a:t>
            </a:r>
            <a:r>
              <a:rPr lang="en-US" sz="900" dirty="0"/>
              <a:t>Even some transmitters designed to send radio waves around the earth will throw off ground waves that won’t go very far.</a:t>
            </a:r>
          </a:p>
          <a:p>
            <a:pPr>
              <a:spcAft>
                <a:spcPts val="311"/>
              </a:spcAft>
            </a:pPr>
            <a:r>
              <a:rPr lang="en-US" sz="900" b="1" dirty="0"/>
              <a:t>[14] </a:t>
            </a:r>
            <a:r>
              <a:rPr lang="en-US" sz="900" dirty="0"/>
              <a:t>This is where the Ionosphere comes in.  The Ionosphere is an interesting invisible cloud of charged particles that surrounds the earth.  This is one of the most interesting parts of radio because it has many effects on radio waves.  </a:t>
            </a:r>
          </a:p>
          <a:p>
            <a:pPr>
              <a:spcAft>
                <a:spcPts val="311"/>
              </a:spcAft>
            </a:pPr>
            <a:r>
              <a:rPr lang="en-US" sz="900" b="1" dirty="0"/>
              <a:t>[13] </a:t>
            </a:r>
            <a:r>
              <a:rPr lang="en-US" sz="900" dirty="0"/>
              <a:t>If I’m in San Francisco, my transmitter and antenna will throw off radio waves at an angle up into the sky.</a:t>
            </a:r>
          </a:p>
          <a:p>
            <a:pPr>
              <a:spcAft>
                <a:spcPts val="311"/>
              </a:spcAft>
            </a:pPr>
            <a:r>
              <a:rPr lang="en-US" sz="900" b="1" dirty="0"/>
              <a:t>[12] </a:t>
            </a:r>
            <a:r>
              <a:rPr lang="en-US" sz="900" dirty="0"/>
              <a:t>When my signal enters the Ionosphere, the radio waves bend back down toward the earth as if they were being reflected off a mirror.  While the Ionosphere isn’t exactly a mirror, it has a similar effect.  My radio waves come back down to earth at approximately the same angle they entered the Ionosphere, and can be detected by someone listening on my frequency near where the waves get close to the ground.</a:t>
            </a:r>
          </a:p>
          <a:p>
            <a:pPr>
              <a:spcAft>
                <a:spcPts val="311"/>
              </a:spcAft>
            </a:pPr>
            <a:r>
              <a:rPr lang="en-US" sz="900" b="1" dirty="0"/>
              <a:t>[11] </a:t>
            </a:r>
            <a:r>
              <a:rPr lang="en-US" sz="900" dirty="0"/>
              <a:t>We call this reflection off the Ionosphere “skip” and the total up and down distance is called “skip distance”</a:t>
            </a:r>
          </a:p>
          <a:p>
            <a:pPr>
              <a:spcAft>
                <a:spcPts val="311"/>
              </a:spcAft>
            </a:pPr>
            <a:r>
              <a:rPr lang="en-US" sz="900" b="1" dirty="0"/>
              <a:t>[10] </a:t>
            </a:r>
            <a:r>
              <a:rPr lang="en-US" sz="900" dirty="0"/>
              <a:t>What about the people in Denver?   People listening on my frequency cannot hear my signal because it has “skipped” over them!  We call this area where a signal skips over the “skip zone.” </a:t>
            </a:r>
            <a:endParaRPr lang="en-US" sz="900" b="1" dirty="0"/>
          </a:p>
          <a:p>
            <a:pPr>
              <a:spcAft>
                <a:spcPts val="311"/>
              </a:spcAft>
            </a:pPr>
            <a:r>
              <a:rPr lang="en-US" sz="900" b="1" dirty="0"/>
              <a:t>[9] </a:t>
            </a:r>
            <a:r>
              <a:rPr lang="en-US" sz="900" dirty="0"/>
              <a:t>After the first skip of my signal, it will reflect off the earth and head back out towards the Ionosphere.  It will then reflect again off the Ionosphere, heading back down to earth.  Here we show that it hits somewhere near New York City, where someone may be listening in.  </a:t>
            </a:r>
          </a:p>
          <a:p>
            <a:pPr>
              <a:spcAft>
                <a:spcPts val="311"/>
              </a:spcAft>
            </a:pPr>
            <a:r>
              <a:rPr lang="en-US" sz="900" b="1" dirty="0"/>
              <a:t>[8] </a:t>
            </a:r>
            <a:r>
              <a:rPr lang="en-US" sz="900" dirty="0"/>
              <a:t>We call this the “2</a:t>
            </a:r>
            <a:r>
              <a:rPr lang="en-US" sz="900" baseline="30000" dirty="0"/>
              <a:t>nd</a:t>
            </a:r>
            <a:r>
              <a:rPr lang="en-US" sz="900" dirty="0"/>
              <a:t> hop” (or 2</a:t>
            </a:r>
            <a:r>
              <a:rPr lang="en-US" sz="900" baseline="30000" dirty="0"/>
              <a:t>nd</a:t>
            </a:r>
            <a:r>
              <a:rPr lang="en-US" sz="900" dirty="0"/>
              <a:t> skip) of my signal.  My signal has gone all the way from San Francisco to New York City; not possible with line-of-site or ground waves.</a:t>
            </a:r>
          </a:p>
          <a:p>
            <a:pPr>
              <a:spcAft>
                <a:spcPts val="311"/>
              </a:spcAft>
            </a:pPr>
            <a:r>
              <a:rPr lang="en-US" sz="900" b="1" dirty="0"/>
              <a:t>[7] </a:t>
            </a:r>
            <a:r>
              <a:rPr lang="en-US" sz="900" dirty="0"/>
              <a:t>And with a second hop, there is a second skip zone.  In the case no one in Chicago will hear my signal because it’s travelling too high for their antennas to detect!</a:t>
            </a:r>
          </a:p>
          <a:p>
            <a:pPr>
              <a:spcAft>
                <a:spcPts val="311"/>
              </a:spcAft>
            </a:pPr>
            <a:r>
              <a:rPr lang="en-US" sz="900" b="1" dirty="0"/>
              <a:t>[6] </a:t>
            </a:r>
            <a:r>
              <a:rPr lang="en-US" sz="900" dirty="0"/>
              <a:t>The total of both hops is called the “2</a:t>
            </a:r>
            <a:r>
              <a:rPr lang="en-US" sz="900" baseline="30000" dirty="0"/>
              <a:t>nd</a:t>
            </a:r>
            <a:r>
              <a:rPr lang="en-US" sz="900" dirty="0"/>
              <a:t> hop skip distance”</a:t>
            </a:r>
          </a:p>
          <a:p>
            <a:pPr>
              <a:spcAft>
                <a:spcPts val="311"/>
              </a:spcAft>
            </a:pPr>
            <a:r>
              <a:rPr lang="en-US" sz="900" dirty="0"/>
              <a:t>There are two other interesting things that can happen with skip:</a:t>
            </a:r>
          </a:p>
          <a:p>
            <a:pPr>
              <a:spcAft>
                <a:spcPts val="311"/>
              </a:spcAft>
            </a:pPr>
            <a:r>
              <a:rPr lang="en-US" sz="900" b="1" dirty="0"/>
              <a:t>[5] </a:t>
            </a:r>
            <a:r>
              <a:rPr lang="en-US" sz="900" dirty="0"/>
              <a:t>Let’s say I position my antenna in such a way as to lower the angle my radio waves travel to the ionosphere.</a:t>
            </a:r>
          </a:p>
          <a:p>
            <a:pPr>
              <a:spcAft>
                <a:spcPts val="311"/>
              </a:spcAft>
            </a:pPr>
            <a:r>
              <a:rPr lang="en-US" sz="900" b="1" dirty="0"/>
              <a:t>[4] </a:t>
            </a:r>
            <a:r>
              <a:rPr lang="en-US" sz="900" dirty="0"/>
              <a:t>They will reflect back down at that lower angle, making them go much farther like I’m showing here.  Now my first skip hop got my signal all the way to Chicago, while on the first try, it didn’t quite go as far.</a:t>
            </a:r>
          </a:p>
          <a:p>
            <a:pPr>
              <a:spcAft>
                <a:spcPts val="311"/>
              </a:spcAft>
            </a:pPr>
            <a:r>
              <a:rPr lang="en-US" sz="900" b="1" dirty="0"/>
              <a:t>[3] </a:t>
            </a:r>
            <a:r>
              <a:rPr lang="en-US" sz="900" dirty="0"/>
              <a:t>And on the 2</a:t>
            </a:r>
            <a:r>
              <a:rPr lang="en-US" sz="900" baseline="30000" dirty="0"/>
              <a:t>nd</a:t>
            </a:r>
            <a:r>
              <a:rPr lang="en-US" sz="900" dirty="0"/>
              <a:t> hop, this signal travels over New York City to someplace in the Atlantic Ocean (maybe a tropical island?).</a:t>
            </a:r>
          </a:p>
          <a:p>
            <a:pPr>
              <a:spcAft>
                <a:spcPts val="311"/>
              </a:spcAft>
            </a:pPr>
            <a:r>
              <a:rPr lang="en-US" sz="900" b="1" dirty="0"/>
              <a:t>[2]  </a:t>
            </a:r>
            <a:r>
              <a:rPr lang="en-US" sz="900" dirty="0"/>
              <a:t>Finally, I might position my antenna so that radio waves angle up too sharply.</a:t>
            </a:r>
          </a:p>
          <a:p>
            <a:pPr>
              <a:spcAft>
                <a:spcPts val="311"/>
              </a:spcAft>
            </a:pPr>
            <a:r>
              <a:rPr lang="en-US" sz="900" b="1" dirty="0"/>
              <a:t>[1] </a:t>
            </a:r>
            <a:r>
              <a:rPr lang="en-US" sz="900" dirty="0"/>
              <a:t>They will deflect a bit, but they’ll end up going right through the ionosphere into space; no one will hear them (except an alien or possibly an astronaut!</a:t>
            </a:r>
          </a:p>
          <a:p>
            <a:pPr>
              <a:spcAft>
                <a:spcPts val="311"/>
              </a:spcAft>
              <a:tabLst>
                <a:tab pos="5975515" algn="r"/>
              </a:tabLst>
            </a:pPr>
            <a:r>
              <a:rPr lang="en-US" sz="1200" b="1" u="sng" dirty="0">
                <a:solidFill>
                  <a:prstClr val="black"/>
                </a:solidFill>
              </a:rPr>
              <a:t>SLIDE END	</a:t>
            </a:r>
            <a:endParaRPr lang="en-US" sz="900"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18</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2.a.</a:t>
            </a:r>
          </a:p>
        </p:txBody>
      </p:sp>
    </p:spTree>
    <p:extLst>
      <p:ext uri="{BB962C8B-B14F-4D97-AF65-F5344CB8AC3E}">
        <p14:creationId xmlns:p14="http://schemas.microsoft.com/office/powerpoint/2010/main" val="1818057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975515" algn="r"/>
              </a:tabLst>
            </a:pPr>
            <a:r>
              <a:rPr lang="en-US" sz="2500" b="1" u="sng" dirty="0">
                <a:solidFill>
                  <a:prstClr val="black"/>
                </a:solidFill>
              </a:rPr>
              <a:t>1 minute for this slide	43:00</a:t>
            </a:r>
          </a:p>
          <a:p>
            <a:pPr lvl="0"/>
            <a:r>
              <a:rPr lang="en-US" b="1" dirty="0">
                <a:solidFill>
                  <a:prstClr val="black"/>
                </a:solidFill>
              </a:rPr>
              <a:t>[3]  </a:t>
            </a:r>
            <a:r>
              <a:rPr lang="en-US" dirty="0">
                <a:solidFill>
                  <a:prstClr val="black"/>
                </a:solidFill>
              </a:rPr>
              <a:t>Now let’s look at what really is amazing…</a:t>
            </a:r>
          </a:p>
          <a:p>
            <a:pPr lvl="0"/>
            <a:r>
              <a:rPr lang="en-US" b="1" dirty="0">
                <a:solidFill>
                  <a:prstClr val="black"/>
                </a:solidFill>
              </a:rPr>
              <a:t>[2]  </a:t>
            </a:r>
            <a:r>
              <a:rPr lang="en-US" dirty="0">
                <a:solidFill>
                  <a:prstClr val="black"/>
                </a:solidFill>
              </a:rPr>
              <a:t>This skip effect can take a radio wave signal all the way around the other side of earth!  </a:t>
            </a:r>
          </a:p>
          <a:p>
            <a:pPr lvl="0"/>
            <a:r>
              <a:rPr lang="en-US" b="1" dirty="0">
                <a:solidFill>
                  <a:prstClr val="black"/>
                </a:solidFill>
              </a:rPr>
              <a:t>[1]  </a:t>
            </a:r>
            <a:r>
              <a:rPr lang="en-US" dirty="0">
                <a:solidFill>
                  <a:prstClr val="black"/>
                </a:solidFill>
              </a:rPr>
              <a:t>What’s really crazy, signals can sometimes skip their way completely around the earth, and I’m able to hear my own signal!  </a:t>
            </a:r>
          </a:p>
          <a:p>
            <a:pPr lvl="0"/>
            <a:r>
              <a:rPr lang="en-US" b="1" dirty="0">
                <a:solidFill>
                  <a:srgbClr val="FF0000"/>
                </a:solidFill>
              </a:rPr>
              <a:t>If the instructor has time:  </a:t>
            </a:r>
            <a:r>
              <a:rPr lang="en-US" dirty="0">
                <a:solidFill>
                  <a:prstClr val="black"/>
                </a:solidFill>
              </a:rPr>
              <a:t>At 186,000 miles per second, how long does it take my signal to make one run around the earth?  (25,000/186,000 = .134 seconds; a little more than a tenth of a second. </a:t>
            </a:r>
          </a:p>
          <a:p>
            <a:pPr lvl="0"/>
            <a:r>
              <a:rPr lang="en-US" dirty="0">
                <a:solidFill>
                  <a:prstClr val="black"/>
                </a:solidFill>
              </a:rPr>
              <a:t>In our illustration here, it would take about .065 seconds to travel half way around the world!.</a:t>
            </a:r>
          </a:p>
          <a:p>
            <a:pPr>
              <a:tabLst>
                <a:tab pos="5975515" algn="r"/>
              </a:tabLst>
            </a:pPr>
            <a:r>
              <a:rPr lang="en-US" sz="2500" b="1" u="sng" dirty="0">
                <a:solidFill>
                  <a:prstClr val="black"/>
                </a:solidFill>
              </a:rPr>
              <a:t>SLIDE END	</a:t>
            </a:r>
          </a:p>
          <a:p>
            <a:pPr lvl="0"/>
            <a:endParaRPr lang="en-US" dirty="0">
              <a:solidFill>
                <a:prstClr val="black"/>
              </a:solidFill>
            </a:endParaRPr>
          </a:p>
          <a:p>
            <a:pPr>
              <a:spcAft>
                <a:spcPts val="634"/>
              </a:spcAft>
            </a:pP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19</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2.a.</a:t>
            </a:r>
          </a:p>
        </p:txBody>
      </p:sp>
    </p:spTree>
    <p:extLst>
      <p:ext uri="{BB962C8B-B14F-4D97-AF65-F5344CB8AC3E}">
        <p14:creationId xmlns:p14="http://schemas.microsoft.com/office/powerpoint/2010/main" val="181805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2500" b="1" u="sng" dirty="0"/>
              <a:t>2 minutes for this slide	03:00</a:t>
            </a:r>
          </a:p>
          <a:p>
            <a:r>
              <a:rPr lang="en-US" b="1" dirty="0"/>
              <a:t>[7]  </a:t>
            </a:r>
            <a:r>
              <a:rPr lang="en-US" b="1" dirty="0">
                <a:solidFill>
                  <a:srgbClr val="FF0000"/>
                </a:solidFill>
              </a:rPr>
              <a:t>Ask: </a:t>
            </a:r>
            <a:r>
              <a:rPr lang="en-US" dirty="0"/>
              <a:t>Have you ever looked closely at the Radio Merit Badge itself?</a:t>
            </a:r>
          </a:p>
          <a:p>
            <a:r>
              <a:rPr lang="en-US" dirty="0"/>
              <a:t>There are strange little markings around the top of the merit badge, above the “lightning bolts”</a:t>
            </a:r>
          </a:p>
          <a:p>
            <a:r>
              <a:rPr lang="en-US" b="1" dirty="0"/>
              <a:t>[6]  </a:t>
            </a:r>
            <a:r>
              <a:rPr lang="en-US" dirty="0"/>
              <a:t>The first little group is a dash followed by three dots.  </a:t>
            </a:r>
          </a:p>
          <a:p>
            <a:r>
              <a:rPr lang="en-US" b="1" dirty="0"/>
              <a:t>[5] </a:t>
            </a:r>
            <a:r>
              <a:rPr lang="en-US" dirty="0"/>
              <a:t> In Morse Code, that’s the letter “B”</a:t>
            </a:r>
          </a:p>
          <a:p>
            <a:r>
              <a:rPr lang="en-US" b="1" dirty="0"/>
              <a:t>[4]  </a:t>
            </a:r>
            <a:r>
              <a:rPr lang="en-US" dirty="0"/>
              <a:t>The second group is three dots</a:t>
            </a:r>
          </a:p>
          <a:p>
            <a:r>
              <a:rPr lang="en-US" b="1" dirty="0"/>
              <a:t>[3]  </a:t>
            </a:r>
            <a:r>
              <a:rPr lang="en-US" dirty="0"/>
              <a:t>The letter “S”</a:t>
            </a:r>
          </a:p>
          <a:p>
            <a:r>
              <a:rPr lang="en-US" b="1" dirty="0"/>
              <a:t>[2]</a:t>
            </a:r>
            <a:r>
              <a:rPr lang="en-US" dirty="0"/>
              <a:t>  Can you guess what the third is?  </a:t>
            </a:r>
          </a:p>
          <a:p>
            <a:r>
              <a:rPr lang="en-US" b="1" dirty="0"/>
              <a:t>[1]  </a:t>
            </a:r>
            <a:r>
              <a:rPr lang="en-US" dirty="0"/>
              <a:t>A dot and a dash for the letter “A”</a:t>
            </a:r>
          </a:p>
          <a:p>
            <a:r>
              <a:rPr lang="en-US" dirty="0"/>
              <a:t>“BSA”</a:t>
            </a:r>
          </a:p>
          <a:p>
            <a:r>
              <a:rPr lang="en-US" dirty="0"/>
              <a:t>Morse Code was the first kind of message sent by man using radio waves.</a:t>
            </a:r>
          </a:p>
          <a:p>
            <a:pPr>
              <a:tabLst>
                <a:tab pos="5975515" algn="r"/>
              </a:tabLst>
            </a:pPr>
            <a:r>
              <a:rPr lang="en-US" sz="2500" b="1" u="sng" dirty="0"/>
              <a:t>REQUIREMENT 1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(Optional Slide) </a:t>
            </a:r>
          </a:p>
        </p:txBody>
      </p:sp>
    </p:spTree>
    <p:extLst>
      <p:ext uri="{BB962C8B-B14F-4D97-AF65-F5344CB8AC3E}">
        <p14:creationId xmlns:p14="http://schemas.microsoft.com/office/powerpoint/2010/main" val="1818057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975515" algn="r"/>
              </a:tabLst>
            </a:pPr>
            <a:r>
              <a:rPr lang="en-US" sz="2500" b="1" u="sng" dirty="0">
                <a:solidFill>
                  <a:prstClr val="black"/>
                </a:solidFill>
              </a:rPr>
              <a:t>6 min for this slide	44:00</a:t>
            </a:r>
          </a:p>
          <a:p>
            <a:pPr lvl="0"/>
            <a:r>
              <a:rPr lang="en-US" b="1" dirty="0">
                <a:solidFill>
                  <a:prstClr val="black"/>
                </a:solidFill>
              </a:rPr>
              <a:t>[3]  </a:t>
            </a:r>
            <a:r>
              <a:rPr lang="en-US" dirty="0">
                <a:solidFill>
                  <a:prstClr val="black"/>
                </a:solidFill>
              </a:rPr>
              <a:t>Now let’s look at what really is amazing…</a:t>
            </a:r>
          </a:p>
          <a:p>
            <a:pPr lvl="0"/>
            <a:r>
              <a:rPr lang="en-US" b="1" dirty="0">
                <a:solidFill>
                  <a:prstClr val="black"/>
                </a:solidFill>
              </a:rPr>
              <a:t>[2]  </a:t>
            </a:r>
            <a:r>
              <a:rPr lang="en-US" dirty="0">
                <a:solidFill>
                  <a:prstClr val="black"/>
                </a:solidFill>
              </a:rPr>
              <a:t>This skip effect can take a radio wave signal all the way around the other side of earth!  </a:t>
            </a:r>
          </a:p>
          <a:p>
            <a:pPr lvl="0"/>
            <a:r>
              <a:rPr lang="en-US" b="1" dirty="0">
                <a:solidFill>
                  <a:prstClr val="black"/>
                </a:solidFill>
              </a:rPr>
              <a:t>[1]  </a:t>
            </a:r>
            <a:r>
              <a:rPr lang="en-US" dirty="0">
                <a:solidFill>
                  <a:prstClr val="black"/>
                </a:solidFill>
              </a:rPr>
              <a:t>What’s really crazy, signals can sometimes skip their way completely around the earth, and I’m able to hear my own signal!  </a:t>
            </a:r>
          </a:p>
          <a:p>
            <a:pPr lvl="0"/>
            <a:r>
              <a:rPr lang="en-US" b="1" dirty="0">
                <a:solidFill>
                  <a:srgbClr val="FF0000"/>
                </a:solidFill>
              </a:rPr>
              <a:t>If the instructor has time:  </a:t>
            </a:r>
            <a:r>
              <a:rPr lang="en-US" dirty="0">
                <a:solidFill>
                  <a:prstClr val="black"/>
                </a:solidFill>
              </a:rPr>
              <a:t>At 186,000 miles per second, how long does it take my signal to make one run around the earth?  (25,000/186,000 = .134 seconds; a little more than a tenth of a second. </a:t>
            </a:r>
          </a:p>
          <a:p>
            <a:pPr lvl="0"/>
            <a:r>
              <a:rPr lang="en-US" dirty="0">
                <a:solidFill>
                  <a:prstClr val="black"/>
                </a:solidFill>
              </a:rPr>
              <a:t>In our illustration here, it would take about .065 seconds to travel half way around the world!.</a:t>
            </a:r>
          </a:p>
          <a:p>
            <a:pPr>
              <a:tabLst>
                <a:tab pos="5975515" algn="r"/>
              </a:tabLst>
            </a:pPr>
            <a:r>
              <a:rPr lang="en-US" sz="2500" b="1" u="sng" dirty="0">
                <a:solidFill>
                  <a:prstClr val="black"/>
                </a:solidFill>
              </a:rPr>
              <a:t>SLIDE END	</a:t>
            </a:r>
          </a:p>
          <a:p>
            <a:pPr lvl="0"/>
            <a:endParaRPr lang="en-US" dirty="0">
              <a:solidFill>
                <a:prstClr val="black"/>
              </a:solidFill>
            </a:endParaRPr>
          </a:p>
          <a:p>
            <a:pPr>
              <a:spcAft>
                <a:spcPts val="634"/>
              </a:spcAft>
            </a:pP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20</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2.a.</a:t>
            </a:r>
          </a:p>
        </p:txBody>
      </p:sp>
    </p:spTree>
    <p:extLst>
      <p:ext uri="{BB962C8B-B14F-4D97-AF65-F5344CB8AC3E}">
        <p14:creationId xmlns:p14="http://schemas.microsoft.com/office/powerpoint/2010/main" val="113587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Aft>
                <a:spcPts val="634"/>
              </a:spcAft>
              <a:tabLst>
                <a:tab pos="5975515" algn="r"/>
              </a:tabLst>
            </a:pPr>
            <a:r>
              <a:rPr lang="en-US" sz="3700" b="1" u="sng" dirty="0"/>
              <a:t>3 minutes for this slide	50:00</a:t>
            </a:r>
          </a:p>
          <a:p>
            <a:pPr>
              <a:spcAft>
                <a:spcPts val="634"/>
              </a:spcAft>
            </a:pPr>
            <a:r>
              <a:rPr lang="en-US" sz="2500" b="1" dirty="0"/>
              <a:t>[4]</a:t>
            </a:r>
            <a:r>
              <a:rPr lang="en-US" sz="2500" dirty="0"/>
              <a:t>  What exactly is “WWV?”</a:t>
            </a:r>
            <a:endParaRPr lang="en-US" sz="2500" b="1" dirty="0"/>
          </a:p>
          <a:p>
            <a:pPr>
              <a:spcAft>
                <a:spcPts val="634"/>
              </a:spcAft>
            </a:pPr>
            <a:r>
              <a:rPr lang="en-US" sz="2500" b="1" dirty="0"/>
              <a:t>[3]  </a:t>
            </a:r>
            <a:r>
              <a:rPr lang="en-US" sz="2500" dirty="0"/>
              <a:t>WWV is the call sign of the United States National Institute of Standards and Technology's (NIST) radio station near Fort Collins, Colorado.</a:t>
            </a:r>
          </a:p>
          <a:p>
            <a:pPr>
              <a:spcAft>
                <a:spcPts val="634"/>
              </a:spcAft>
            </a:pPr>
            <a:r>
              <a:rPr lang="en-US" sz="2500" b="1" dirty="0"/>
              <a:t>[2</a:t>
            </a:r>
            <a:r>
              <a:rPr lang="en-US" sz="2500" dirty="0"/>
              <a:t>]  WWV uses high performance antennas to continuously transmit its signal, and can be heard all over the world!</a:t>
            </a:r>
          </a:p>
          <a:p>
            <a:pPr>
              <a:spcAft>
                <a:spcPts val="634"/>
              </a:spcAft>
            </a:pPr>
            <a:r>
              <a:rPr lang="en-US" sz="2500" dirty="0"/>
              <a:t>They transmit simultaneously on several frequencies.   Their frequencies and time signals are controlled by atomic clocks located in Boulder, Colorado.</a:t>
            </a:r>
          </a:p>
          <a:p>
            <a:pPr>
              <a:spcAft>
                <a:spcPts val="634"/>
              </a:spcAft>
            </a:pPr>
            <a:r>
              <a:rPr lang="en-US" sz="2500" b="1" dirty="0"/>
              <a:t>[1]  </a:t>
            </a:r>
            <a:r>
              <a:rPr lang="en-US" sz="2500" dirty="0"/>
              <a:t>NIST also operates the very similar radio station WWVH in Kauai, Hawaii, using the same frequencies.  </a:t>
            </a:r>
          </a:p>
          <a:p>
            <a:pPr>
              <a:spcAft>
                <a:spcPts val="634"/>
              </a:spcAft>
            </a:pPr>
            <a:r>
              <a:rPr lang="en-US" sz="2500" dirty="0"/>
              <a:t>WWV and WWVH make recorded announcements; since they share frequencies, WWV uses a male voice to distinguish itself from WWVH, which uses a female voice. </a:t>
            </a:r>
          </a:p>
          <a:p>
            <a:pPr>
              <a:spcAft>
                <a:spcPts val="634"/>
              </a:spcAft>
            </a:pPr>
            <a:r>
              <a:rPr lang="en-US" sz="2500" dirty="0"/>
              <a:t>They also make other recorded announcements of general interest, e.g., the GPS satellite constellation status and severe oceanic weather warnings. </a:t>
            </a:r>
          </a:p>
          <a:p>
            <a:pPr>
              <a:spcAft>
                <a:spcPts val="634"/>
              </a:spcAft>
              <a:tabLst>
                <a:tab pos="5974927" algn="r"/>
              </a:tabLst>
            </a:pPr>
            <a:r>
              <a:rPr lang="en-US" sz="37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21</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2.b.</a:t>
            </a:r>
          </a:p>
        </p:txBody>
      </p:sp>
    </p:spTree>
    <p:extLst>
      <p:ext uri="{BB962C8B-B14F-4D97-AF65-F5344CB8AC3E}">
        <p14:creationId xmlns:p14="http://schemas.microsoft.com/office/powerpoint/2010/main" val="181805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2500" b="1" u="sng" dirty="0"/>
              <a:t>1 minute for this slide	53:00</a:t>
            </a:r>
          </a:p>
          <a:p>
            <a:r>
              <a:rPr lang="en-US" b="1" dirty="0"/>
              <a:t>[1] </a:t>
            </a:r>
            <a:r>
              <a:rPr lang="en-US" dirty="0"/>
              <a:t>Instructor:  In presentation mode, simply click on speaker icon.</a:t>
            </a:r>
          </a:p>
          <a:p>
            <a:r>
              <a:rPr lang="en-US" b="1" dirty="0"/>
              <a:t>It is helpful to have external speakers for this audio </a:t>
            </a:r>
          </a:p>
          <a:p>
            <a:pPr>
              <a:tabLst>
                <a:tab pos="5975515" algn="r"/>
              </a:tabLst>
            </a:pPr>
            <a:r>
              <a:rPr lang="en-US" sz="2500" b="1" u="sng" dirty="0"/>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22</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2.a.</a:t>
            </a:r>
          </a:p>
        </p:txBody>
      </p:sp>
    </p:spTree>
    <p:extLst>
      <p:ext uri="{BB962C8B-B14F-4D97-AF65-F5344CB8AC3E}">
        <p14:creationId xmlns:p14="http://schemas.microsoft.com/office/powerpoint/2010/main" val="181805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975515" algn="r"/>
              </a:tabLst>
            </a:pPr>
            <a:r>
              <a:rPr lang="en-US" sz="2900" b="1" u="sng" dirty="0">
                <a:solidFill>
                  <a:prstClr val="black"/>
                </a:solidFill>
              </a:rPr>
              <a:t>2 minutes for this slide	54:00</a:t>
            </a:r>
          </a:p>
          <a:p>
            <a:pPr lvl="0"/>
            <a:r>
              <a:rPr lang="en-US" sz="1900" b="1" dirty="0"/>
              <a:t>[3] Ask:  </a:t>
            </a:r>
            <a:r>
              <a:rPr lang="en-US" sz="1900" dirty="0"/>
              <a:t>Can you guess what the abbreviation “DX” means?</a:t>
            </a:r>
            <a:endParaRPr lang="en-US" sz="1900" b="1" dirty="0"/>
          </a:p>
          <a:p>
            <a:pPr lvl="0"/>
            <a:r>
              <a:rPr lang="en-US" sz="1900" b="1" dirty="0"/>
              <a:t>[2] DX</a:t>
            </a:r>
            <a:r>
              <a:rPr lang="en-US" sz="1900" dirty="0"/>
              <a:t> is shorthand for "distance." </a:t>
            </a:r>
          </a:p>
          <a:p>
            <a:pPr lvl="0"/>
            <a:r>
              <a:rPr lang="en-US" sz="1900" dirty="0"/>
              <a:t>There’s no exact amount of distance defined for DX, but we say DX communication is over great distances using the ionosphere to refract the transmitted radio signal. </a:t>
            </a:r>
          </a:p>
          <a:p>
            <a:pPr lvl="0"/>
            <a:r>
              <a:rPr lang="en-US" sz="1900" b="1" dirty="0" err="1"/>
              <a:t>DXing</a:t>
            </a:r>
            <a:r>
              <a:rPr lang="en-US" sz="1900" dirty="0"/>
              <a:t> is the pursuit of distant stations with the goal of earning various awards.</a:t>
            </a:r>
          </a:p>
          <a:p>
            <a:pPr lvl="0"/>
            <a:r>
              <a:rPr lang="en-US" sz="1900" b="1" dirty="0"/>
              <a:t>[1]  </a:t>
            </a:r>
            <a:r>
              <a:rPr lang="en-US" sz="1900" dirty="0"/>
              <a:t>A </a:t>
            </a:r>
            <a:r>
              <a:rPr lang="en-US" sz="1900" b="1" dirty="0" err="1"/>
              <a:t>DXpedition</a:t>
            </a:r>
            <a:r>
              <a:rPr lang="en-US" sz="1900" dirty="0"/>
              <a:t> is a trip to operate in a rare DXCC entity, such as one to Scarborough Reef in the South China Sea.</a:t>
            </a:r>
            <a:endParaRPr lang="en-US" sz="1900" dirty="0">
              <a:solidFill>
                <a:prstClr val="black"/>
              </a:solidFill>
            </a:endParaRPr>
          </a:p>
          <a:p>
            <a:pPr>
              <a:tabLst>
                <a:tab pos="5975515" algn="r"/>
              </a:tabLst>
            </a:pPr>
            <a:r>
              <a:rPr lang="en-US" sz="2900" b="1" u="sng" dirty="0">
                <a:solidFill>
                  <a:prstClr val="black"/>
                </a:solidFill>
              </a:rPr>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23</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__</a:t>
            </a:r>
          </a:p>
        </p:txBody>
      </p:sp>
    </p:spTree>
    <p:extLst>
      <p:ext uri="{BB962C8B-B14F-4D97-AF65-F5344CB8AC3E}">
        <p14:creationId xmlns:p14="http://schemas.microsoft.com/office/powerpoint/2010/main" val="1818057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tabLst>
                <a:tab pos="5975515" algn="r"/>
              </a:tabLst>
            </a:pPr>
            <a:r>
              <a:rPr lang="en-US" sz="3700" b="1" u="sng" dirty="0">
                <a:solidFill>
                  <a:prstClr val="black"/>
                </a:solidFill>
              </a:rPr>
              <a:t>3 minutes for this slide	56:00</a:t>
            </a:r>
          </a:p>
          <a:p>
            <a:r>
              <a:rPr lang="en-US" sz="2500" b="1" dirty="0"/>
              <a:t>[3] </a:t>
            </a:r>
            <a:r>
              <a:rPr lang="en-US" sz="2500" dirty="0"/>
              <a:t>Because radio has no boundaries (radio waves don’t stop at borders), the countries of the free world get together and make formal agreements on how radio should be used.  </a:t>
            </a:r>
          </a:p>
          <a:p>
            <a:r>
              <a:rPr lang="en-US" sz="2500" dirty="0"/>
              <a:t>It is up to each country to create their own laws which ensure they abide by the international agreements.</a:t>
            </a:r>
          </a:p>
          <a:p>
            <a:r>
              <a:rPr lang="en-US" sz="2500" dirty="0"/>
              <a:t>An formal international group has been created to coordinate the agreements between countries.  </a:t>
            </a:r>
          </a:p>
          <a:p>
            <a:r>
              <a:rPr lang="en-US" sz="2500" b="1" dirty="0"/>
              <a:t>[2]  </a:t>
            </a:r>
            <a:r>
              <a:rPr lang="en-US" sz="2500" dirty="0"/>
              <a:t>This international group is called the International Telecommunications Union (or “ITU”).  The ITU coordinates the agreements in the form of treaties between countries and has headquarters in Geneva, Switzerland.</a:t>
            </a:r>
          </a:p>
          <a:p>
            <a:r>
              <a:rPr lang="en-US" sz="2500" b="1" dirty="0"/>
              <a:t>[1]  </a:t>
            </a:r>
            <a:r>
              <a:rPr lang="en-US" sz="2500" dirty="0"/>
              <a:t>The agency in the U.S. government which creates and enforces law to help us fulfill the international treaties is called the Federal Communications Commission (FCC).</a:t>
            </a:r>
          </a:p>
          <a:p>
            <a:r>
              <a:rPr lang="en-US" sz="2500" dirty="0"/>
              <a:t>Nearly all who transmit radio signals for any purpose are required to be registered and licensed by the FCC.  </a:t>
            </a:r>
          </a:p>
          <a:p>
            <a:r>
              <a:rPr lang="en-US" sz="2500" dirty="0"/>
              <a:t>The FCC is the agency that assigns those call signs we talked about earlier in  Requirement 1c.</a:t>
            </a:r>
          </a:p>
          <a:p>
            <a:pPr>
              <a:tabLst>
                <a:tab pos="5975515" algn="r"/>
              </a:tabLst>
            </a:pPr>
            <a:r>
              <a:rPr lang="en-US" sz="3700" b="1" u="sng" dirty="0">
                <a:solidFill>
                  <a:prstClr val="black"/>
                </a:solidFill>
              </a:rPr>
              <a:t>REQUIREMENT 2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24</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2.d.</a:t>
            </a:r>
          </a:p>
        </p:txBody>
      </p:sp>
    </p:spTree>
    <p:extLst>
      <p:ext uri="{BB962C8B-B14F-4D97-AF65-F5344CB8AC3E}">
        <p14:creationId xmlns:p14="http://schemas.microsoft.com/office/powerpoint/2010/main" val="1818057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975515" algn="r"/>
              </a:tabLst>
            </a:pPr>
            <a:r>
              <a:rPr lang="en-US" sz="2500" b="1" dirty="0"/>
              <a:t>59:00</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25</a:t>
            </a:fld>
            <a:endParaRPr lang="en-US" dirty="0"/>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Cover Slide </a:t>
            </a:r>
          </a:p>
        </p:txBody>
      </p:sp>
    </p:spTree>
    <p:extLst>
      <p:ext uri="{BB962C8B-B14F-4D97-AF65-F5344CB8AC3E}">
        <p14:creationId xmlns:p14="http://schemas.microsoft.com/office/powerpoint/2010/main" val="18180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975515" algn="r"/>
              </a:tabLst>
            </a:pPr>
            <a:r>
              <a:rPr lang="en-US" sz="2500" b="1" u="sng" dirty="0"/>
              <a:t>2 minutes for this slide	05:00                        </a:t>
            </a:r>
          </a:p>
          <a:p>
            <a:r>
              <a:rPr lang="en-US" b="1" i="0" dirty="0"/>
              <a:t>[6]</a:t>
            </a:r>
            <a:r>
              <a:rPr lang="en-US" b="1" i="0" baseline="0" dirty="0"/>
              <a:t> </a:t>
            </a:r>
            <a:r>
              <a:rPr lang="en-US" b="0" i="0" baseline="0" dirty="0"/>
              <a:t>What exactly is “radio?”</a:t>
            </a:r>
            <a:endParaRPr lang="en-US" dirty="0"/>
          </a:p>
          <a:p>
            <a:r>
              <a:rPr lang="en-US" b="1" i="0" dirty="0"/>
              <a:t>[5]</a:t>
            </a:r>
            <a:r>
              <a:rPr lang="en-US" b="1" i="0" baseline="0" dirty="0"/>
              <a:t> </a:t>
            </a:r>
            <a:r>
              <a:rPr lang="en-US" b="0" i="0" baseline="0" dirty="0"/>
              <a:t>A technical way of describing radio is that it’s a system to communicate, using electromagnetic waves.  But that’s kind of a GEEK response!</a:t>
            </a:r>
            <a:endParaRPr lang="en-US" dirty="0"/>
          </a:p>
          <a:p>
            <a:r>
              <a:rPr lang="en-US" b="1" dirty="0"/>
              <a:t>[4] </a:t>
            </a:r>
            <a:r>
              <a:rPr lang="en-US" b="0" dirty="0"/>
              <a:t>Many</a:t>
            </a:r>
            <a:r>
              <a:rPr lang="en-US" b="0" baseline="0" dirty="0"/>
              <a:t> refer to radio as “Wireless”, which it is…</a:t>
            </a:r>
          </a:p>
          <a:p>
            <a:r>
              <a:rPr lang="en-US" b="1" baseline="0" dirty="0"/>
              <a:t>[3] </a:t>
            </a:r>
            <a:r>
              <a:rPr lang="en-US" b="0" baseline="0" dirty="0"/>
              <a:t>How many have used one of these?  Is it a “radio?”  It is wireless, that’s for sure.  But in order for it to communicate, it needs the rest of the system, including computers and telephone wires to interconnect the cell phone towers.  But there is definitely a part of it that is “radio.”  And most of you use it every day!</a:t>
            </a:r>
            <a:endParaRPr lang="en-US" b="1" dirty="0"/>
          </a:p>
          <a:p>
            <a:r>
              <a:rPr lang="en-US" b="1" dirty="0"/>
              <a:t>[2] </a:t>
            </a:r>
            <a:r>
              <a:rPr lang="en-US" b="0" dirty="0"/>
              <a:t>Some</a:t>
            </a:r>
            <a:r>
              <a:rPr lang="en-US" b="0" baseline="0" dirty="0"/>
              <a:t> will say ham radio is “off the grid”, meaning that with only a generator, a radio and an antenna, we don’t need cell towers, power or telephone lines to communicate.</a:t>
            </a:r>
            <a:endParaRPr lang="en-US" dirty="0"/>
          </a:p>
          <a:p>
            <a:r>
              <a:rPr lang="en-US" b="1" dirty="0"/>
              <a:t>[1]</a:t>
            </a:r>
            <a:r>
              <a:rPr lang="en-US" dirty="0"/>
              <a:t> Albert</a:t>
            </a:r>
            <a:r>
              <a:rPr lang="en-US" baseline="0" dirty="0"/>
              <a:t> Einstein had a great quote.  Will someone volunteer to read it for us?</a:t>
            </a:r>
            <a:endParaRPr lang="en-US" b="1" dirty="0"/>
          </a:p>
          <a:p>
            <a:pPr>
              <a:tabLst>
                <a:tab pos="5975515" algn="r"/>
              </a:tabLst>
            </a:pPr>
            <a:r>
              <a:rPr lang="en-US" sz="2500" b="1" u="sng" dirty="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3</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a:t>
            </a:r>
          </a:p>
        </p:txBody>
      </p:sp>
    </p:spTree>
    <p:extLst>
      <p:ext uri="{BB962C8B-B14F-4D97-AF65-F5344CB8AC3E}">
        <p14:creationId xmlns:p14="http://schemas.microsoft.com/office/powerpoint/2010/main" val="18180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34"/>
              </a:spcAft>
              <a:tabLst>
                <a:tab pos="5975515" algn="r"/>
              </a:tabLst>
            </a:pPr>
            <a:r>
              <a:rPr lang="en-US" sz="2500" b="1" u="sng" dirty="0"/>
              <a:t>2 minutes for this slide	07:00</a:t>
            </a:r>
          </a:p>
          <a:p>
            <a:pPr>
              <a:spcAft>
                <a:spcPts val="634"/>
              </a:spcAft>
            </a:pPr>
            <a:r>
              <a:rPr lang="en-US" b="1" dirty="0"/>
              <a:t>[7] </a:t>
            </a:r>
            <a:r>
              <a:rPr lang="en-US" dirty="0"/>
              <a:t>Today we get our entertainment, news and other information over the Internet</a:t>
            </a:r>
          </a:p>
          <a:p>
            <a:pPr>
              <a:spcAft>
                <a:spcPts val="634"/>
              </a:spcAft>
            </a:pPr>
            <a:r>
              <a:rPr lang="en-US" b="1" dirty="0"/>
              <a:t>[6] </a:t>
            </a:r>
            <a:r>
              <a:rPr lang="en-US" dirty="0"/>
              <a:t>The Internet usually makes it to our devices through radio using </a:t>
            </a:r>
            <a:r>
              <a:rPr lang="en-US" dirty="0" err="1"/>
              <a:t>WiFi</a:t>
            </a:r>
            <a:endParaRPr lang="en-US" dirty="0"/>
          </a:p>
          <a:p>
            <a:pPr>
              <a:spcAft>
                <a:spcPts val="634"/>
              </a:spcAft>
            </a:pPr>
            <a:r>
              <a:rPr lang="en-US" b="1" dirty="0"/>
              <a:t>[5] </a:t>
            </a:r>
            <a:r>
              <a:rPr lang="en-US" dirty="0"/>
              <a:t>In addition to </a:t>
            </a:r>
            <a:r>
              <a:rPr lang="en-US" dirty="0" err="1"/>
              <a:t>WiFi</a:t>
            </a:r>
            <a:r>
              <a:rPr lang="en-US" dirty="0"/>
              <a:t>, we get information via satellite, another radio method that is very strong.</a:t>
            </a:r>
          </a:p>
          <a:p>
            <a:pPr>
              <a:spcAft>
                <a:spcPts val="634"/>
              </a:spcAft>
            </a:pPr>
            <a:r>
              <a:rPr lang="en-US" dirty="0"/>
              <a:t>But radio isn’t just entertainment and information.</a:t>
            </a:r>
          </a:p>
          <a:p>
            <a:pPr>
              <a:spcAft>
                <a:spcPts val="634"/>
              </a:spcAft>
            </a:pPr>
            <a:r>
              <a:rPr lang="en-US" b="1" dirty="0"/>
              <a:t>[4]  </a:t>
            </a:r>
            <a:r>
              <a:rPr lang="en-US" dirty="0"/>
              <a:t>We use radio when we operate our mobile phones.</a:t>
            </a:r>
          </a:p>
          <a:p>
            <a:pPr>
              <a:spcAft>
                <a:spcPts val="634"/>
              </a:spcAft>
            </a:pPr>
            <a:r>
              <a:rPr lang="en-US" b="1" dirty="0"/>
              <a:t>[3]  </a:t>
            </a:r>
            <a:r>
              <a:rPr lang="en-US" dirty="0"/>
              <a:t>We use radio when we open the garage door remotely.</a:t>
            </a:r>
          </a:p>
          <a:p>
            <a:pPr>
              <a:spcAft>
                <a:spcPts val="634"/>
              </a:spcAft>
            </a:pPr>
            <a:r>
              <a:rPr lang="en-US" b="1" dirty="0"/>
              <a:t>[2]</a:t>
            </a:r>
            <a:r>
              <a:rPr lang="en-US" dirty="0"/>
              <a:t> We use radio when we heat something in the microwave oven.</a:t>
            </a:r>
          </a:p>
          <a:p>
            <a:pPr>
              <a:spcAft>
                <a:spcPts val="634"/>
              </a:spcAft>
            </a:pPr>
            <a:r>
              <a:rPr lang="en-US" b="1" dirty="0"/>
              <a:t>[1]</a:t>
            </a:r>
            <a:r>
              <a:rPr lang="en-US" dirty="0"/>
              <a:t>  We even use radio when the </a:t>
            </a:r>
            <a:r>
              <a:rPr lang="en-US" dirty="0" err="1"/>
              <a:t>EZPass</a:t>
            </a:r>
            <a:r>
              <a:rPr lang="en-US" dirty="0"/>
              <a:t> in our car communicates with the gate to charge us the toll and let us through.</a:t>
            </a:r>
          </a:p>
          <a:p>
            <a:pPr>
              <a:tabLst>
                <a:tab pos="5975515" algn="r"/>
              </a:tabLst>
            </a:pPr>
            <a:r>
              <a:rPr lang="en-US" sz="2500" b="1" u="sng" dirty="0">
                <a:solidFill>
                  <a:prstClr val="black"/>
                </a:solidFill>
              </a:rPr>
              <a:t>SLIDE END	</a:t>
            </a:r>
          </a:p>
          <a:p>
            <a:pPr>
              <a:spcAft>
                <a:spcPts val="634"/>
              </a:spcAft>
            </a:pPr>
            <a:endParaRPr lang="en-US"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4</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a:t>
            </a:r>
          </a:p>
        </p:txBody>
      </p:sp>
    </p:spTree>
    <p:extLst>
      <p:ext uri="{BB962C8B-B14F-4D97-AF65-F5344CB8AC3E}">
        <p14:creationId xmlns:p14="http://schemas.microsoft.com/office/powerpoint/2010/main" val="181805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975515" algn="r"/>
              </a:tabLst>
            </a:pPr>
            <a:r>
              <a:rPr lang="en-US" sz="2900" b="1" u="sng" dirty="0"/>
              <a:t>One minute for this slide	09:00</a:t>
            </a:r>
          </a:p>
          <a:p>
            <a:r>
              <a:rPr lang="en-US" sz="1900" b="1" dirty="0"/>
              <a:t>[2]  </a:t>
            </a:r>
            <a:r>
              <a:rPr lang="en-US" sz="1900" dirty="0"/>
              <a:t>Broadcast radio used to be a major entertainment source before the Internet.  Today there are still many good music radio stations, but there are a huge number of talk radio stations such as ESPN.</a:t>
            </a:r>
          </a:p>
          <a:p>
            <a:r>
              <a:rPr lang="en-US" sz="1900" dirty="0"/>
              <a:t>Usually, a broadcast radio station has one or more studios like this one, with large “boards” (the equipment with all the buttons and knobs) and of course, computers.</a:t>
            </a:r>
          </a:p>
          <a:p>
            <a:r>
              <a:rPr lang="en-US" sz="1900" dirty="0"/>
              <a:t>[</a:t>
            </a:r>
            <a:r>
              <a:rPr lang="en-US" sz="1900" b="1" dirty="0"/>
              <a:t>1]   </a:t>
            </a:r>
            <a:r>
              <a:rPr lang="en-US" sz="1900" dirty="0"/>
              <a:t>Broadcast stations also use large antenna towers like this one, to make sure their signal can reach as many of their intended audience as possible.  When there is a hill or small mountain nearby a populated area, you’ll see one or more of these!</a:t>
            </a:r>
            <a:endParaRPr lang="en-US" sz="1900" b="1" dirty="0"/>
          </a:p>
          <a:p>
            <a:pPr>
              <a:tabLst>
                <a:tab pos="5975515" algn="r"/>
              </a:tabLst>
            </a:pPr>
            <a:r>
              <a:rPr lang="en-US" sz="2900" b="1" u="sng" dirty="0">
                <a:solidFill>
                  <a:prstClr val="black"/>
                </a:solidFill>
              </a:rPr>
              <a:t>SLIDE END	</a:t>
            </a:r>
          </a:p>
          <a:p>
            <a:endParaRPr lang="en-US" sz="1900"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5</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1.a.</a:t>
            </a:r>
          </a:p>
        </p:txBody>
      </p:sp>
    </p:spTree>
    <p:extLst>
      <p:ext uri="{BB962C8B-B14F-4D97-AF65-F5344CB8AC3E}">
        <p14:creationId xmlns:p14="http://schemas.microsoft.com/office/powerpoint/2010/main" val="181805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975515" algn="r"/>
              </a:tabLst>
            </a:pPr>
            <a:r>
              <a:rPr lang="en-US" sz="2900" b="1" u="sng" dirty="0"/>
              <a:t>2 minutes for this slide	10:00</a:t>
            </a:r>
          </a:p>
          <a:p>
            <a:r>
              <a:rPr lang="en-US" sz="1900" b="1" dirty="0"/>
              <a:t>[5]  </a:t>
            </a:r>
            <a:r>
              <a:rPr lang="en-US" sz="1900" dirty="0"/>
              <a:t>Radio as a hobby is very popular.</a:t>
            </a:r>
          </a:p>
          <a:p>
            <a:r>
              <a:rPr lang="en-US" sz="1900" dirty="0"/>
              <a:t>Probably the single biggest group of hobby radio people is with ham radio operators</a:t>
            </a:r>
          </a:p>
          <a:p>
            <a:r>
              <a:rPr lang="en-US" sz="1900" dirty="0"/>
              <a:t>There is no minimum age; every one of you in this class could get an amateur radio license.</a:t>
            </a:r>
          </a:p>
          <a:p>
            <a:r>
              <a:rPr lang="en-US" sz="1900" b="1" dirty="0"/>
              <a:t>[4] </a:t>
            </a:r>
            <a:r>
              <a:rPr lang="en-US" sz="1900" dirty="0"/>
              <a:t>Another type of hobby radio is Radio Control of cars, boats and airplanes.</a:t>
            </a:r>
          </a:p>
          <a:p>
            <a:r>
              <a:rPr lang="en-US" sz="1900" b="1" dirty="0"/>
              <a:t>[3] </a:t>
            </a:r>
            <a:r>
              <a:rPr lang="en-US" sz="1900" dirty="0"/>
              <a:t>These days, drones are becoming a very popular radio controlled device</a:t>
            </a:r>
          </a:p>
          <a:p>
            <a:r>
              <a:rPr lang="en-US" sz="1900" b="1" dirty="0"/>
              <a:t>[2] </a:t>
            </a:r>
            <a:r>
              <a:rPr lang="en-US" sz="1900" dirty="0"/>
              <a:t>Citizens Band radio is used by many truckers.</a:t>
            </a:r>
          </a:p>
          <a:p>
            <a:r>
              <a:rPr lang="en-US" sz="1900" b="1" dirty="0"/>
              <a:t>[1] </a:t>
            </a:r>
            <a:r>
              <a:rPr lang="en-US" sz="1900" dirty="0"/>
              <a:t>Many like to use Family Radio Service (FRS) radios when they need to communicate wirelessly such as during hunting.</a:t>
            </a:r>
          </a:p>
          <a:p>
            <a:pPr>
              <a:tabLst>
                <a:tab pos="5975515" algn="r"/>
              </a:tabLst>
            </a:pPr>
            <a:r>
              <a:rPr lang="en-US" sz="2900" b="1" u="sng" dirty="0">
                <a:solidFill>
                  <a:prstClr val="black"/>
                </a:solidFill>
              </a:rPr>
              <a:t>SLIDE END	</a:t>
            </a:r>
            <a:endParaRPr lang="en-US" sz="1200"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6</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1.a.</a:t>
            </a:r>
          </a:p>
        </p:txBody>
      </p:sp>
    </p:spTree>
    <p:extLst>
      <p:ext uri="{BB962C8B-B14F-4D97-AF65-F5344CB8AC3E}">
        <p14:creationId xmlns:p14="http://schemas.microsoft.com/office/powerpoint/2010/main" val="181805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tabLst>
                <a:tab pos="5975515" algn="r"/>
              </a:tabLst>
            </a:pPr>
            <a:r>
              <a:rPr lang="en-US" sz="3700" b="1" u="sng" dirty="0"/>
              <a:t>1 minute for this slide	12:00</a:t>
            </a:r>
          </a:p>
          <a:p>
            <a:r>
              <a:rPr lang="en-US" sz="2500" b="1" dirty="0"/>
              <a:t>[3] </a:t>
            </a:r>
            <a:r>
              <a:rPr lang="en-US" sz="2500" dirty="0"/>
              <a:t>Broadcasting is one-way communication.</a:t>
            </a:r>
          </a:p>
          <a:p>
            <a:r>
              <a:rPr lang="en-US" sz="2500" dirty="0"/>
              <a:t>Usually you can spot a broadcasting antenna; it’s very tall and such antennas are usually located near large population areas.</a:t>
            </a:r>
          </a:p>
          <a:p>
            <a:r>
              <a:rPr lang="en-US" sz="2500" dirty="0"/>
              <a:t>Everyone can listen-in on their radio to the programming.  </a:t>
            </a:r>
          </a:p>
          <a:p>
            <a:r>
              <a:rPr lang="en-US" sz="2500" dirty="0"/>
              <a:t>Broadcasting is usually operated as a business, where advertisers pay to have their products/services advertised over the air waves.</a:t>
            </a:r>
          </a:p>
          <a:p>
            <a:r>
              <a:rPr lang="en-US" sz="2500" dirty="0"/>
              <a:t>Two-Way Communication is just that; it’s NOT one-way broadcasting; there are always two (or more) involved</a:t>
            </a:r>
          </a:p>
          <a:p>
            <a:r>
              <a:rPr lang="en-US" sz="2500" b="1" dirty="0"/>
              <a:t>[2]</a:t>
            </a:r>
            <a:r>
              <a:rPr lang="en-US" sz="2500" dirty="0"/>
              <a:t>  Businesses use two-way communication to be more efficient.</a:t>
            </a:r>
          </a:p>
          <a:p>
            <a:r>
              <a:rPr lang="en-US" sz="2500" b="1" dirty="0"/>
              <a:t>[1]  </a:t>
            </a:r>
            <a:r>
              <a:rPr lang="en-US" sz="2500" dirty="0"/>
              <a:t>Ham radio operators use two-way communication in emergencies, when experimenting with equipment and antennas, and mostly for fun! </a:t>
            </a:r>
          </a:p>
          <a:p>
            <a:pPr>
              <a:tabLst>
                <a:tab pos="5975515" algn="r"/>
              </a:tabLst>
            </a:pPr>
            <a:r>
              <a:rPr lang="en-US" sz="3700" b="1" u="sng" dirty="0">
                <a:solidFill>
                  <a:prstClr val="black"/>
                </a:solidFill>
              </a:rPr>
              <a:t>SLIDE END	14:00</a:t>
            </a:r>
          </a:p>
          <a:p>
            <a:endParaRPr lang="en-US" sz="2500" dirty="0"/>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7</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1.b.</a:t>
            </a:r>
          </a:p>
        </p:txBody>
      </p:sp>
    </p:spTree>
    <p:extLst>
      <p:ext uri="{BB962C8B-B14F-4D97-AF65-F5344CB8AC3E}">
        <p14:creationId xmlns:p14="http://schemas.microsoft.com/office/powerpoint/2010/main" val="181805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975515" algn="r"/>
              </a:tabLst>
            </a:pPr>
            <a:r>
              <a:rPr lang="en-US" sz="2900" b="1" u="sng" dirty="0">
                <a:ea typeface="Verdana" pitchFamily="34" charset="0"/>
                <a:cs typeface="Verdana" pitchFamily="34" charset="0"/>
              </a:rPr>
              <a:t>2 minutes for this slide	13:00</a:t>
            </a:r>
          </a:p>
          <a:p>
            <a:r>
              <a:rPr lang="en-US" sz="1900" b="1" dirty="0">
                <a:ea typeface="Verdana" pitchFamily="34" charset="0"/>
                <a:cs typeface="Verdana" pitchFamily="34" charset="0"/>
              </a:rPr>
              <a:t>[3] </a:t>
            </a:r>
            <a:r>
              <a:rPr lang="en-US" sz="1900" dirty="0">
                <a:ea typeface="Verdana" pitchFamily="34" charset="0"/>
                <a:cs typeface="Verdana" pitchFamily="34" charset="0"/>
              </a:rPr>
              <a:t>Call signs are a unique identification for a licensed radio station.  </a:t>
            </a:r>
          </a:p>
          <a:p>
            <a:r>
              <a:rPr lang="en-US" sz="1900" b="1" dirty="0">
                <a:ea typeface="Verdana" pitchFamily="34" charset="0"/>
                <a:cs typeface="Verdana" pitchFamily="34" charset="0"/>
              </a:rPr>
              <a:t>[2]</a:t>
            </a:r>
            <a:r>
              <a:rPr lang="en-US" sz="1900" dirty="0">
                <a:ea typeface="Verdana" pitchFamily="34" charset="0"/>
                <a:cs typeface="Verdana" pitchFamily="34" charset="0"/>
              </a:rPr>
              <a:t> Broadcast radio station call signs are three or four letters such as the FM station above and the television broadcasting stations on the right.</a:t>
            </a:r>
          </a:p>
          <a:p>
            <a:r>
              <a:rPr lang="en-US" sz="1900" dirty="0">
                <a:ea typeface="Verdana" pitchFamily="34" charset="0"/>
                <a:cs typeface="Verdana" pitchFamily="34" charset="0"/>
              </a:rPr>
              <a:t>Cable television does not use call signs because their signal does not travel over the airwaves</a:t>
            </a:r>
          </a:p>
          <a:p>
            <a:r>
              <a:rPr lang="en-US" sz="1900" b="1" dirty="0">
                <a:ea typeface="Verdana" pitchFamily="34" charset="0"/>
                <a:cs typeface="Verdana" pitchFamily="34" charset="0"/>
              </a:rPr>
              <a:t>[1] </a:t>
            </a:r>
            <a:r>
              <a:rPr lang="en-US" sz="1900" dirty="0">
                <a:ea typeface="Verdana" pitchFamily="34" charset="0"/>
                <a:cs typeface="Verdana" pitchFamily="34" charset="0"/>
              </a:rPr>
              <a:t> U.S. Amateur radio station call signs are letters and a number such as the one shown above</a:t>
            </a:r>
          </a:p>
          <a:p>
            <a:pPr>
              <a:tabLst>
                <a:tab pos="5975515" algn="r"/>
              </a:tabLst>
            </a:pPr>
            <a:r>
              <a:rPr lang="en-US" sz="2900" b="1" u="sng" dirty="0">
                <a:solidFill>
                  <a:prstClr val="black"/>
                </a:solidFill>
              </a:rPr>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8</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1.c.</a:t>
            </a:r>
          </a:p>
        </p:txBody>
      </p:sp>
    </p:spTree>
    <p:extLst>
      <p:ext uri="{BB962C8B-B14F-4D97-AF65-F5344CB8AC3E}">
        <p14:creationId xmlns:p14="http://schemas.microsoft.com/office/powerpoint/2010/main" val="181805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975515" algn="r"/>
              </a:tabLst>
            </a:pPr>
            <a:r>
              <a:rPr lang="en-US" sz="2900" b="1" u="sng" dirty="0">
                <a:ea typeface="Verdana" pitchFamily="34" charset="0"/>
                <a:cs typeface="Verdana" pitchFamily="34" charset="0"/>
              </a:rPr>
              <a:t>2 minutes for this slide	15:00</a:t>
            </a:r>
          </a:p>
          <a:p>
            <a:r>
              <a:rPr lang="en-US" sz="1900" b="1" dirty="0">
                <a:ea typeface="Verdana" pitchFamily="34" charset="0"/>
                <a:cs typeface="Verdana" pitchFamily="34" charset="0"/>
              </a:rPr>
              <a:t>[3] </a:t>
            </a:r>
            <a:r>
              <a:rPr lang="en-US" sz="1900" dirty="0">
                <a:ea typeface="Verdana" pitchFamily="34" charset="0"/>
                <a:cs typeface="Verdana" pitchFamily="34" charset="0"/>
              </a:rPr>
              <a:t>Every licensed ham radio operator is assigned a unique call sign.</a:t>
            </a:r>
          </a:p>
          <a:p>
            <a:r>
              <a:rPr lang="en-US" sz="1900" b="1" dirty="0">
                <a:ea typeface="Verdana" pitchFamily="34" charset="0"/>
                <a:cs typeface="Verdana" pitchFamily="34" charset="0"/>
              </a:rPr>
              <a:t>[2] </a:t>
            </a:r>
            <a:r>
              <a:rPr lang="en-US" sz="1900" dirty="0">
                <a:ea typeface="Verdana" pitchFamily="34" charset="0"/>
                <a:cs typeface="Verdana" pitchFamily="34" charset="0"/>
              </a:rPr>
              <a:t>All U.S. ham radio operators have call signs beginning with AA-AL, K, N or W</a:t>
            </a:r>
          </a:p>
          <a:p>
            <a:r>
              <a:rPr lang="en-US" sz="1900" b="1" dirty="0">
                <a:ea typeface="Verdana" pitchFamily="34" charset="0"/>
                <a:cs typeface="Verdana" pitchFamily="34" charset="0"/>
              </a:rPr>
              <a:t>[1]</a:t>
            </a:r>
            <a:r>
              <a:rPr lang="en-US" sz="1900" dirty="0">
                <a:ea typeface="Verdana" pitchFamily="34" charset="0"/>
                <a:cs typeface="Verdana" pitchFamily="34" charset="0"/>
              </a:rPr>
              <a:t> Each U.S. ham radio operator also has a single number in their call letters, 0-9</a:t>
            </a:r>
          </a:p>
          <a:p>
            <a:pPr>
              <a:tabLst>
                <a:tab pos="5975515" algn="r"/>
              </a:tabLst>
            </a:pPr>
            <a:r>
              <a:rPr lang="en-US" sz="2900" b="1" u="sng" dirty="0">
                <a:ea typeface="Verdana" pitchFamily="34" charset="0"/>
                <a:cs typeface="Verdana" pitchFamily="34" charset="0"/>
              </a:rPr>
              <a:t>SLIDE END	</a:t>
            </a:r>
          </a:p>
        </p:txBody>
      </p:sp>
      <p:sp>
        <p:nvSpPr>
          <p:cNvPr id="4" name="Footer Placeholder 3"/>
          <p:cNvSpPr>
            <a:spLocks noGrp="1"/>
          </p:cNvSpPr>
          <p:nvPr>
            <p:ph type="ftr" sz="quarter" idx="10"/>
          </p:nvPr>
        </p:nvSpPr>
        <p:spPr/>
        <p:txBody>
          <a:bodyPr/>
          <a:lstStyle/>
          <a:p>
            <a:r>
              <a:rPr lang="en-US"/>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9</a:t>
            </a:fld>
            <a:endParaRPr lang="en-US"/>
          </a:p>
        </p:txBody>
      </p:sp>
      <p:sp>
        <p:nvSpPr>
          <p:cNvPr id="6" name="Date Placeholder 5"/>
          <p:cNvSpPr>
            <a:spLocks noGrp="1"/>
          </p:cNvSpPr>
          <p:nvPr>
            <p:ph type="dt" idx="12"/>
          </p:nvPr>
        </p:nvSpPr>
        <p:spPr/>
        <p:txBody>
          <a:bodyPr/>
          <a:lstStyle/>
          <a:p>
            <a:fld id="{F2AC706B-CDF5-4B5F-ADAA-1D3B3F96DA35}" type="datetime1">
              <a:rPr lang="en-US" smtClean="0"/>
              <a:t>12/6/2017</a:t>
            </a:fld>
            <a:endParaRPr lang="en-US" dirty="0"/>
          </a:p>
        </p:txBody>
      </p:sp>
      <p:sp>
        <p:nvSpPr>
          <p:cNvPr id="7" name="Header Placeholder 6"/>
          <p:cNvSpPr>
            <a:spLocks noGrp="1"/>
          </p:cNvSpPr>
          <p:nvPr>
            <p:ph type="hdr" sz="quarter" idx="13"/>
          </p:nvPr>
        </p:nvSpPr>
        <p:spPr/>
        <p:txBody>
          <a:bodyPr/>
          <a:lstStyle/>
          <a:p>
            <a:r>
              <a:rPr lang="en-US" dirty="0"/>
              <a:t>Radio Merit Badge Requirement 1.c.</a:t>
            </a:r>
          </a:p>
        </p:txBody>
      </p:sp>
    </p:spTree>
    <p:extLst>
      <p:ext uri="{BB962C8B-B14F-4D97-AF65-F5344CB8AC3E}">
        <p14:creationId xmlns:p14="http://schemas.microsoft.com/office/powerpoint/2010/main" val="18180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elivery Slide w/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940" y="127327"/>
            <a:ext cx="4975860" cy="215444"/>
          </a:xfrm>
          <a:noFill/>
          <a:ln w="9525">
            <a:noFill/>
            <a:miter lim="800000"/>
            <a:headEnd/>
            <a:tailEnd/>
          </a:ln>
        </p:spPr>
        <p:txBody>
          <a:bodyPr vert="horz" wrap="square" lIns="0" tIns="0" rIns="0" bIns="0" numCol="1" anchor="ctr" anchorCtr="0" compatLnSpc="1">
            <a:prstTxWarp prst="textNoShape">
              <a:avLst/>
            </a:prstTxWarp>
            <a:spAutoFit/>
          </a:bodyPr>
          <a:lstStyle>
            <a:lvl1pPr algn="r">
              <a:defRPr lang="en-US" sz="1400">
                <a:latin typeface="Calibri" panose="020F0502020204030204" pitchFamily="34" charset="0"/>
              </a:defRPr>
            </a:lvl1pPr>
          </a:lstStyle>
          <a:p>
            <a:pPr lvl="0" algn="r"/>
            <a:r>
              <a:rPr lang="en-US"/>
              <a:t>Req </a:t>
            </a:r>
            <a:r>
              <a:rPr lang="en-US" dirty="0"/>
              <a:t>__</a:t>
            </a:r>
          </a:p>
        </p:txBody>
      </p:sp>
      <p:sp>
        <p:nvSpPr>
          <p:cNvPr id="5" name="Rectangle 6"/>
          <p:cNvSpPr>
            <a:spLocks noGrp="1" noChangeArrowheads="1"/>
          </p:cNvSpPr>
          <p:nvPr>
            <p:ph type="sldNum" sz="quarter" idx="12"/>
          </p:nvPr>
        </p:nvSpPr>
        <p:spPr>
          <a:xfrm>
            <a:off x="6743700" y="4638843"/>
            <a:ext cx="1905000" cy="342575"/>
          </a:xfrm>
          <a:ln/>
        </p:spPr>
        <p:txBody>
          <a:bodyPr/>
          <a:lstStyle>
            <a:lvl1pPr>
              <a:defRPr/>
            </a:lvl1pPr>
          </a:lstStyle>
          <a:p>
            <a:pPr>
              <a:defRPr/>
            </a:pPr>
            <a:r>
              <a:rPr lang="en-US" dirty="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p:txBody>
      </p:sp>
      <p:sp>
        <p:nvSpPr>
          <p:cNvPr id="1026" name="Rectangle 2"/>
          <p:cNvSpPr>
            <a:spLocks noGrp="1" noChangeArrowheads="1"/>
          </p:cNvSpPr>
          <p:nvPr>
            <p:ph type="title"/>
          </p:nvPr>
        </p:nvSpPr>
        <p:spPr bwMode="auto">
          <a:xfrm>
            <a:off x="1228725" y="198438"/>
            <a:ext cx="7096126"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47725" y="809626"/>
            <a:ext cx="8067675" cy="3762376"/>
          </a:xfrm>
          <a:prstGeom prst="rect">
            <a:avLst/>
          </a:prstGeom>
          <a:noFill/>
          <a:ln w="9525">
            <a:noFill/>
            <a:miter lim="800000"/>
            <a:headEnd/>
            <a:tailEnd/>
          </a:ln>
        </p:spPr>
        <p:txBody>
          <a:bodyPr vert="horz" wrap="square" lIns="73262" tIns="36631" rIns="73262" bIns="3663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743700" y="4638833"/>
            <a:ext cx="1905000" cy="342575"/>
          </a:xfrm>
          <a:prstGeom prst="rect">
            <a:avLst/>
          </a:prstGeom>
          <a:noFill/>
          <a:ln w="9525">
            <a:noFill/>
            <a:miter lim="800000"/>
            <a:headEnd/>
            <a:tailEnd/>
          </a:ln>
          <a:effectLst/>
        </p:spPr>
        <p:txBody>
          <a:bodyPr vert="horz" wrap="square" lIns="73262" tIns="36631" rIns="73262" bIns="36631" numCol="1" anchor="ctr" anchorCtr="0" compatLnSpc="1">
            <a:prstTxWarp prst="textNoShape">
              <a:avLst/>
            </a:prstTxWarp>
          </a:bodyPr>
          <a:lstStyle>
            <a:lvl1pPr algn="r">
              <a:defRPr sz="1200" b="1">
                <a:solidFill>
                  <a:schemeClr val="bg1">
                    <a:lumMod val="65000"/>
                  </a:schemeClr>
                </a:solidFill>
                <a:latin typeface="Calibri" panose="020F0502020204030204" pitchFamily="34" charset="0"/>
              </a:defRPr>
            </a:lvl1pPr>
          </a:lstStyle>
          <a:p>
            <a:pPr>
              <a:defRPr/>
            </a:pPr>
            <a:r>
              <a:rPr lang="en-US" dirty="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grpSp>
        <p:nvGrpSpPr>
          <p:cNvPr id="3" name="Group 2"/>
          <p:cNvGrpSpPr/>
          <p:nvPr/>
        </p:nvGrpSpPr>
        <p:grpSpPr>
          <a:xfrm>
            <a:off x="116002" y="259511"/>
            <a:ext cx="693086" cy="4548317"/>
            <a:chOff x="116002" y="259511"/>
            <a:chExt cx="693086" cy="4548317"/>
          </a:xfrm>
        </p:grpSpPr>
        <p:sp>
          <p:nvSpPr>
            <p:cNvPr id="11" name="Freeform 10"/>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Freeform 11"/>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13" name="Group 12"/>
            <p:cNvGrpSpPr/>
            <p:nvPr/>
          </p:nvGrpSpPr>
          <p:grpSpPr>
            <a:xfrm rot="16200000">
              <a:off x="51226" y="1886274"/>
              <a:ext cx="824704" cy="665662"/>
              <a:chOff x="5286375" y="2146300"/>
              <a:chExt cx="2486025" cy="2006600"/>
            </a:xfrm>
          </p:grpSpPr>
          <p:sp>
            <p:nvSpPr>
              <p:cNvPr id="16" name="Freeform 1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4" name="Freeform 1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 name="Freeform 1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 name="Picture 3"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Tree>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0" fontAlgn="base" hangingPunct="0">
        <a:spcBef>
          <a:spcPct val="0"/>
        </a:spcBef>
        <a:spcAft>
          <a:spcPct val="0"/>
        </a:spcAft>
        <a:defRPr sz="28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3500">
          <a:solidFill>
            <a:schemeClr val="tx2"/>
          </a:solidFill>
          <a:latin typeface="Times New Roman" pitchFamily="18" charset="0"/>
        </a:defRPr>
      </a:lvl2pPr>
      <a:lvl3pPr algn="ctr" rtl="0" eaLnBrk="0" fontAlgn="base" hangingPunct="0">
        <a:spcBef>
          <a:spcPct val="0"/>
        </a:spcBef>
        <a:spcAft>
          <a:spcPct val="0"/>
        </a:spcAft>
        <a:defRPr sz="3500">
          <a:solidFill>
            <a:schemeClr val="tx2"/>
          </a:solidFill>
          <a:latin typeface="Times New Roman" pitchFamily="18" charset="0"/>
        </a:defRPr>
      </a:lvl3pPr>
      <a:lvl4pPr algn="ctr" rtl="0" eaLnBrk="0" fontAlgn="base" hangingPunct="0">
        <a:spcBef>
          <a:spcPct val="0"/>
        </a:spcBef>
        <a:spcAft>
          <a:spcPct val="0"/>
        </a:spcAft>
        <a:defRPr sz="3500">
          <a:solidFill>
            <a:schemeClr val="tx2"/>
          </a:solidFill>
          <a:latin typeface="Times New Roman" pitchFamily="18" charset="0"/>
        </a:defRPr>
      </a:lvl4pPr>
      <a:lvl5pPr algn="ctr" rtl="0" eaLnBrk="0" fontAlgn="base" hangingPunct="0">
        <a:spcBef>
          <a:spcPct val="0"/>
        </a:spcBef>
        <a:spcAft>
          <a:spcPct val="0"/>
        </a:spcAft>
        <a:defRPr sz="3500">
          <a:solidFill>
            <a:schemeClr val="tx2"/>
          </a:solidFill>
          <a:latin typeface="Times New Roman" pitchFamily="18" charset="0"/>
        </a:defRPr>
      </a:lvl5pPr>
      <a:lvl6pPr marL="366309" algn="ctr" rtl="0" eaLnBrk="0" fontAlgn="base" hangingPunct="0">
        <a:spcBef>
          <a:spcPct val="0"/>
        </a:spcBef>
        <a:spcAft>
          <a:spcPct val="0"/>
        </a:spcAft>
        <a:defRPr sz="3500">
          <a:solidFill>
            <a:schemeClr val="tx2"/>
          </a:solidFill>
          <a:latin typeface="Times New Roman" pitchFamily="18" charset="0"/>
        </a:defRPr>
      </a:lvl6pPr>
      <a:lvl7pPr marL="732617" algn="ctr" rtl="0" eaLnBrk="0" fontAlgn="base" hangingPunct="0">
        <a:spcBef>
          <a:spcPct val="0"/>
        </a:spcBef>
        <a:spcAft>
          <a:spcPct val="0"/>
        </a:spcAft>
        <a:defRPr sz="3500">
          <a:solidFill>
            <a:schemeClr val="tx2"/>
          </a:solidFill>
          <a:latin typeface="Times New Roman" pitchFamily="18" charset="0"/>
        </a:defRPr>
      </a:lvl7pPr>
      <a:lvl8pPr marL="1098926" algn="ctr" rtl="0" eaLnBrk="0" fontAlgn="base" hangingPunct="0">
        <a:spcBef>
          <a:spcPct val="0"/>
        </a:spcBef>
        <a:spcAft>
          <a:spcPct val="0"/>
        </a:spcAft>
        <a:defRPr sz="3500">
          <a:solidFill>
            <a:schemeClr val="tx2"/>
          </a:solidFill>
          <a:latin typeface="Times New Roman" pitchFamily="18" charset="0"/>
        </a:defRPr>
      </a:lvl8pPr>
      <a:lvl9pPr marL="1465235" algn="ctr" rtl="0" eaLnBrk="0" fontAlgn="base" hangingPunct="0">
        <a:spcBef>
          <a:spcPct val="0"/>
        </a:spcBef>
        <a:spcAft>
          <a:spcPct val="0"/>
        </a:spcAft>
        <a:defRPr sz="3500">
          <a:solidFill>
            <a:schemeClr val="tx2"/>
          </a:solidFill>
          <a:latin typeface="Times New Roman" pitchFamily="18" charset="0"/>
        </a:defRPr>
      </a:lvl9pPr>
    </p:titleStyle>
    <p:body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3.png"/><Relationship Id="rId7"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jpeg"/><Relationship Id="rId10" Type="http://schemas.openxmlformats.org/officeDocument/2006/relationships/image" Target="../media/image1.png"/><Relationship Id="rId4" Type="http://schemas.openxmlformats.org/officeDocument/2006/relationships/image" Target="../media/image49.jpe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gif"/><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pic>
        <p:nvPicPr>
          <p:cNvPr id="23" name="Picture 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1866" y="828675"/>
            <a:ext cx="3180533" cy="324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bwMode="auto">
          <a:xfrm>
            <a:off x="1498725" y="971550"/>
            <a:ext cx="2874505" cy="2862322"/>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pPr algn="r"/>
            <a:r>
              <a:rPr lang="en-US" sz="6000" dirty="0"/>
              <a:t>Radio</a:t>
            </a:r>
          </a:p>
          <a:p>
            <a:pPr algn="r"/>
            <a:r>
              <a:rPr lang="en-US" sz="6000" dirty="0"/>
              <a:t>Merit</a:t>
            </a:r>
          </a:p>
          <a:p>
            <a:pPr algn="r"/>
            <a:r>
              <a:rPr lang="en-US" sz="6000" dirty="0"/>
              <a:t>Badge</a:t>
            </a:r>
          </a:p>
        </p:txBody>
      </p:sp>
      <p:sp>
        <p:nvSpPr>
          <p:cNvPr id="2" name="TextBox 1">
            <a:extLst>
              <a:ext uri="{FF2B5EF4-FFF2-40B4-BE49-F238E27FC236}">
                <a16:creationId xmlns:a16="http://schemas.microsoft.com/office/drawing/2014/main" id="{CE1F71B7-0DB1-4154-A450-681A80BD2A5B}"/>
              </a:ext>
            </a:extLst>
          </p:cNvPr>
          <p:cNvSpPr txBox="1"/>
          <p:nvPr/>
        </p:nvSpPr>
        <p:spPr bwMode="auto">
          <a:xfrm>
            <a:off x="2483427" y="4254122"/>
            <a:ext cx="1485900" cy="384721"/>
          </a:xfrm>
          <a:prstGeom prst="rect">
            <a:avLst/>
          </a:prstGeom>
          <a:solidFill>
            <a:schemeClr val="accent2"/>
          </a:solidFill>
          <a:ln w="9525">
            <a:noFill/>
            <a:miter lim="800000"/>
            <a:headEnd/>
            <a:tailEnd/>
          </a:ln>
        </p:spPr>
        <p:txBody>
          <a:bodyPr wrap="square" rtlCol="0">
            <a:spAutoFit/>
          </a:bodyPr>
          <a:lstStyle/>
          <a:p>
            <a:r>
              <a:rPr lang="en-US" b="1" dirty="0">
                <a:latin typeface="Verdana" pitchFamily="34" charset="0"/>
              </a:rPr>
              <a:t>Module 1</a:t>
            </a:r>
          </a:p>
        </p:txBody>
      </p:sp>
    </p:spTree>
    <p:extLst>
      <p:ext uri="{BB962C8B-B14F-4D97-AF65-F5344CB8AC3E}">
        <p14:creationId xmlns:p14="http://schemas.microsoft.com/office/powerpoint/2010/main" val="41657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1.c.:  Call Signs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10</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grpSp>
        <p:nvGrpSpPr>
          <p:cNvPr id="23" name="Group 22"/>
          <p:cNvGrpSpPr/>
          <p:nvPr/>
        </p:nvGrpSpPr>
        <p:grpSpPr>
          <a:xfrm>
            <a:off x="1669396" y="541444"/>
            <a:ext cx="6055380" cy="3750932"/>
            <a:chOff x="1379835" y="478579"/>
            <a:chExt cx="6900565" cy="4274472"/>
          </a:xfrm>
        </p:grpSpPr>
        <p:grpSp>
          <p:nvGrpSpPr>
            <p:cNvPr id="24" name="Group 23"/>
            <p:cNvGrpSpPr/>
            <p:nvPr/>
          </p:nvGrpSpPr>
          <p:grpSpPr>
            <a:xfrm>
              <a:off x="1379835" y="478579"/>
              <a:ext cx="6900565" cy="4274472"/>
              <a:chOff x="1202035" y="287338"/>
              <a:chExt cx="7311811" cy="4529213"/>
            </a:xfrm>
          </p:grpSpPr>
          <p:sp>
            <p:nvSpPr>
              <p:cNvPr id="26" name="Rectangle 25"/>
              <p:cNvSpPr/>
              <p:nvPr/>
            </p:nvSpPr>
            <p:spPr bwMode="auto">
              <a:xfrm>
                <a:off x="1209675" y="287338"/>
                <a:ext cx="7299325" cy="45227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035" y="295275"/>
                <a:ext cx="7311811" cy="4521276"/>
              </a:xfrm>
              <a:prstGeom prst="rect">
                <a:avLst/>
              </a:prstGeom>
            </p:spPr>
          </p:pic>
        </p:grpSp>
        <p:cxnSp>
          <p:nvCxnSpPr>
            <p:cNvPr id="25" name="Straight Connector 24"/>
            <p:cNvCxnSpPr/>
            <p:nvPr/>
          </p:nvCxnSpPr>
          <p:spPr bwMode="auto">
            <a:xfrm flipV="1">
              <a:off x="4638675" y="2085975"/>
              <a:ext cx="121444" cy="66675"/>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8" name="Rectangle 27"/>
          <p:cNvSpPr/>
          <p:nvPr/>
        </p:nvSpPr>
        <p:spPr bwMode="auto">
          <a:xfrm>
            <a:off x="1695450" y="544513"/>
            <a:ext cx="6026387" cy="3744551"/>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9130">
            <a:off x="3095683" y="1020721"/>
            <a:ext cx="3560099" cy="2670075"/>
          </a:xfrm>
          <a:prstGeom prst="rect">
            <a:avLst/>
          </a:prstGeom>
          <a:ln w="3175">
            <a:solidFill>
              <a:schemeClr val="tx1"/>
            </a:solidFill>
          </a:ln>
          <a:effectLst>
            <a:outerShdw blurRad="50800" dist="101600" dir="2700000" sx="101000" sy="101000" algn="tl" rotWithShape="0">
              <a:prstClr val="black">
                <a:alpha val="77000"/>
              </a:prstClr>
            </a:outerShdw>
          </a:effectLst>
        </p:spPr>
      </p:pic>
      <p:sp>
        <p:nvSpPr>
          <p:cNvPr id="5" name="TextBox 4"/>
          <p:cNvSpPr txBox="1"/>
          <p:nvPr/>
        </p:nvSpPr>
        <p:spPr bwMode="auto">
          <a:xfrm>
            <a:off x="1334876" y="4304011"/>
            <a:ext cx="6753772" cy="461665"/>
          </a:xfrm>
          <a:prstGeom prst="rect">
            <a:avLst/>
          </a:prstGeom>
          <a:noFill/>
          <a:ln w="9525">
            <a:noFill/>
            <a:miter lim="800000"/>
            <a:headEnd/>
            <a:tailEnd/>
          </a:ln>
        </p:spPr>
        <p:txBody>
          <a:bodyPr wrap="none" rtlCol="0">
            <a:spAutoFit/>
          </a:bodyPr>
          <a:lstStyle/>
          <a:p>
            <a:pPr algn="ctr"/>
            <a:r>
              <a:rPr lang="en-US" sz="2400" b="1" dirty="0">
                <a:ln w="10541" cmpd="sng">
                  <a:solidFill>
                    <a:schemeClr val="accent1">
                      <a:shade val="88000"/>
                      <a:satMod val="110000"/>
                    </a:schemeClr>
                  </a:solidFill>
                  <a:prstDash val="solid"/>
                </a:ln>
                <a:solidFill>
                  <a:srgbClr val="FFFF00"/>
                </a:solidFill>
                <a:latin typeface="Verdana" pitchFamily="34" charset="0"/>
              </a:rPr>
              <a:t>Create Your Own Imaginary Call Sign!</a:t>
            </a:r>
          </a:p>
        </p:txBody>
      </p:sp>
      <p:sp>
        <p:nvSpPr>
          <p:cNvPr id="30" name="TextBox 29"/>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Tree>
    <p:extLst>
      <p:ext uri="{BB962C8B-B14F-4D97-AF65-F5344CB8AC3E}">
        <p14:creationId xmlns:p14="http://schemas.microsoft.com/office/powerpoint/2010/main" val="236400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par>
                                <p:cTn id="12" presetID="10" presetClass="exit" presetSubtype="0" fill="hold" grpId="0" nodeType="withEffect">
                                  <p:stCondLst>
                                    <p:cond delay="0"/>
                                  </p:stCondLst>
                                  <p:childTnLst>
                                    <p:animEffect transition="out" filter="fade">
                                      <p:cBhvr>
                                        <p:cTn id="13" dur="500"/>
                                        <p:tgtEl>
                                          <p:spTgt spid="30"/>
                                        </p:tgtEl>
                                      </p:cBhvr>
                                    </p:animEffect>
                                    <p:set>
                                      <p:cBhvr>
                                        <p:cTn id="14" dur="1" fill="hold">
                                          <p:stCondLst>
                                            <p:cond delay="499"/>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grpId="0"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P spid="28" grpId="1" animBg="1"/>
      <p:bldP spid="5"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1.c.: Call Signs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pic>
        <p:nvPicPr>
          <p:cNvPr id="24" name="Picture 2" descr="http://vk3kid.org/wp-content/uploads/2012/05/prefix.gif"/>
          <p:cNvPicPr>
            <a:picLocks noChangeAspect="1" noChangeArrowheads="1"/>
          </p:cNvPicPr>
          <p:nvPr/>
        </p:nvPicPr>
        <p:blipFill rotWithShape="1">
          <a:blip r:embed="rId3">
            <a:extLst>
              <a:ext uri="{28A0092B-C50C-407E-A947-70E740481C1C}">
                <a14:useLocalDpi xmlns:a14="http://schemas.microsoft.com/office/drawing/2010/main" val="0"/>
              </a:ext>
            </a:extLst>
          </a:blip>
          <a:srcRect l="1373" t="14468" r="22560" b="24522"/>
          <a:stretch/>
        </p:blipFill>
        <p:spPr bwMode="auto">
          <a:xfrm>
            <a:off x="942975" y="590550"/>
            <a:ext cx="7029450" cy="4228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3019425" y="171450"/>
            <a:ext cx="3070071" cy="461665"/>
          </a:xfrm>
          <a:prstGeom prst="rect">
            <a:avLst/>
          </a:prstGeom>
          <a:noFill/>
          <a:ln w="9525">
            <a:noFill/>
            <a:miter lim="800000"/>
            <a:headEnd/>
            <a:tailEnd/>
          </a:ln>
        </p:spPr>
        <p:txBody>
          <a:bodyPr wrap="none" rtlCol="0">
            <a:spAutoFit/>
          </a:bodyPr>
          <a:lstStyle/>
          <a:p>
            <a:pPr algn="ctr"/>
            <a:r>
              <a:rPr lang="en-US" sz="2400" b="1" dirty="0">
                <a:ln w="10541" cmpd="sng">
                  <a:solidFill>
                    <a:schemeClr val="accent1">
                      <a:shade val="88000"/>
                      <a:satMod val="110000"/>
                    </a:schemeClr>
                  </a:solidFill>
                  <a:prstDash val="solid"/>
                </a:ln>
                <a:solidFill>
                  <a:srgbClr val="FFFF00"/>
                </a:solidFill>
                <a:latin typeface="Verdana" pitchFamily="34" charset="0"/>
              </a:rPr>
              <a:t>Global Call Signs</a:t>
            </a:r>
          </a:p>
        </p:txBody>
      </p:sp>
      <p:sp>
        <p:nvSpPr>
          <p:cNvPr id="7" name="Rectangle 6"/>
          <p:cNvSpPr/>
          <p:nvPr/>
        </p:nvSpPr>
        <p:spPr bwMode="auto">
          <a:xfrm>
            <a:off x="942975" y="571500"/>
            <a:ext cx="7000875" cy="4240213"/>
          </a:xfrm>
          <a:prstGeom prst="rect">
            <a:avLst/>
          </a:prstGeom>
          <a:solidFill>
            <a:srgbClr val="F2F2F2">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26" name="Picture 2" descr="http://vk3kid.org/wp-content/uploads/2012/05/prefix.gif"/>
          <p:cNvPicPr>
            <a:picLocks noChangeAspect="1" noChangeArrowheads="1"/>
          </p:cNvPicPr>
          <p:nvPr/>
        </p:nvPicPr>
        <p:blipFill rotWithShape="1">
          <a:blip r:embed="rId3">
            <a:extLst>
              <a:ext uri="{28A0092B-C50C-407E-A947-70E740481C1C}">
                <a14:useLocalDpi xmlns:a14="http://schemas.microsoft.com/office/drawing/2010/main" val="0"/>
              </a:ext>
            </a:extLst>
          </a:blip>
          <a:srcRect l="17864" t="52123" r="58120" b="24522"/>
          <a:stretch/>
        </p:blipFill>
        <p:spPr bwMode="auto">
          <a:xfrm>
            <a:off x="1264161" y="1552137"/>
            <a:ext cx="3422139" cy="24959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1922143" y="4042272"/>
            <a:ext cx="2061782" cy="769441"/>
          </a:xfrm>
          <a:prstGeom prst="rect">
            <a:avLst/>
          </a:prstGeom>
          <a:noFill/>
          <a:ln w="9525">
            <a:noFill/>
            <a:miter lim="800000"/>
            <a:headEnd/>
            <a:tailEnd/>
          </a:ln>
        </p:spPr>
        <p:txBody>
          <a:bodyPr wrap="none" rtlCol="0">
            <a:spAutoFit/>
          </a:bodyPr>
          <a:lstStyle/>
          <a:p>
            <a:pPr algn="ctr"/>
            <a:r>
              <a:rPr lang="en-US" sz="4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Verdana" pitchFamily="34" charset="0"/>
              </a:rPr>
              <a:t>PW8S</a:t>
            </a:r>
          </a:p>
        </p:txBody>
      </p:sp>
      <p:pic>
        <p:nvPicPr>
          <p:cNvPr id="25" name="Picture 2" descr="http://vk3kid.org/wp-content/uploads/2012/05/prefix.gif"/>
          <p:cNvPicPr>
            <a:picLocks noChangeAspect="1" noChangeArrowheads="1"/>
          </p:cNvPicPr>
          <p:nvPr/>
        </p:nvPicPr>
        <p:blipFill rotWithShape="1">
          <a:blip r:embed="rId3">
            <a:extLst>
              <a:ext uri="{28A0092B-C50C-407E-A947-70E740481C1C}">
                <a14:useLocalDpi xmlns:a14="http://schemas.microsoft.com/office/drawing/2010/main" val="0"/>
              </a:ext>
            </a:extLst>
          </a:blip>
          <a:srcRect l="60021" t="65041" r="29363" b="24522"/>
          <a:stretch/>
        </p:blipFill>
        <p:spPr bwMode="auto">
          <a:xfrm>
            <a:off x="5476875" y="1783179"/>
            <a:ext cx="2076451" cy="153096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bwMode="auto">
          <a:xfrm>
            <a:off x="5383690" y="1028700"/>
            <a:ext cx="2225289" cy="769441"/>
          </a:xfrm>
          <a:prstGeom prst="rect">
            <a:avLst/>
          </a:prstGeom>
          <a:noFill/>
          <a:ln w="9525">
            <a:noFill/>
            <a:miter lim="800000"/>
            <a:headEnd/>
            <a:tailEnd/>
          </a:ln>
        </p:spPr>
        <p:txBody>
          <a:bodyPr wrap="none" rtlCol="0">
            <a:spAutoFit/>
          </a:bodyPr>
          <a:lstStyle/>
          <a:p>
            <a:pPr algn="ctr"/>
            <a:r>
              <a:rPr lang="en-US" sz="4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Verdana" pitchFamily="34" charset="0"/>
              </a:rPr>
              <a:t>5R8UI</a:t>
            </a:r>
          </a:p>
        </p:txBody>
      </p:sp>
    </p:spTree>
    <p:extLst>
      <p:ext uri="{BB962C8B-B14F-4D97-AF65-F5344CB8AC3E}">
        <p14:creationId xmlns:p14="http://schemas.microsoft.com/office/powerpoint/2010/main" val="383727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7" grpId="0" animBg="1"/>
      <p:bldP spid="7" grpId="1" animBg="1"/>
      <p:bldP spid="8" grpId="0"/>
      <p:bldP spid="8" grpId="1"/>
      <p:bldP spid="28" grpId="0"/>
      <p:bldP spid="2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1.d.:  Phonetic Alphabet</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grpSp>
        <p:nvGrpSpPr>
          <p:cNvPr id="23" name="Group 22"/>
          <p:cNvGrpSpPr/>
          <p:nvPr/>
        </p:nvGrpSpPr>
        <p:grpSpPr>
          <a:xfrm>
            <a:off x="1392547" y="530862"/>
            <a:ext cx="1310017" cy="4080686"/>
            <a:chOff x="1592572" y="530862"/>
            <a:chExt cx="1310017" cy="4080686"/>
          </a:xfrm>
        </p:grpSpPr>
        <p:grpSp>
          <p:nvGrpSpPr>
            <p:cNvPr id="24" name="Group 23"/>
            <p:cNvGrpSpPr/>
            <p:nvPr/>
          </p:nvGrpSpPr>
          <p:grpSpPr>
            <a:xfrm>
              <a:off x="1608829" y="530862"/>
              <a:ext cx="838394" cy="615553"/>
              <a:chOff x="1608829" y="530862"/>
              <a:chExt cx="838394" cy="615553"/>
            </a:xfrm>
          </p:grpSpPr>
          <p:sp>
            <p:nvSpPr>
              <p:cNvPr id="43" name="Rectangle 42"/>
              <p:cNvSpPr/>
              <p:nvPr/>
            </p:nvSpPr>
            <p:spPr>
              <a:xfrm>
                <a:off x="1608829" y="530862"/>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A</a:t>
                </a:r>
              </a:p>
            </p:txBody>
          </p:sp>
          <p:sp>
            <p:nvSpPr>
              <p:cNvPr id="44" name="TextBox 43"/>
              <p:cNvSpPr txBox="1"/>
              <p:nvPr/>
            </p:nvSpPr>
            <p:spPr>
              <a:xfrm>
                <a:off x="1884248" y="575573"/>
                <a:ext cx="562975" cy="523220"/>
              </a:xfrm>
              <a:prstGeom prst="rect">
                <a:avLst/>
              </a:prstGeom>
              <a:noFill/>
            </p:spPr>
            <p:txBody>
              <a:bodyPr wrap="none" rtlCol="0">
                <a:spAutoFit/>
              </a:bodyPr>
              <a:lstStyle/>
              <a:p>
                <a:r>
                  <a:rPr lang="en-US" sz="2800" dirty="0" err="1">
                    <a:solidFill>
                      <a:srgbClr val="B3FFB3"/>
                    </a:solidFill>
                  </a:rPr>
                  <a:t>lfa</a:t>
                </a:r>
                <a:endParaRPr lang="en-US" sz="2800" dirty="0">
                  <a:solidFill>
                    <a:srgbClr val="B3FFB3"/>
                  </a:solidFill>
                </a:endParaRPr>
              </a:p>
            </p:txBody>
          </p:sp>
        </p:grpSp>
        <p:grpSp>
          <p:nvGrpSpPr>
            <p:cNvPr id="25" name="Group 24"/>
            <p:cNvGrpSpPr/>
            <p:nvPr/>
          </p:nvGrpSpPr>
          <p:grpSpPr>
            <a:xfrm>
              <a:off x="1621759" y="1092246"/>
              <a:ext cx="1052779" cy="615553"/>
              <a:chOff x="1621759" y="1092246"/>
              <a:chExt cx="1052779" cy="615553"/>
            </a:xfrm>
          </p:grpSpPr>
          <p:sp>
            <p:nvSpPr>
              <p:cNvPr id="41" name="Rectangle 40"/>
              <p:cNvSpPr/>
              <p:nvPr/>
            </p:nvSpPr>
            <p:spPr>
              <a:xfrm>
                <a:off x="1621759" y="1092246"/>
                <a:ext cx="379912"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B</a:t>
                </a:r>
              </a:p>
            </p:txBody>
          </p:sp>
          <p:sp>
            <p:nvSpPr>
              <p:cNvPr id="42" name="TextBox 41"/>
              <p:cNvSpPr txBox="1"/>
              <p:nvPr/>
            </p:nvSpPr>
            <p:spPr>
              <a:xfrm>
                <a:off x="1858930" y="1136957"/>
                <a:ext cx="815608" cy="523220"/>
              </a:xfrm>
              <a:prstGeom prst="rect">
                <a:avLst/>
              </a:prstGeom>
              <a:noFill/>
            </p:spPr>
            <p:txBody>
              <a:bodyPr wrap="none" rtlCol="0">
                <a:spAutoFit/>
              </a:bodyPr>
              <a:lstStyle/>
              <a:p>
                <a:r>
                  <a:rPr lang="en-US" sz="2800" dirty="0" err="1">
                    <a:solidFill>
                      <a:srgbClr val="B3FFB3"/>
                    </a:solidFill>
                  </a:rPr>
                  <a:t>ravo</a:t>
                </a:r>
                <a:endParaRPr lang="en-US" sz="2800" dirty="0">
                  <a:solidFill>
                    <a:srgbClr val="B3FFB3"/>
                  </a:solidFill>
                </a:endParaRPr>
              </a:p>
            </p:txBody>
          </p:sp>
        </p:grpSp>
        <p:grpSp>
          <p:nvGrpSpPr>
            <p:cNvPr id="26" name="Group 25"/>
            <p:cNvGrpSpPr/>
            <p:nvPr/>
          </p:nvGrpSpPr>
          <p:grpSpPr>
            <a:xfrm>
              <a:off x="1609000" y="1671234"/>
              <a:ext cx="1253889" cy="615553"/>
              <a:chOff x="1609000" y="1671234"/>
              <a:chExt cx="1253889" cy="615553"/>
            </a:xfrm>
          </p:grpSpPr>
          <p:sp>
            <p:nvSpPr>
              <p:cNvPr id="39" name="Rectangle 38"/>
              <p:cNvSpPr/>
              <p:nvPr/>
            </p:nvSpPr>
            <p:spPr>
              <a:xfrm>
                <a:off x="1609000" y="1671234"/>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C</a:t>
                </a:r>
              </a:p>
            </p:txBody>
          </p:sp>
          <p:sp>
            <p:nvSpPr>
              <p:cNvPr id="40" name="TextBox 39"/>
              <p:cNvSpPr txBox="1"/>
              <p:nvPr/>
            </p:nvSpPr>
            <p:spPr>
              <a:xfrm>
                <a:off x="1851074" y="1718326"/>
                <a:ext cx="1011815" cy="523220"/>
              </a:xfrm>
              <a:prstGeom prst="rect">
                <a:avLst/>
              </a:prstGeom>
              <a:noFill/>
            </p:spPr>
            <p:txBody>
              <a:bodyPr wrap="none" rtlCol="0">
                <a:spAutoFit/>
              </a:bodyPr>
              <a:lstStyle/>
              <a:p>
                <a:r>
                  <a:rPr lang="en-US" sz="2800" dirty="0" err="1">
                    <a:solidFill>
                      <a:srgbClr val="B3FFB3"/>
                    </a:solidFill>
                  </a:rPr>
                  <a:t>harlie</a:t>
                </a:r>
                <a:endParaRPr lang="en-US" sz="2800" dirty="0">
                  <a:solidFill>
                    <a:srgbClr val="B3FFB3"/>
                  </a:solidFill>
                </a:endParaRPr>
              </a:p>
            </p:txBody>
          </p:sp>
        </p:grpSp>
        <p:grpSp>
          <p:nvGrpSpPr>
            <p:cNvPr id="27" name="Group 26"/>
            <p:cNvGrpSpPr/>
            <p:nvPr/>
          </p:nvGrpSpPr>
          <p:grpSpPr>
            <a:xfrm>
              <a:off x="1607347" y="2248914"/>
              <a:ext cx="1000004" cy="615553"/>
              <a:chOff x="1607347" y="2248914"/>
              <a:chExt cx="1000004" cy="615553"/>
            </a:xfrm>
          </p:grpSpPr>
          <p:sp>
            <p:nvSpPr>
              <p:cNvPr id="37" name="Rectangle 36"/>
              <p:cNvSpPr/>
              <p:nvPr/>
            </p:nvSpPr>
            <p:spPr>
              <a:xfrm>
                <a:off x="1607347" y="2248914"/>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D</a:t>
                </a:r>
              </a:p>
            </p:txBody>
          </p:sp>
          <p:sp>
            <p:nvSpPr>
              <p:cNvPr id="38" name="TextBox 37"/>
              <p:cNvSpPr txBox="1"/>
              <p:nvPr/>
            </p:nvSpPr>
            <p:spPr>
              <a:xfrm>
                <a:off x="1875612" y="2293625"/>
                <a:ext cx="731739" cy="523220"/>
              </a:xfrm>
              <a:prstGeom prst="rect">
                <a:avLst/>
              </a:prstGeom>
              <a:noFill/>
            </p:spPr>
            <p:txBody>
              <a:bodyPr wrap="none" rtlCol="0">
                <a:spAutoFit/>
              </a:bodyPr>
              <a:lstStyle/>
              <a:p>
                <a:r>
                  <a:rPr lang="en-US" sz="2800" dirty="0" err="1">
                    <a:solidFill>
                      <a:srgbClr val="B3FFB3"/>
                    </a:solidFill>
                  </a:rPr>
                  <a:t>elta</a:t>
                </a:r>
                <a:endParaRPr lang="en-US" sz="2800" dirty="0">
                  <a:solidFill>
                    <a:srgbClr val="B3FFB3"/>
                  </a:solidFill>
                </a:endParaRPr>
              </a:p>
            </p:txBody>
          </p:sp>
        </p:grpSp>
        <p:grpSp>
          <p:nvGrpSpPr>
            <p:cNvPr id="28" name="Group 27"/>
            <p:cNvGrpSpPr/>
            <p:nvPr/>
          </p:nvGrpSpPr>
          <p:grpSpPr>
            <a:xfrm>
              <a:off x="1621145" y="2841755"/>
              <a:ext cx="931001" cy="615553"/>
              <a:chOff x="1621145" y="2841755"/>
              <a:chExt cx="931001" cy="615553"/>
            </a:xfrm>
          </p:grpSpPr>
          <p:sp>
            <p:nvSpPr>
              <p:cNvPr id="35" name="Rectangle 34"/>
              <p:cNvSpPr/>
              <p:nvPr/>
            </p:nvSpPr>
            <p:spPr>
              <a:xfrm>
                <a:off x="1621145" y="2841755"/>
                <a:ext cx="379912"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E</a:t>
                </a:r>
              </a:p>
            </p:txBody>
          </p:sp>
          <p:sp>
            <p:nvSpPr>
              <p:cNvPr id="36" name="TextBox 35"/>
              <p:cNvSpPr txBox="1"/>
              <p:nvPr/>
            </p:nvSpPr>
            <p:spPr>
              <a:xfrm>
                <a:off x="1836886" y="2886466"/>
                <a:ext cx="715260" cy="523220"/>
              </a:xfrm>
              <a:prstGeom prst="rect">
                <a:avLst/>
              </a:prstGeom>
              <a:noFill/>
            </p:spPr>
            <p:txBody>
              <a:bodyPr wrap="none" rtlCol="0">
                <a:spAutoFit/>
              </a:bodyPr>
              <a:lstStyle/>
              <a:p>
                <a:r>
                  <a:rPr lang="en-US" sz="2800" dirty="0" err="1">
                    <a:solidFill>
                      <a:srgbClr val="B3FFB3"/>
                    </a:solidFill>
                  </a:rPr>
                  <a:t>cho</a:t>
                </a:r>
                <a:endParaRPr lang="en-US" sz="2800" dirty="0">
                  <a:solidFill>
                    <a:srgbClr val="B3FFB3"/>
                  </a:solidFill>
                </a:endParaRPr>
              </a:p>
            </p:txBody>
          </p:sp>
        </p:grpSp>
        <p:grpSp>
          <p:nvGrpSpPr>
            <p:cNvPr id="29" name="Group 28"/>
            <p:cNvGrpSpPr/>
            <p:nvPr/>
          </p:nvGrpSpPr>
          <p:grpSpPr>
            <a:xfrm>
              <a:off x="1636200" y="3435447"/>
              <a:ext cx="1266389" cy="615553"/>
              <a:chOff x="1636200" y="3435447"/>
              <a:chExt cx="1266389" cy="615553"/>
            </a:xfrm>
          </p:grpSpPr>
          <p:sp>
            <p:nvSpPr>
              <p:cNvPr id="33" name="Rectangle 32"/>
              <p:cNvSpPr/>
              <p:nvPr/>
            </p:nvSpPr>
            <p:spPr>
              <a:xfrm>
                <a:off x="1636200" y="3435447"/>
                <a:ext cx="351058"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F</a:t>
                </a:r>
              </a:p>
            </p:txBody>
          </p:sp>
          <p:sp>
            <p:nvSpPr>
              <p:cNvPr id="34" name="TextBox 33"/>
              <p:cNvSpPr txBox="1"/>
              <p:nvPr/>
            </p:nvSpPr>
            <p:spPr>
              <a:xfrm>
                <a:off x="1830372" y="3480158"/>
                <a:ext cx="1072217" cy="523220"/>
              </a:xfrm>
              <a:prstGeom prst="rect">
                <a:avLst/>
              </a:prstGeom>
              <a:noFill/>
            </p:spPr>
            <p:txBody>
              <a:bodyPr wrap="none" rtlCol="0">
                <a:spAutoFit/>
              </a:bodyPr>
              <a:lstStyle/>
              <a:p>
                <a:r>
                  <a:rPr lang="en-US" sz="2800" dirty="0" err="1">
                    <a:solidFill>
                      <a:srgbClr val="B3FFB3"/>
                    </a:solidFill>
                  </a:rPr>
                  <a:t>oxtrot</a:t>
                </a:r>
                <a:endParaRPr lang="en-US" sz="2800" dirty="0">
                  <a:solidFill>
                    <a:srgbClr val="B3FFB3"/>
                  </a:solidFill>
                </a:endParaRPr>
              </a:p>
            </p:txBody>
          </p:sp>
        </p:grpSp>
        <p:grpSp>
          <p:nvGrpSpPr>
            <p:cNvPr id="30" name="Group 29"/>
            <p:cNvGrpSpPr/>
            <p:nvPr/>
          </p:nvGrpSpPr>
          <p:grpSpPr>
            <a:xfrm>
              <a:off x="1592572" y="3995995"/>
              <a:ext cx="847283" cy="615553"/>
              <a:chOff x="1592572" y="3995995"/>
              <a:chExt cx="847283" cy="615553"/>
            </a:xfrm>
          </p:grpSpPr>
          <p:sp>
            <p:nvSpPr>
              <p:cNvPr id="31" name="Rectangle 30"/>
              <p:cNvSpPr/>
              <p:nvPr/>
            </p:nvSpPr>
            <p:spPr>
              <a:xfrm>
                <a:off x="1592572" y="3995995"/>
                <a:ext cx="437620"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G</a:t>
                </a:r>
              </a:p>
            </p:txBody>
          </p:sp>
          <p:sp>
            <p:nvSpPr>
              <p:cNvPr id="32" name="TextBox 31"/>
              <p:cNvSpPr txBox="1"/>
              <p:nvPr/>
            </p:nvSpPr>
            <p:spPr>
              <a:xfrm>
                <a:off x="1875277" y="4045469"/>
                <a:ext cx="564578" cy="523220"/>
              </a:xfrm>
              <a:prstGeom prst="rect">
                <a:avLst/>
              </a:prstGeom>
              <a:noFill/>
            </p:spPr>
            <p:txBody>
              <a:bodyPr wrap="none" rtlCol="0">
                <a:spAutoFit/>
              </a:bodyPr>
              <a:lstStyle/>
              <a:p>
                <a:r>
                  <a:rPr lang="en-US" sz="2800" dirty="0" err="1">
                    <a:solidFill>
                      <a:srgbClr val="B3FFB3"/>
                    </a:solidFill>
                  </a:rPr>
                  <a:t>olf</a:t>
                </a:r>
                <a:endParaRPr lang="en-US" sz="2800" dirty="0">
                  <a:solidFill>
                    <a:srgbClr val="B3FFB3"/>
                  </a:solidFill>
                </a:endParaRPr>
              </a:p>
            </p:txBody>
          </p:sp>
        </p:grpSp>
      </p:grpSp>
      <p:grpSp>
        <p:nvGrpSpPr>
          <p:cNvPr id="45" name="Group 44"/>
          <p:cNvGrpSpPr/>
          <p:nvPr/>
        </p:nvGrpSpPr>
        <p:grpSpPr>
          <a:xfrm>
            <a:off x="3272199" y="536894"/>
            <a:ext cx="1802503" cy="4094878"/>
            <a:chOff x="3472224" y="536894"/>
            <a:chExt cx="1802503" cy="4094878"/>
          </a:xfrm>
        </p:grpSpPr>
        <p:grpSp>
          <p:nvGrpSpPr>
            <p:cNvPr id="46" name="Group 45"/>
            <p:cNvGrpSpPr/>
            <p:nvPr/>
          </p:nvGrpSpPr>
          <p:grpSpPr>
            <a:xfrm>
              <a:off x="3516004" y="536894"/>
              <a:ext cx="1032577" cy="615553"/>
              <a:chOff x="3516004" y="536894"/>
              <a:chExt cx="1032577" cy="615553"/>
            </a:xfrm>
          </p:grpSpPr>
          <p:sp>
            <p:nvSpPr>
              <p:cNvPr id="65" name="Rectangle 64"/>
              <p:cNvSpPr/>
              <p:nvPr/>
            </p:nvSpPr>
            <p:spPr>
              <a:xfrm>
                <a:off x="3516004" y="536894"/>
                <a:ext cx="437620"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H</a:t>
                </a:r>
              </a:p>
            </p:txBody>
          </p:sp>
          <p:sp>
            <p:nvSpPr>
              <p:cNvPr id="66" name="TextBox 65"/>
              <p:cNvSpPr txBox="1"/>
              <p:nvPr/>
            </p:nvSpPr>
            <p:spPr>
              <a:xfrm>
                <a:off x="3798696" y="583986"/>
                <a:ext cx="749885" cy="523220"/>
              </a:xfrm>
              <a:prstGeom prst="rect">
                <a:avLst/>
              </a:prstGeom>
              <a:noFill/>
            </p:spPr>
            <p:txBody>
              <a:bodyPr wrap="none" rtlCol="0">
                <a:spAutoFit/>
              </a:bodyPr>
              <a:lstStyle/>
              <a:p>
                <a:r>
                  <a:rPr lang="en-US" sz="2800" dirty="0" err="1">
                    <a:solidFill>
                      <a:srgbClr val="B3FFB3"/>
                    </a:solidFill>
                  </a:rPr>
                  <a:t>otel</a:t>
                </a:r>
                <a:endParaRPr lang="en-US" sz="2800" dirty="0">
                  <a:solidFill>
                    <a:srgbClr val="B3FFB3"/>
                  </a:solidFill>
                </a:endParaRPr>
              </a:p>
            </p:txBody>
          </p:sp>
        </p:grpSp>
        <p:grpSp>
          <p:nvGrpSpPr>
            <p:cNvPr id="47" name="Group 46"/>
            <p:cNvGrpSpPr/>
            <p:nvPr/>
          </p:nvGrpSpPr>
          <p:grpSpPr>
            <a:xfrm>
              <a:off x="3613607" y="1099702"/>
              <a:ext cx="915421" cy="615553"/>
              <a:chOff x="3613607" y="1099702"/>
              <a:chExt cx="915421" cy="615553"/>
            </a:xfrm>
          </p:grpSpPr>
          <p:sp>
            <p:nvSpPr>
              <p:cNvPr id="63" name="Rectangle 62"/>
              <p:cNvSpPr/>
              <p:nvPr/>
            </p:nvSpPr>
            <p:spPr>
              <a:xfrm>
                <a:off x="3613607" y="1099702"/>
                <a:ext cx="238848"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I</a:t>
                </a:r>
              </a:p>
            </p:txBody>
          </p:sp>
          <p:sp>
            <p:nvSpPr>
              <p:cNvPr id="64" name="TextBox 63"/>
              <p:cNvSpPr txBox="1"/>
              <p:nvPr/>
            </p:nvSpPr>
            <p:spPr>
              <a:xfrm>
                <a:off x="3712779" y="1144413"/>
                <a:ext cx="816249" cy="523220"/>
              </a:xfrm>
              <a:prstGeom prst="rect">
                <a:avLst/>
              </a:prstGeom>
              <a:noFill/>
            </p:spPr>
            <p:txBody>
              <a:bodyPr wrap="none" rtlCol="0">
                <a:spAutoFit/>
              </a:bodyPr>
              <a:lstStyle/>
              <a:p>
                <a:r>
                  <a:rPr lang="en-US" sz="2800" dirty="0" err="1">
                    <a:solidFill>
                      <a:srgbClr val="B3FFB3"/>
                    </a:solidFill>
                  </a:rPr>
                  <a:t>ndia</a:t>
                </a:r>
                <a:endParaRPr lang="en-US" sz="2800" dirty="0">
                  <a:solidFill>
                    <a:srgbClr val="B3FFB3"/>
                  </a:solidFill>
                </a:endParaRPr>
              </a:p>
            </p:txBody>
          </p:sp>
        </p:grpSp>
        <p:grpSp>
          <p:nvGrpSpPr>
            <p:cNvPr id="48" name="Group 47"/>
            <p:cNvGrpSpPr/>
            <p:nvPr/>
          </p:nvGrpSpPr>
          <p:grpSpPr>
            <a:xfrm>
              <a:off x="3586241" y="1681635"/>
              <a:ext cx="953643" cy="615553"/>
              <a:chOff x="3586241" y="1681635"/>
              <a:chExt cx="953643" cy="615553"/>
            </a:xfrm>
          </p:grpSpPr>
          <p:sp>
            <p:nvSpPr>
              <p:cNvPr id="61" name="Rectangle 60"/>
              <p:cNvSpPr/>
              <p:nvPr/>
            </p:nvSpPr>
            <p:spPr>
              <a:xfrm>
                <a:off x="3586241" y="1681635"/>
                <a:ext cx="294953"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J</a:t>
                </a:r>
              </a:p>
            </p:txBody>
          </p:sp>
          <p:sp>
            <p:nvSpPr>
              <p:cNvPr id="62" name="TextBox 61"/>
              <p:cNvSpPr txBox="1"/>
              <p:nvPr/>
            </p:nvSpPr>
            <p:spPr>
              <a:xfrm>
                <a:off x="3706322" y="1726346"/>
                <a:ext cx="833562" cy="523220"/>
              </a:xfrm>
              <a:prstGeom prst="rect">
                <a:avLst/>
              </a:prstGeom>
              <a:noFill/>
            </p:spPr>
            <p:txBody>
              <a:bodyPr wrap="none" rtlCol="0">
                <a:spAutoFit/>
              </a:bodyPr>
              <a:lstStyle/>
              <a:p>
                <a:r>
                  <a:rPr lang="en-US" sz="2800" dirty="0" err="1">
                    <a:solidFill>
                      <a:srgbClr val="B3FFB3"/>
                    </a:solidFill>
                  </a:rPr>
                  <a:t>uliet</a:t>
                </a:r>
                <a:endParaRPr lang="en-US" sz="2800" dirty="0">
                  <a:solidFill>
                    <a:srgbClr val="B3FFB3"/>
                  </a:solidFill>
                </a:endParaRPr>
              </a:p>
            </p:txBody>
          </p:sp>
        </p:grpSp>
        <p:grpSp>
          <p:nvGrpSpPr>
            <p:cNvPr id="49" name="Group 48"/>
            <p:cNvGrpSpPr/>
            <p:nvPr/>
          </p:nvGrpSpPr>
          <p:grpSpPr>
            <a:xfrm>
              <a:off x="3515322" y="2265669"/>
              <a:ext cx="800972" cy="615553"/>
              <a:chOff x="3515322" y="2265669"/>
              <a:chExt cx="800972" cy="615553"/>
            </a:xfrm>
          </p:grpSpPr>
          <p:sp>
            <p:nvSpPr>
              <p:cNvPr id="59" name="Rectangle 58"/>
              <p:cNvSpPr/>
              <p:nvPr/>
            </p:nvSpPr>
            <p:spPr>
              <a:xfrm>
                <a:off x="3515322" y="2265669"/>
                <a:ext cx="437620"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K</a:t>
                </a:r>
              </a:p>
            </p:txBody>
          </p:sp>
          <p:sp>
            <p:nvSpPr>
              <p:cNvPr id="60" name="TextBox 59"/>
              <p:cNvSpPr txBox="1"/>
              <p:nvPr/>
            </p:nvSpPr>
            <p:spPr>
              <a:xfrm>
                <a:off x="3778967" y="2310380"/>
                <a:ext cx="537327" cy="523220"/>
              </a:xfrm>
              <a:prstGeom prst="rect">
                <a:avLst/>
              </a:prstGeom>
              <a:noFill/>
            </p:spPr>
            <p:txBody>
              <a:bodyPr wrap="none" rtlCol="0">
                <a:spAutoFit/>
              </a:bodyPr>
              <a:lstStyle/>
              <a:p>
                <a:r>
                  <a:rPr lang="en-US" sz="2800" dirty="0" err="1">
                    <a:solidFill>
                      <a:srgbClr val="B3FFB3"/>
                    </a:solidFill>
                  </a:rPr>
                  <a:t>ilo</a:t>
                </a:r>
                <a:endParaRPr lang="en-US" sz="2800" dirty="0">
                  <a:solidFill>
                    <a:srgbClr val="B3FFB3"/>
                  </a:solidFill>
                </a:endParaRPr>
              </a:p>
            </p:txBody>
          </p:sp>
        </p:grpSp>
        <p:grpSp>
          <p:nvGrpSpPr>
            <p:cNvPr id="50" name="Group 49"/>
            <p:cNvGrpSpPr/>
            <p:nvPr/>
          </p:nvGrpSpPr>
          <p:grpSpPr>
            <a:xfrm>
              <a:off x="3543116" y="2858225"/>
              <a:ext cx="954906" cy="615553"/>
              <a:chOff x="3543116" y="2858225"/>
              <a:chExt cx="954906" cy="615553"/>
            </a:xfrm>
          </p:grpSpPr>
          <p:sp>
            <p:nvSpPr>
              <p:cNvPr id="57" name="Rectangle 56"/>
              <p:cNvSpPr/>
              <p:nvPr/>
            </p:nvSpPr>
            <p:spPr>
              <a:xfrm>
                <a:off x="3543116" y="2858225"/>
                <a:ext cx="379912"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L</a:t>
                </a:r>
              </a:p>
            </p:txBody>
          </p:sp>
          <p:sp>
            <p:nvSpPr>
              <p:cNvPr id="58" name="TextBox 57"/>
              <p:cNvSpPr txBox="1"/>
              <p:nvPr/>
            </p:nvSpPr>
            <p:spPr>
              <a:xfrm>
                <a:off x="3773144" y="2900555"/>
                <a:ext cx="724878" cy="523220"/>
              </a:xfrm>
              <a:prstGeom prst="rect">
                <a:avLst/>
              </a:prstGeom>
              <a:noFill/>
            </p:spPr>
            <p:txBody>
              <a:bodyPr wrap="none" rtlCol="0">
                <a:spAutoFit/>
              </a:bodyPr>
              <a:lstStyle/>
              <a:p>
                <a:r>
                  <a:rPr lang="en-US" sz="2800" dirty="0" err="1">
                    <a:solidFill>
                      <a:srgbClr val="B3FFB3"/>
                    </a:solidFill>
                  </a:rPr>
                  <a:t>ima</a:t>
                </a:r>
                <a:endParaRPr lang="en-US" sz="2800" dirty="0">
                  <a:solidFill>
                    <a:srgbClr val="B3FFB3"/>
                  </a:solidFill>
                </a:endParaRPr>
              </a:p>
            </p:txBody>
          </p:sp>
        </p:grpSp>
        <p:grpSp>
          <p:nvGrpSpPr>
            <p:cNvPr id="51" name="Group 50"/>
            <p:cNvGrpSpPr/>
            <p:nvPr/>
          </p:nvGrpSpPr>
          <p:grpSpPr>
            <a:xfrm>
              <a:off x="3472224" y="3450024"/>
              <a:ext cx="978650" cy="615553"/>
              <a:chOff x="3472224" y="3450024"/>
              <a:chExt cx="978650" cy="615553"/>
            </a:xfrm>
          </p:grpSpPr>
          <p:sp>
            <p:nvSpPr>
              <p:cNvPr id="55" name="Rectangle 54"/>
              <p:cNvSpPr/>
              <p:nvPr/>
            </p:nvSpPr>
            <p:spPr>
              <a:xfrm>
                <a:off x="3472224" y="3450024"/>
                <a:ext cx="522579"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M</a:t>
                </a:r>
              </a:p>
            </p:txBody>
          </p:sp>
          <p:sp>
            <p:nvSpPr>
              <p:cNvPr id="56" name="TextBox 55"/>
              <p:cNvSpPr txBox="1"/>
              <p:nvPr/>
            </p:nvSpPr>
            <p:spPr>
              <a:xfrm>
                <a:off x="3854557" y="3497115"/>
                <a:ext cx="596317" cy="523220"/>
              </a:xfrm>
              <a:prstGeom prst="rect">
                <a:avLst/>
              </a:prstGeom>
              <a:noFill/>
            </p:spPr>
            <p:txBody>
              <a:bodyPr wrap="none" rtlCol="0">
                <a:spAutoFit/>
              </a:bodyPr>
              <a:lstStyle/>
              <a:p>
                <a:r>
                  <a:rPr lang="en-US" sz="2800" dirty="0" err="1">
                    <a:solidFill>
                      <a:srgbClr val="B3FFB3"/>
                    </a:solidFill>
                  </a:rPr>
                  <a:t>ike</a:t>
                </a:r>
                <a:endParaRPr lang="en-US" sz="2800" dirty="0">
                  <a:solidFill>
                    <a:srgbClr val="B3FFB3"/>
                  </a:solidFill>
                </a:endParaRPr>
              </a:p>
            </p:txBody>
          </p:sp>
        </p:grpSp>
        <p:grpSp>
          <p:nvGrpSpPr>
            <p:cNvPr id="52" name="Group 51"/>
            <p:cNvGrpSpPr/>
            <p:nvPr/>
          </p:nvGrpSpPr>
          <p:grpSpPr>
            <a:xfrm>
              <a:off x="3528399" y="4016219"/>
              <a:ext cx="1746328" cy="615553"/>
              <a:chOff x="3528399" y="4016219"/>
              <a:chExt cx="1746328" cy="615553"/>
            </a:xfrm>
          </p:grpSpPr>
          <p:sp>
            <p:nvSpPr>
              <p:cNvPr id="53" name="Rectangle 52"/>
              <p:cNvSpPr/>
              <p:nvPr/>
            </p:nvSpPr>
            <p:spPr>
              <a:xfrm>
                <a:off x="3528399" y="4016219"/>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N</a:t>
                </a:r>
              </a:p>
            </p:txBody>
          </p:sp>
          <p:sp>
            <p:nvSpPr>
              <p:cNvPr id="54" name="TextBox 53"/>
              <p:cNvSpPr txBox="1"/>
              <p:nvPr/>
            </p:nvSpPr>
            <p:spPr>
              <a:xfrm>
                <a:off x="3787140" y="4060930"/>
                <a:ext cx="1487587" cy="523220"/>
              </a:xfrm>
              <a:prstGeom prst="rect">
                <a:avLst/>
              </a:prstGeom>
              <a:noFill/>
            </p:spPr>
            <p:txBody>
              <a:bodyPr wrap="none" rtlCol="0">
                <a:spAutoFit/>
              </a:bodyPr>
              <a:lstStyle/>
              <a:p>
                <a:r>
                  <a:rPr lang="en-US" sz="2800" dirty="0" err="1">
                    <a:solidFill>
                      <a:srgbClr val="B3FFB3"/>
                    </a:solidFill>
                  </a:rPr>
                  <a:t>ovember</a:t>
                </a:r>
                <a:endParaRPr lang="en-US" sz="2800" dirty="0">
                  <a:solidFill>
                    <a:srgbClr val="B3FFB3"/>
                  </a:solidFill>
                </a:endParaRPr>
              </a:p>
            </p:txBody>
          </p:sp>
        </p:grpSp>
      </p:grpSp>
      <p:grpSp>
        <p:nvGrpSpPr>
          <p:cNvPr id="67" name="Group 66"/>
          <p:cNvGrpSpPr/>
          <p:nvPr/>
        </p:nvGrpSpPr>
        <p:grpSpPr>
          <a:xfrm>
            <a:off x="5211481" y="544105"/>
            <a:ext cx="1446538" cy="4089363"/>
            <a:chOff x="5411506" y="544105"/>
            <a:chExt cx="1446538" cy="4089363"/>
          </a:xfrm>
        </p:grpSpPr>
        <p:grpSp>
          <p:nvGrpSpPr>
            <p:cNvPr id="68" name="Group 67"/>
            <p:cNvGrpSpPr/>
            <p:nvPr/>
          </p:nvGrpSpPr>
          <p:grpSpPr>
            <a:xfrm>
              <a:off x="5411506" y="544105"/>
              <a:ext cx="1080514" cy="615553"/>
              <a:chOff x="5411506" y="544105"/>
              <a:chExt cx="1080514" cy="615553"/>
            </a:xfrm>
          </p:grpSpPr>
          <p:sp>
            <p:nvSpPr>
              <p:cNvPr id="87" name="Rectangle 86"/>
              <p:cNvSpPr/>
              <p:nvPr/>
            </p:nvSpPr>
            <p:spPr>
              <a:xfrm>
                <a:off x="5411506" y="544105"/>
                <a:ext cx="437620"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O</a:t>
                </a:r>
              </a:p>
            </p:txBody>
          </p:sp>
          <p:sp>
            <p:nvSpPr>
              <p:cNvPr id="88" name="TextBox 87"/>
              <p:cNvSpPr txBox="1"/>
              <p:nvPr/>
            </p:nvSpPr>
            <p:spPr>
              <a:xfrm>
                <a:off x="5720399" y="591196"/>
                <a:ext cx="771621" cy="523220"/>
              </a:xfrm>
              <a:prstGeom prst="rect">
                <a:avLst/>
              </a:prstGeom>
              <a:noFill/>
            </p:spPr>
            <p:txBody>
              <a:bodyPr wrap="none" rtlCol="0">
                <a:spAutoFit/>
              </a:bodyPr>
              <a:lstStyle/>
              <a:p>
                <a:r>
                  <a:rPr lang="en-US" sz="2800" dirty="0">
                    <a:solidFill>
                      <a:srgbClr val="B3FFB3"/>
                    </a:solidFill>
                  </a:rPr>
                  <a:t>scar</a:t>
                </a:r>
              </a:p>
            </p:txBody>
          </p:sp>
        </p:grpSp>
        <p:grpSp>
          <p:nvGrpSpPr>
            <p:cNvPr id="69" name="Group 68"/>
            <p:cNvGrpSpPr/>
            <p:nvPr/>
          </p:nvGrpSpPr>
          <p:grpSpPr>
            <a:xfrm>
              <a:off x="5454388" y="1110298"/>
              <a:ext cx="930063" cy="615553"/>
              <a:chOff x="5454388" y="1110298"/>
              <a:chExt cx="930063" cy="615553"/>
            </a:xfrm>
          </p:grpSpPr>
          <p:sp>
            <p:nvSpPr>
              <p:cNvPr id="85" name="Rectangle 84"/>
              <p:cNvSpPr/>
              <p:nvPr/>
            </p:nvSpPr>
            <p:spPr>
              <a:xfrm>
                <a:off x="5454388" y="1110298"/>
                <a:ext cx="351058"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P</a:t>
                </a:r>
              </a:p>
            </p:txBody>
          </p:sp>
          <p:sp>
            <p:nvSpPr>
              <p:cNvPr id="86" name="TextBox 85"/>
              <p:cNvSpPr txBox="1"/>
              <p:nvPr/>
            </p:nvSpPr>
            <p:spPr>
              <a:xfrm>
                <a:off x="5667588" y="1155009"/>
                <a:ext cx="716863" cy="523220"/>
              </a:xfrm>
              <a:prstGeom prst="rect">
                <a:avLst/>
              </a:prstGeom>
              <a:noFill/>
            </p:spPr>
            <p:txBody>
              <a:bodyPr wrap="none" rtlCol="0">
                <a:spAutoFit/>
              </a:bodyPr>
              <a:lstStyle/>
              <a:p>
                <a:r>
                  <a:rPr lang="en-US" sz="2800" dirty="0" err="1">
                    <a:solidFill>
                      <a:srgbClr val="B3FFB3"/>
                    </a:solidFill>
                  </a:rPr>
                  <a:t>apa</a:t>
                </a:r>
                <a:endParaRPr lang="en-US" sz="2800" dirty="0">
                  <a:solidFill>
                    <a:srgbClr val="B3FFB3"/>
                  </a:solidFill>
                </a:endParaRPr>
              </a:p>
            </p:txBody>
          </p:sp>
        </p:grpSp>
        <p:grpSp>
          <p:nvGrpSpPr>
            <p:cNvPr id="70" name="Group 69"/>
            <p:cNvGrpSpPr/>
            <p:nvPr/>
          </p:nvGrpSpPr>
          <p:grpSpPr>
            <a:xfrm>
              <a:off x="5413504" y="1686884"/>
              <a:ext cx="1370501" cy="615553"/>
              <a:chOff x="5413504" y="1686884"/>
              <a:chExt cx="1370501" cy="615553"/>
            </a:xfrm>
          </p:grpSpPr>
          <p:sp>
            <p:nvSpPr>
              <p:cNvPr id="83" name="Rectangle 82"/>
              <p:cNvSpPr/>
              <p:nvPr/>
            </p:nvSpPr>
            <p:spPr>
              <a:xfrm>
                <a:off x="5413504" y="1686884"/>
                <a:ext cx="437620"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Q</a:t>
                </a:r>
              </a:p>
            </p:txBody>
          </p:sp>
          <p:sp>
            <p:nvSpPr>
              <p:cNvPr id="84" name="TextBox 83"/>
              <p:cNvSpPr txBox="1"/>
              <p:nvPr/>
            </p:nvSpPr>
            <p:spPr>
              <a:xfrm>
                <a:off x="5712878" y="1733979"/>
                <a:ext cx="1071127" cy="523220"/>
              </a:xfrm>
              <a:prstGeom prst="rect">
                <a:avLst/>
              </a:prstGeom>
              <a:noFill/>
            </p:spPr>
            <p:txBody>
              <a:bodyPr wrap="none" rtlCol="0">
                <a:spAutoFit/>
              </a:bodyPr>
              <a:lstStyle/>
              <a:p>
                <a:r>
                  <a:rPr lang="en-US" sz="2800" dirty="0" err="1">
                    <a:solidFill>
                      <a:srgbClr val="B3FFB3"/>
                    </a:solidFill>
                  </a:rPr>
                  <a:t>uebec</a:t>
                </a:r>
                <a:endParaRPr lang="en-US" sz="2800" dirty="0">
                  <a:solidFill>
                    <a:srgbClr val="B3FFB3"/>
                  </a:solidFill>
                </a:endParaRPr>
              </a:p>
            </p:txBody>
          </p:sp>
        </p:grpSp>
        <p:grpSp>
          <p:nvGrpSpPr>
            <p:cNvPr id="71" name="Group 70"/>
            <p:cNvGrpSpPr/>
            <p:nvPr/>
          </p:nvGrpSpPr>
          <p:grpSpPr>
            <a:xfrm>
              <a:off x="5425988" y="2266050"/>
              <a:ext cx="1286594" cy="615553"/>
              <a:chOff x="5425988" y="2266050"/>
              <a:chExt cx="1286594" cy="615553"/>
            </a:xfrm>
          </p:grpSpPr>
          <p:sp>
            <p:nvSpPr>
              <p:cNvPr id="81" name="Rectangle 80"/>
              <p:cNvSpPr/>
              <p:nvPr/>
            </p:nvSpPr>
            <p:spPr>
              <a:xfrm>
                <a:off x="5425988" y="2266050"/>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R</a:t>
                </a:r>
              </a:p>
            </p:txBody>
          </p:sp>
          <p:sp>
            <p:nvSpPr>
              <p:cNvPr id="82" name="TextBox 81"/>
              <p:cNvSpPr txBox="1"/>
              <p:nvPr/>
            </p:nvSpPr>
            <p:spPr>
              <a:xfrm>
                <a:off x="5684737" y="2310765"/>
                <a:ext cx="1027845" cy="523220"/>
              </a:xfrm>
              <a:prstGeom prst="rect">
                <a:avLst/>
              </a:prstGeom>
              <a:noFill/>
            </p:spPr>
            <p:txBody>
              <a:bodyPr wrap="none" rtlCol="0">
                <a:spAutoFit/>
              </a:bodyPr>
              <a:lstStyle/>
              <a:p>
                <a:r>
                  <a:rPr lang="en-US" sz="2800" dirty="0" err="1">
                    <a:solidFill>
                      <a:srgbClr val="B3FFB3"/>
                    </a:solidFill>
                  </a:rPr>
                  <a:t>omeo</a:t>
                </a:r>
                <a:endParaRPr lang="en-US" sz="2800" dirty="0">
                  <a:solidFill>
                    <a:srgbClr val="B3FFB3"/>
                  </a:solidFill>
                </a:endParaRPr>
              </a:p>
            </p:txBody>
          </p:sp>
        </p:grpSp>
        <p:grpSp>
          <p:nvGrpSpPr>
            <p:cNvPr id="72" name="Group 71"/>
            <p:cNvGrpSpPr/>
            <p:nvPr/>
          </p:nvGrpSpPr>
          <p:grpSpPr>
            <a:xfrm>
              <a:off x="5466911" y="2858530"/>
              <a:ext cx="1066887" cy="615553"/>
              <a:chOff x="5466911" y="2858530"/>
              <a:chExt cx="1066887" cy="615553"/>
            </a:xfrm>
          </p:grpSpPr>
          <p:sp>
            <p:nvSpPr>
              <p:cNvPr id="79" name="Rectangle 78"/>
              <p:cNvSpPr/>
              <p:nvPr/>
            </p:nvSpPr>
            <p:spPr>
              <a:xfrm>
                <a:off x="5466911" y="2858530"/>
                <a:ext cx="323808"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S</a:t>
                </a:r>
              </a:p>
            </p:txBody>
          </p:sp>
          <p:sp>
            <p:nvSpPr>
              <p:cNvPr id="80" name="TextBox 79"/>
              <p:cNvSpPr txBox="1"/>
              <p:nvPr/>
            </p:nvSpPr>
            <p:spPr>
              <a:xfrm>
                <a:off x="5675230" y="2903241"/>
                <a:ext cx="858568" cy="523220"/>
              </a:xfrm>
              <a:prstGeom prst="rect">
                <a:avLst/>
              </a:prstGeom>
              <a:noFill/>
            </p:spPr>
            <p:txBody>
              <a:bodyPr wrap="none" rtlCol="0">
                <a:spAutoFit/>
              </a:bodyPr>
              <a:lstStyle/>
              <a:p>
                <a:r>
                  <a:rPr lang="en-US" sz="2800" dirty="0" err="1">
                    <a:solidFill>
                      <a:srgbClr val="B3FFB3"/>
                    </a:solidFill>
                  </a:rPr>
                  <a:t>ierra</a:t>
                </a:r>
                <a:endParaRPr lang="en-US" sz="2800" dirty="0">
                  <a:solidFill>
                    <a:srgbClr val="B3FFB3"/>
                  </a:solidFill>
                </a:endParaRPr>
              </a:p>
            </p:txBody>
          </p:sp>
        </p:grpSp>
        <p:grpSp>
          <p:nvGrpSpPr>
            <p:cNvPr id="73" name="Group 72"/>
            <p:cNvGrpSpPr/>
            <p:nvPr/>
          </p:nvGrpSpPr>
          <p:grpSpPr>
            <a:xfrm>
              <a:off x="5439626" y="3451304"/>
              <a:ext cx="1081983" cy="615553"/>
              <a:chOff x="5439626" y="3451304"/>
              <a:chExt cx="1081983" cy="615553"/>
            </a:xfrm>
          </p:grpSpPr>
          <p:sp>
            <p:nvSpPr>
              <p:cNvPr id="77" name="Rectangle 76"/>
              <p:cNvSpPr/>
              <p:nvPr/>
            </p:nvSpPr>
            <p:spPr>
              <a:xfrm>
                <a:off x="5439626" y="3451304"/>
                <a:ext cx="379912"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T</a:t>
                </a:r>
              </a:p>
            </p:txBody>
          </p:sp>
          <p:sp>
            <p:nvSpPr>
              <p:cNvPr id="78" name="TextBox 77"/>
              <p:cNvSpPr txBox="1"/>
              <p:nvPr/>
            </p:nvSpPr>
            <p:spPr>
              <a:xfrm>
                <a:off x="5621234" y="3496015"/>
                <a:ext cx="900375" cy="523220"/>
              </a:xfrm>
              <a:prstGeom prst="rect">
                <a:avLst/>
              </a:prstGeom>
              <a:noFill/>
            </p:spPr>
            <p:txBody>
              <a:bodyPr wrap="none" rtlCol="0">
                <a:spAutoFit/>
              </a:bodyPr>
              <a:lstStyle/>
              <a:p>
                <a:r>
                  <a:rPr lang="en-US" sz="2800" dirty="0" err="1">
                    <a:solidFill>
                      <a:srgbClr val="B3FFB3"/>
                    </a:solidFill>
                  </a:rPr>
                  <a:t>ango</a:t>
                </a:r>
                <a:endParaRPr lang="en-US" sz="2800" dirty="0">
                  <a:solidFill>
                    <a:srgbClr val="B3FFB3"/>
                  </a:solidFill>
                </a:endParaRPr>
              </a:p>
            </p:txBody>
          </p:sp>
        </p:grpSp>
        <p:grpSp>
          <p:nvGrpSpPr>
            <p:cNvPr id="74" name="Group 73"/>
            <p:cNvGrpSpPr/>
            <p:nvPr/>
          </p:nvGrpSpPr>
          <p:grpSpPr>
            <a:xfrm>
              <a:off x="5426858" y="4017915"/>
              <a:ext cx="1431186" cy="615553"/>
              <a:chOff x="5426858" y="4017915"/>
              <a:chExt cx="1431186" cy="615553"/>
            </a:xfrm>
          </p:grpSpPr>
          <p:sp>
            <p:nvSpPr>
              <p:cNvPr id="75" name="Rectangle 74"/>
              <p:cNvSpPr/>
              <p:nvPr/>
            </p:nvSpPr>
            <p:spPr>
              <a:xfrm>
                <a:off x="5426858" y="4017915"/>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U</a:t>
                </a:r>
              </a:p>
            </p:txBody>
          </p:sp>
          <p:sp>
            <p:nvSpPr>
              <p:cNvPr id="76" name="TextBox 75"/>
              <p:cNvSpPr txBox="1"/>
              <p:nvPr/>
            </p:nvSpPr>
            <p:spPr>
              <a:xfrm>
                <a:off x="5699906" y="4062626"/>
                <a:ext cx="1158138" cy="523220"/>
              </a:xfrm>
              <a:prstGeom prst="rect">
                <a:avLst/>
              </a:prstGeom>
              <a:noFill/>
            </p:spPr>
            <p:txBody>
              <a:bodyPr wrap="none" rtlCol="0">
                <a:spAutoFit/>
              </a:bodyPr>
              <a:lstStyle/>
              <a:p>
                <a:r>
                  <a:rPr lang="en-US" sz="2800" dirty="0" err="1">
                    <a:solidFill>
                      <a:srgbClr val="B3FFB3"/>
                    </a:solidFill>
                  </a:rPr>
                  <a:t>niform</a:t>
                </a:r>
                <a:endParaRPr lang="en-US" sz="2800" dirty="0">
                  <a:solidFill>
                    <a:srgbClr val="B3FFB3"/>
                  </a:solidFill>
                </a:endParaRPr>
              </a:p>
            </p:txBody>
          </p:sp>
        </p:grpSp>
      </p:grpSp>
      <p:grpSp>
        <p:nvGrpSpPr>
          <p:cNvPr id="89" name="Group 88"/>
          <p:cNvGrpSpPr/>
          <p:nvPr/>
        </p:nvGrpSpPr>
        <p:grpSpPr>
          <a:xfrm>
            <a:off x="6958011" y="546877"/>
            <a:ext cx="1490018" cy="2926053"/>
            <a:chOff x="7158036" y="546877"/>
            <a:chExt cx="1490018" cy="2926053"/>
          </a:xfrm>
        </p:grpSpPr>
        <p:grpSp>
          <p:nvGrpSpPr>
            <p:cNvPr id="90" name="Group 89"/>
            <p:cNvGrpSpPr/>
            <p:nvPr/>
          </p:nvGrpSpPr>
          <p:grpSpPr>
            <a:xfrm>
              <a:off x="7227489" y="546877"/>
              <a:ext cx="1113095" cy="615553"/>
              <a:chOff x="7227489" y="546877"/>
              <a:chExt cx="1113095" cy="615553"/>
            </a:xfrm>
          </p:grpSpPr>
          <p:sp>
            <p:nvSpPr>
              <p:cNvPr id="103" name="Rectangle 102"/>
              <p:cNvSpPr/>
              <p:nvPr/>
            </p:nvSpPr>
            <p:spPr>
              <a:xfrm>
                <a:off x="7227489" y="546877"/>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V</a:t>
                </a:r>
              </a:p>
            </p:txBody>
          </p:sp>
          <p:sp>
            <p:nvSpPr>
              <p:cNvPr id="104" name="TextBox 103"/>
              <p:cNvSpPr txBox="1"/>
              <p:nvPr/>
            </p:nvSpPr>
            <p:spPr>
              <a:xfrm>
                <a:off x="7490992" y="591588"/>
                <a:ext cx="849592" cy="523220"/>
              </a:xfrm>
              <a:prstGeom prst="rect">
                <a:avLst/>
              </a:prstGeom>
              <a:noFill/>
            </p:spPr>
            <p:txBody>
              <a:bodyPr wrap="none" rtlCol="0">
                <a:spAutoFit/>
              </a:bodyPr>
              <a:lstStyle/>
              <a:p>
                <a:r>
                  <a:rPr lang="en-US" sz="2800" dirty="0" err="1">
                    <a:solidFill>
                      <a:srgbClr val="B3FFB3"/>
                    </a:solidFill>
                  </a:rPr>
                  <a:t>ictor</a:t>
                </a:r>
                <a:endParaRPr lang="en-US" sz="2800" dirty="0">
                  <a:solidFill>
                    <a:srgbClr val="B3FFB3"/>
                  </a:solidFill>
                </a:endParaRPr>
              </a:p>
            </p:txBody>
          </p:sp>
        </p:grpSp>
        <p:grpSp>
          <p:nvGrpSpPr>
            <p:cNvPr id="91" name="Group 90"/>
            <p:cNvGrpSpPr/>
            <p:nvPr/>
          </p:nvGrpSpPr>
          <p:grpSpPr>
            <a:xfrm>
              <a:off x="7158036" y="1110501"/>
              <a:ext cx="1490018" cy="615553"/>
              <a:chOff x="7158036" y="1110501"/>
              <a:chExt cx="1490018" cy="615553"/>
            </a:xfrm>
          </p:grpSpPr>
          <p:sp>
            <p:nvSpPr>
              <p:cNvPr id="101" name="Rectangle 100"/>
              <p:cNvSpPr/>
              <p:nvPr/>
            </p:nvSpPr>
            <p:spPr>
              <a:xfrm>
                <a:off x="7158036" y="1110501"/>
                <a:ext cx="551434"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W</a:t>
                </a:r>
              </a:p>
            </p:txBody>
          </p:sp>
          <p:sp>
            <p:nvSpPr>
              <p:cNvPr id="102" name="TextBox 101"/>
              <p:cNvSpPr txBox="1"/>
              <p:nvPr/>
            </p:nvSpPr>
            <p:spPr>
              <a:xfrm>
                <a:off x="7561923" y="1155212"/>
                <a:ext cx="1086131" cy="523220"/>
              </a:xfrm>
              <a:prstGeom prst="rect">
                <a:avLst/>
              </a:prstGeom>
              <a:noFill/>
            </p:spPr>
            <p:txBody>
              <a:bodyPr wrap="none" rtlCol="0">
                <a:spAutoFit/>
              </a:bodyPr>
              <a:lstStyle/>
              <a:p>
                <a:r>
                  <a:rPr lang="en-US" sz="2800" dirty="0" err="1">
                    <a:solidFill>
                      <a:srgbClr val="B3FFB3"/>
                    </a:solidFill>
                  </a:rPr>
                  <a:t>hiskey</a:t>
                </a:r>
                <a:endParaRPr lang="en-US" sz="2800" dirty="0">
                  <a:solidFill>
                    <a:srgbClr val="B3FFB3"/>
                  </a:solidFill>
                </a:endParaRPr>
              </a:p>
            </p:txBody>
          </p:sp>
        </p:grpSp>
        <p:grpSp>
          <p:nvGrpSpPr>
            <p:cNvPr id="92" name="Group 91"/>
            <p:cNvGrpSpPr/>
            <p:nvPr/>
          </p:nvGrpSpPr>
          <p:grpSpPr>
            <a:xfrm>
              <a:off x="7229389" y="1687739"/>
              <a:ext cx="957954" cy="615553"/>
              <a:chOff x="7229389" y="1687739"/>
              <a:chExt cx="957954" cy="615553"/>
            </a:xfrm>
          </p:grpSpPr>
          <p:sp>
            <p:nvSpPr>
              <p:cNvPr id="99" name="Rectangle 98"/>
              <p:cNvSpPr/>
              <p:nvPr/>
            </p:nvSpPr>
            <p:spPr>
              <a:xfrm>
                <a:off x="7229389" y="1687739"/>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X</a:t>
                </a:r>
              </a:p>
            </p:txBody>
          </p:sp>
          <p:sp>
            <p:nvSpPr>
              <p:cNvPr id="100" name="TextBox 99"/>
              <p:cNvSpPr txBox="1"/>
              <p:nvPr/>
            </p:nvSpPr>
            <p:spPr>
              <a:xfrm>
                <a:off x="7447653" y="1734831"/>
                <a:ext cx="739690" cy="523220"/>
              </a:xfrm>
              <a:prstGeom prst="rect">
                <a:avLst/>
              </a:prstGeom>
              <a:noFill/>
            </p:spPr>
            <p:txBody>
              <a:bodyPr wrap="none" rtlCol="0">
                <a:spAutoFit/>
              </a:bodyPr>
              <a:lstStyle/>
              <a:p>
                <a:r>
                  <a:rPr lang="en-US" sz="2800" dirty="0">
                    <a:solidFill>
                      <a:srgbClr val="B3FFB3"/>
                    </a:solidFill>
                  </a:rPr>
                  <a:t>-ray</a:t>
                </a:r>
              </a:p>
            </p:txBody>
          </p:sp>
        </p:grpSp>
        <p:grpSp>
          <p:nvGrpSpPr>
            <p:cNvPr id="93" name="Group 92"/>
            <p:cNvGrpSpPr/>
            <p:nvPr/>
          </p:nvGrpSpPr>
          <p:grpSpPr>
            <a:xfrm>
              <a:off x="7228725" y="2267359"/>
              <a:ext cx="1269055" cy="615553"/>
              <a:chOff x="7228725" y="2267359"/>
              <a:chExt cx="1269055" cy="615553"/>
            </a:xfrm>
          </p:grpSpPr>
          <p:sp>
            <p:nvSpPr>
              <p:cNvPr id="97" name="Rectangle 96"/>
              <p:cNvSpPr/>
              <p:nvPr/>
            </p:nvSpPr>
            <p:spPr>
              <a:xfrm>
                <a:off x="7228725" y="2267359"/>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Y</a:t>
                </a:r>
              </a:p>
            </p:txBody>
          </p:sp>
          <p:sp>
            <p:nvSpPr>
              <p:cNvPr id="98" name="TextBox 97"/>
              <p:cNvSpPr txBox="1"/>
              <p:nvPr/>
            </p:nvSpPr>
            <p:spPr>
              <a:xfrm>
                <a:off x="7444607" y="2314451"/>
                <a:ext cx="1053173" cy="523220"/>
              </a:xfrm>
              <a:prstGeom prst="rect">
                <a:avLst/>
              </a:prstGeom>
              <a:noFill/>
            </p:spPr>
            <p:txBody>
              <a:bodyPr wrap="none" rtlCol="0">
                <a:spAutoFit/>
              </a:bodyPr>
              <a:lstStyle/>
              <a:p>
                <a:r>
                  <a:rPr lang="en-US" sz="2800" dirty="0" err="1">
                    <a:solidFill>
                      <a:srgbClr val="B3FFB3"/>
                    </a:solidFill>
                  </a:rPr>
                  <a:t>ankee</a:t>
                </a:r>
                <a:endParaRPr lang="en-US" sz="2800" dirty="0">
                  <a:solidFill>
                    <a:srgbClr val="B3FFB3"/>
                  </a:solidFill>
                </a:endParaRPr>
              </a:p>
            </p:txBody>
          </p:sp>
        </p:grpSp>
        <p:grpSp>
          <p:nvGrpSpPr>
            <p:cNvPr id="94" name="Group 93"/>
            <p:cNvGrpSpPr/>
            <p:nvPr/>
          </p:nvGrpSpPr>
          <p:grpSpPr>
            <a:xfrm>
              <a:off x="7243022" y="2857377"/>
              <a:ext cx="860469" cy="615553"/>
              <a:chOff x="7243022" y="2857377"/>
              <a:chExt cx="860469" cy="615553"/>
            </a:xfrm>
          </p:grpSpPr>
          <p:sp>
            <p:nvSpPr>
              <p:cNvPr id="95" name="Rectangle 94"/>
              <p:cNvSpPr/>
              <p:nvPr/>
            </p:nvSpPr>
            <p:spPr>
              <a:xfrm>
                <a:off x="7243022" y="2857377"/>
                <a:ext cx="379912"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Z</a:t>
                </a:r>
              </a:p>
            </p:txBody>
          </p:sp>
          <p:sp>
            <p:nvSpPr>
              <p:cNvPr id="96" name="TextBox 95"/>
              <p:cNvSpPr txBox="1"/>
              <p:nvPr/>
            </p:nvSpPr>
            <p:spPr>
              <a:xfrm>
                <a:off x="7458763" y="2906850"/>
                <a:ext cx="644728" cy="523220"/>
              </a:xfrm>
              <a:prstGeom prst="rect">
                <a:avLst/>
              </a:prstGeom>
              <a:noFill/>
            </p:spPr>
            <p:txBody>
              <a:bodyPr wrap="none" rtlCol="0">
                <a:spAutoFit/>
              </a:bodyPr>
              <a:lstStyle/>
              <a:p>
                <a:r>
                  <a:rPr lang="en-US" sz="2800" dirty="0" err="1">
                    <a:solidFill>
                      <a:srgbClr val="B3FFB3"/>
                    </a:solidFill>
                  </a:rPr>
                  <a:t>ulu</a:t>
                </a:r>
                <a:endParaRPr lang="en-US" sz="2800" dirty="0">
                  <a:solidFill>
                    <a:srgbClr val="B3FFB3"/>
                  </a:solidFill>
                </a:endParaRPr>
              </a:p>
            </p:txBody>
          </p:sp>
        </p:grpSp>
      </p:grpSp>
      <p:sp>
        <p:nvSpPr>
          <p:cNvPr id="5" name="TextBox 4"/>
          <p:cNvSpPr txBox="1"/>
          <p:nvPr/>
        </p:nvSpPr>
        <p:spPr bwMode="auto">
          <a:xfrm>
            <a:off x="1876425" y="828675"/>
            <a:ext cx="829073"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B</a:t>
            </a:r>
          </a:p>
        </p:txBody>
      </p:sp>
      <p:sp>
        <p:nvSpPr>
          <p:cNvPr id="105" name="TextBox 104"/>
          <p:cNvSpPr txBox="1"/>
          <p:nvPr/>
        </p:nvSpPr>
        <p:spPr bwMode="auto">
          <a:xfrm>
            <a:off x="2886075" y="209550"/>
            <a:ext cx="797013"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C</a:t>
            </a:r>
          </a:p>
        </p:txBody>
      </p:sp>
      <p:sp>
        <p:nvSpPr>
          <p:cNvPr id="106" name="TextBox 105"/>
          <p:cNvSpPr txBox="1"/>
          <p:nvPr/>
        </p:nvSpPr>
        <p:spPr bwMode="auto">
          <a:xfrm>
            <a:off x="4133850" y="809625"/>
            <a:ext cx="886781"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D</a:t>
            </a:r>
          </a:p>
        </p:txBody>
      </p:sp>
      <p:sp>
        <p:nvSpPr>
          <p:cNvPr id="107" name="TextBox 106"/>
          <p:cNvSpPr txBox="1"/>
          <p:nvPr/>
        </p:nvSpPr>
        <p:spPr bwMode="auto">
          <a:xfrm>
            <a:off x="5210175" y="247650"/>
            <a:ext cx="763351"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E</a:t>
            </a:r>
          </a:p>
        </p:txBody>
      </p:sp>
      <p:sp>
        <p:nvSpPr>
          <p:cNvPr id="108" name="TextBox 107"/>
          <p:cNvSpPr txBox="1"/>
          <p:nvPr/>
        </p:nvSpPr>
        <p:spPr bwMode="auto">
          <a:xfrm>
            <a:off x="6143625" y="876300"/>
            <a:ext cx="870751"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G</a:t>
            </a:r>
          </a:p>
        </p:txBody>
      </p:sp>
      <p:sp>
        <p:nvSpPr>
          <p:cNvPr id="109" name="TextBox 108"/>
          <p:cNvSpPr txBox="1"/>
          <p:nvPr/>
        </p:nvSpPr>
        <p:spPr bwMode="auto">
          <a:xfrm>
            <a:off x="1762125" y="1990725"/>
            <a:ext cx="805029"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P</a:t>
            </a:r>
          </a:p>
        </p:txBody>
      </p:sp>
      <p:sp>
        <p:nvSpPr>
          <p:cNvPr id="110" name="TextBox 109"/>
          <p:cNvSpPr txBox="1"/>
          <p:nvPr/>
        </p:nvSpPr>
        <p:spPr bwMode="auto">
          <a:xfrm>
            <a:off x="3238500" y="1657350"/>
            <a:ext cx="761747"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T</a:t>
            </a:r>
          </a:p>
        </p:txBody>
      </p:sp>
      <p:sp>
        <p:nvSpPr>
          <p:cNvPr id="111" name="TextBox 110"/>
          <p:cNvSpPr txBox="1"/>
          <p:nvPr/>
        </p:nvSpPr>
        <p:spPr bwMode="auto">
          <a:xfrm>
            <a:off x="5210175" y="1685925"/>
            <a:ext cx="830677"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V</a:t>
            </a:r>
          </a:p>
        </p:txBody>
      </p:sp>
      <p:sp>
        <p:nvSpPr>
          <p:cNvPr id="112" name="TextBox 111"/>
          <p:cNvSpPr txBox="1"/>
          <p:nvPr/>
        </p:nvSpPr>
        <p:spPr bwMode="auto">
          <a:xfrm>
            <a:off x="6781800" y="2066925"/>
            <a:ext cx="769763" cy="1107996"/>
          </a:xfrm>
          <a:prstGeom prst="rect">
            <a:avLst/>
          </a:prstGeom>
          <a:noFill/>
          <a:ln w="9525">
            <a:noFill/>
            <a:miter lim="800000"/>
            <a:headEnd/>
            <a:tailEnd/>
          </a:ln>
        </p:spPr>
        <p:txBody>
          <a:bodyPr wrap="none" rtlCol="0">
            <a:spAutoFit/>
          </a:bodyPr>
          <a:lstStyle/>
          <a:p>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erdana" pitchFamily="34" charset="0"/>
              </a:rPr>
              <a:t>Z</a:t>
            </a:r>
          </a:p>
        </p:txBody>
      </p:sp>
      <p:sp>
        <p:nvSpPr>
          <p:cNvPr id="113" name="TextBox 112"/>
          <p:cNvSpPr txBox="1"/>
          <p:nvPr/>
        </p:nvSpPr>
        <p:spPr bwMode="auto">
          <a:xfrm>
            <a:off x="1857375" y="3288249"/>
            <a:ext cx="2369559" cy="1323439"/>
          </a:xfrm>
          <a:prstGeom prst="rect">
            <a:avLst/>
          </a:prstGeom>
          <a:noFill/>
          <a:ln w="9525">
            <a:noFill/>
            <a:miter lim="800000"/>
            <a:headEnd/>
            <a:tailEnd/>
          </a:ln>
        </p:spPr>
        <p:txBody>
          <a:bodyPr wrap="none" rtlCol="0">
            <a:spAutoFit/>
          </a:bodyPr>
          <a:lstStyle/>
          <a:p>
            <a:r>
              <a:rPr lang="en-US" sz="80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Verdana" pitchFamily="34" charset="0"/>
              </a:rPr>
              <a:t>Phil</a:t>
            </a:r>
          </a:p>
        </p:txBody>
      </p:sp>
      <p:sp>
        <p:nvSpPr>
          <p:cNvPr id="114" name="TextBox 113"/>
          <p:cNvSpPr txBox="1"/>
          <p:nvPr/>
        </p:nvSpPr>
        <p:spPr bwMode="auto">
          <a:xfrm>
            <a:off x="5267325" y="3276600"/>
            <a:ext cx="2020105" cy="1323439"/>
          </a:xfrm>
          <a:prstGeom prst="rect">
            <a:avLst/>
          </a:prstGeom>
          <a:noFill/>
          <a:ln w="9525">
            <a:noFill/>
            <a:miter lim="800000"/>
            <a:headEnd/>
            <a:tailEnd/>
          </a:ln>
        </p:spPr>
        <p:txBody>
          <a:bodyPr wrap="none" rtlCol="0">
            <a:spAutoFit/>
          </a:bodyPr>
          <a:lstStyle/>
          <a:p>
            <a:r>
              <a:rPr lang="en-US" sz="80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Verdana" pitchFamily="34" charset="0"/>
              </a:rPr>
              <a:t>Bill</a:t>
            </a:r>
          </a:p>
        </p:txBody>
      </p:sp>
      <p:sp>
        <p:nvSpPr>
          <p:cNvPr id="115" name="TextBox 114"/>
          <p:cNvSpPr txBox="1"/>
          <p:nvPr/>
        </p:nvSpPr>
        <p:spPr bwMode="auto">
          <a:xfrm>
            <a:off x="1388329" y="742950"/>
            <a:ext cx="6361037" cy="3046988"/>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r>
              <a:rPr lang="en-US" dirty="0"/>
              <a:t>Phonetic</a:t>
            </a:r>
          </a:p>
          <a:p>
            <a:r>
              <a:rPr lang="en-US" dirty="0"/>
              <a:t>Alphabet</a:t>
            </a:r>
          </a:p>
        </p:txBody>
      </p:sp>
    </p:spTree>
    <p:extLst>
      <p:ext uri="{BB962C8B-B14F-4D97-AF65-F5344CB8AC3E}">
        <p14:creationId xmlns:p14="http://schemas.microsoft.com/office/powerpoint/2010/main" val="53599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5"/>
                                        </p:tgtEl>
                                      </p:cBhvr>
                                    </p:animEffect>
                                    <p:set>
                                      <p:cBhvr>
                                        <p:cTn id="10" dur="1" fill="hold">
                                          <p:stCondLst>
                                            <p:cond delay="499"/>
                                          </p:stCondLst>
                                        </p:cTn>
                                        <p:tgtEl>
                                          <p:spTgt spid="115"/>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down)">
                                      <p:cBhvr>
                                        <p:cTn id="13" dur="1000"/>
                                        <p:tgtEl>
                                          <p:spTgt spid="10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right)">
                                      <p:cBhvr>
                                        <p:cTn id="16" dur="1000"/>
                                        <p:tgtEl>
                                          <p:spTgt spid="11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up)">
                                      <p:cBhvr>
                                        <p:cTn id="19" dur="1000"/>
                                        <p:tgtEl>
                                          <p:spTgt spid="10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wipe(right)">
                                      <p:cBhvr>
                                        <p:cTn id="22" dur="1000"/>
                                        <p:tgtEl>
                                          <p:spTgt spid="10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up)">
                                      <p:cBhvr>
                                        <p:cTn id="25" dur="1000"/>
                                        <p:tgtEl>
                                          <p:spTgt spid="11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1000"/>
                                        <p:tgtEl>
                                          <p:spTgt spid="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wipe(down)">
                                      <p:cBhvr>
                                        <p:cTn id="31" dur="1000"/>
                                        <p:tgtEl>
                                          <p:spTgt spid="10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wipe(up)">
                                      <p:cBhvr>
                                        <p:cTn id="34" dur="1000"/>
                                        <p:tgtEl>
                                          <p:spTgt spid="1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wipe(down)">
                                      <p:cBhvr>
                                        <p:cTn id="37" dur="10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par>
                                <p:cTn id="43" presetID="10" presetClass="exit" presetSubtype="0" fill="hold" grpId="0" nodeType="with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fade">
                                      <p:cBhvr>
                                        <p:cTn id="49" dur="500"/>
                                        <p:tgtEl>
                                          <p:spTgt spid="1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05"/>
                                        </p:tgtEl>
                                      </p:cBhvr>
                                    </p:animEffect>
                                    <p:set>
                                      <p:cBhvr>
                                        <p:cTn id="54" dur="1" fill="hold">
                                          <p:stCondLst>
                                            <p:cond delay="499"/>
                                          </p:stCondLst>
                                        </p:cTn>
                                        <p:tgtEl>
                                          <p:spTgt spid="105"/>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11"/>
                                        </p:tgtEl>
                                      </p:cBhvr>
                                    </p:animEffect>
                                    <p:set>
                                      <p:cBhvr>
                                        <p:cTn id="60" dur="1" fill="hold">
                                          <p:stCondLst>
                                            <p:cond delay="499"/>
                                          </p:stCondLst>
                                        </p:cTn>
                                        <p:tgtEl>
                                          <p:spTgt spid="1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07"/>
                                        </p:tgtEl>
                                      </p:cBhvr>
                                    </p:animEffect>
                                    <p:set>
                                      <p:cBhvr>
                                        <p:cTn id="63" dur="1" fill="hold">
                                          <p:stCondLst>
                                            <p:cond delay="499"/>
                                          </p:stCondLst>
                                        </p:cTn>
                                        <p:tgtEl>
                                          <p:spTgt spid="10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09"/>
                                        </p:tgtEl>
                                      </p:cBhvr>
                                    </p:animEffect>
                                    <p:set>
                                      <p:cBhvr>
                                        <p:cTn id="66" dur="1" fill="hold">
                                          <p:stCondLst>
                                            <p:cond delay="499"/>
                                          </p:stCondLst>
                                        </p:cTn>
                                        <p:tgtEl>
                                          <p:spTgt spid="10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12"/>
                                        </p:tgtEl>
                                      </p:cBhvr>
                                    </p:animEffect>
                                    <p:set>
                                      <p:cBhvr>
                                        <p:cTn id="69" dur="1" fill="hold">
                                          <p:stCondLst>
                                            <p:cond delay="499"/>
                                          </p:stCondLst>
                                        </p:cTn>
                                        <p:tgtEl>
                                          <p:spTgt spid="11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08"/>
                                        </p:tgtEl>
                                      </p:cBhvr>
                                    </p:animEffect>
                                    <p:set>
                                      <p:cBhvr>
                                        <p:cTn id="75" dur="1" fill="hold">
                                          <p:stCondLst>
                                            <p:cond delay="499"/>
                                          </p:stCondLst>
                                        </p:cTn>
                                        <p:tgtEl>
                                          <p:spTgt spid="10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10"/>
                                        </p:tgtEl>
                                      </p:cBhvr>
                                    </p:animEffect>
                                    <p:set>
                                      <p:cBhvr>
                                        <p:cTn id="78" dur="1" fill="hold">
                                          <p:stCondLst>
                                            <p:cond delay="499"/>
                                          </p:stCondLst>
                                        </p:cTn>
                                        <p:tgtEl>
                                          <p:spTgt spid="11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06"/>
                                        </p:tgtEl>
                                      </p:cBhvr>
                                    </p:animEffect>
                                    <p:set>
                                      <p:cBhvr>
                                        <p:cTn id="81" dur="1" fill="hold">
                                          <p:stCondLst>
                                            <p:cond delay="499"/>
                                          </p:stCondLst>
                                        </p:cTn>
                                        <p:tgtEl>
                                          <p:spTgt spid="106"/>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13"/>
                                        </p:tgtEl>
                                      </p:cBhvr>
                                    </p:animEffect>
                                    <p:set>
                                      <p:cBhvr>
                                        <p:cTn id="84" dur="1" fill="hold">
                                          <p:stCondLst>
                                            <p:cond delay="499"/>
                                          </p:stCondLst>
                                        </p:cTn>
                                        <p:tgtEl>
                                          <p:spTgt spid="11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4"/>
                                        </p:tgtEl>
                                      </p:cBhvr>
                                    </p:animEffect>
                                    <p:set>
                                      <p:cBhvr>
                                        <p:cTn id="87" dur="1" fill="hold">
                                          <p:stCondLst>
                                            <p:cond delay="499"/>
                                          </p:stCondLst>
                                        </p:cTn>
                                        <p:tgtEl>
                                          <p:spTgt spid="114"/>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childTnLst>
                          </p:cTn>
                        </p:par>
                        <p:par>
                          <p:cTn id="92" fill="hold">
                            <p:stCondLst>
                              <p:cond delay="1000"/>
                            </p:stCondLst>
                            <p:childTnLst>
                              <p:par>
                                <p:cTn id="93" presetID="22" presetClass="entr" presetSubtype="8" fill="hold"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left)">
                                      <p:cBhvr>
                                        <p:cTn id="95" dur="500"/>
                                        <p:tgtEl>
                                          <p:spTgt spid="45"/>
                                        </p:tgtEl>
                                      </p:cBhvr>
                                    </p:animEffect>
                                  </p:childTnLst>
                                </p:cTn>
                              </p:par>
                            </p:childTnLst>
                          </p:cTn>
                        </p:par>
                        <p:par>
                          <p:cTn id="96" fill="hold">
                            <p:stCondLst>
                              <p:cond delay="1500"/>
                            </p:stCondLst>
                            <p:childTnLst>
                              <p:par>
                                <p:cTn id="97" presetID="22" presetClass="entr" presetSubtype="8" fill="hold"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left)">
                                      <p:cBhvr>
                                        <p:cTn id="99" dur="500"/>
                                        <p:tgtEl>
                                          <p:spTgt spid="67"/>
                                        </p:tgtEl>
                                      </p:cBhvr>
                                    </p:animEffect>
                                  </p:childTnLst>
                                </p:cTn>
                              </p:par>
                            </p:childTnLst>
                          </p:cTn>
                        </p:par>
                        <p:par>
                          <p:cTn id="100" fill="hold">
                            <p:stCondLst>
                              <p:cond delay="2000"/>
                            </p:stCondLst>
                            <p:childTnLst>
                              <p:par>
                                <p:cTn id="101" presetID="22" presetClass="entr" presetSubtype="8" fill="hold" nodeType="afterEffect">
                                  <p:stCondLst>
                                    <p:cond delay="0"/>
                                  </p:stCondLst>
                                  <p:childTnLst>
                                    <p:set>
                                      <p:cBhvr>
                                        <p:cTn id="102" dur="1" fill="hold">
                                          <p:stCondLst>
                                            <p:cond delay="0"/>
                                          </p:stCondLst>
                                        </p:cTn>
                                        <p:tgtEl>
                                          <p:spTgt spid="89"/>
                                        </p:tgtEl>
                                        <p:attrNameLst>
                                          <p:attrName>style.visibility</p:attrName>
                                        </p:attrNameLst>
                                      </p:cBhvr>
                                      <p:to>
                                        <p:strVal val="visible"/>
                                      </p:to>
                                    </p:set>
                                    <p:animEffect transition="in" filter="wipe(left)">
                                      <p:cBhvr>
                                        <p:cTn id="10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5" grpId="0"/>
      <p:bldP spid="5" grpId="1"/>
      <p:bldP spid="105" grpId="0"/>
      <p:bldP spid="105" grpId="1"/>
      <p:bldP spid="106" grpId="0"/>
      <p:bldP spid="106" grpId="1"/>
      <p:bldP spid="107" grpId="0"/>
      <p:bldP spid="107" grpId="1"/>
      <p:bldP spid="108" grpId="0"/>
      <p:bldP spid="108" grpId="1"/>
      <p:bldP spid="109" grpId="0"/>
      <p:bldP spid="109" grpId="1"/>
      <p:bldP spid="110" grpId="0"/>
      <p:bldP spid="110" grpId="1"/>
      <p:bldP spid="111" grpId="0"/>
      <p:bldP spid="111" grpId="1"/>
      <p:bldP spid="112" grpId="0"/>
      <p:bldP spid="112" grpId="1"/>
      <p:bldP spid="113" grpId="0"/>
      <p:bldP spid="113" grpId="1"/>
      <p:bldP spid="114" grpId="0"/>
      <p:bldP spid="114" grpId="1"/>
      <p:bldP spid="1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4.:  How Radio Waves Carry Information</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grpSp>
        <p:nvGrpSpPr>
          <p:cNvPr id="31" name="Group 30"/>
          <p:cNvGrpSpPr/>
          <p:nvPr/>
        </p:nvGrpSpPr>
        <p:grpSpPr>
          <a:xfrm>
            <a:off x="2515134" y="-1005878"/>
            <a:ext cx="7856220" cy="7169128"/>
            <a:chOff x="1592580" y="-1005878"/>
            <a:chExt cx="4849390" cy="7169128"/>
          </a:xfrm>
        </p:grpSpPr>
        <p:sp>
          <p:nvSpPr>
            <p:cNvPr id="32" name="Freeform 31"/>
            <p:cNvSpPr/>
            <p:nvPr/>
          </p:nvSpPr>
          <p:spPr bwMode="auto">
            <a:xfrm>
              <a:off x="1592580" y="1653540"/>
              <a:ext cx="152416" cy="182880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Freeform 32"/>
            <p:cNvSpPr>
              <a:spLocks noChangeAspect="1"/>
            </p:cNvSpPr>
            <p:nvPr/>
          </p:nvSpPr>
          <p:spPr bwMode="auto">
            <a:xfrm>
              <a:off x="1729740" y="1615440"/>
              <a:ext cx="160036" cy="192024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Freeform 33"/>
            <p:cNvSpPr>
              <a:spLocks noChangeAspect="1"/>
            </p:cNvSpPr>
            <p:nvPr/>
          </p:nvSpPr>
          <p:spPr bwMode="auto">
            <a:xfrm>
              <a:off x="1882140" y="1562099"/>
              <a:ext cx="168036" cy="2016252"/>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Freeform 34"/>
            <p:cNvSpPr>
              <a:spLocks noChangeAspect="1"/>
            </p:cNvSpPr>
            <p:nvPr/>
          </p:nvSpPr>
          <p:spPr bwMode="auto">
            <a:xfrm>
              <a:off x="2034540" y="1516378"/>
              <a:ext cx="176436" cy="2117065"/>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Freeform 35"/>
            <p:cNvSpPr>
              <a:spLocks noChangeAspect="1"/>
            </p:cNvSpPr>
            <p:nvPr/>
          </p:nvSpPr>
          <p:spPr bwMode="auto">
            <a:xfrm>
              <a:off x="2186940" y="1463036"/>
              <a:ext cx="185256" cy="2222918"/>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Freeform 36"/>
            <p:cNvSpPr>
              <a:spLocks noChangeAspect="1"/>
            </p:cNvSpPr>
            <p:nvPr/>
          </p:nvSpPr>
          <p:spPr bwMode="auto">
            <a:xfrm>
              <a:off x="2339338" y="1402074"/>
              <a:ext cx="194521" cy="2334064"/>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Freeform 37"/>
            <p:cNvSpPr>
              <a:spLocks noChangeAspect="1"/>
            </p:cNvSpPr>
            <p:nvPr/>
          </p:nvSpPr>
          <p:spPr bwMode="auto">
            <a:xfrm>
              <a:off x="2491735" y="1341113"/>
              <a:ext cx="204246" cy="2450767"/>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Freeform 38"/>
            <p:cNvSpPr>
              <a:spLocks noChangeAspect="1"/>
            </p:cNvSpPr>
            <p:nvPr/>
          </p:nvSpPr>
          <p:spPr bwMode="auto">
            <a:xfrm>
              <a:off x="2644135" y="1287772"/>
              <a:ext cx="214456" cy="2573305"/>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0" name="Freeform 39"/>
            <p:cNvSpPr>
              <a:spLocks noChangeAspect="1"/>
            </p:cNvSpPr>
            <p:nvPr/>
          </p:nvSpPr>
          <p:spPr bwMode="auto">
            <a:xfrm>
              <a:off x="2796533" y="1219189"/>
              <a:ext cx="225181" cy="270197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1" name="Freeform 40"/>
            <p:cNvSpPr>
              <a:spLocks noChangeAspect="1"/>
            </p:cNvSpPr>
            <p:nvPr/>
          </p:nvSpPr>
          <p:spPr bwMode="auto">
            <a:xfrm>
              <a:off x="2948933" y="1158228"/>
              <a:ext cx="236441" cy="2837068"/>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2" name="Freeform 41"/>
            <p:cNvSpPr>
              <a:spLocks noChangeAspect="1"/>
            </p:cNvSpPr>
            <p:nvPr/>
          </p:nvSpPr>
          <p:spPr bwMode="auto">
            <a:xfrm>
              <a:off x="3101333" y="1082027"/>
              <a:ext cx="248261" cy="2978921"/>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3" name="Freeform 42"/>
            <p:cNvSpPr>
              <a:spLocks noChangeAspect="1"/>
            </p:cNvSpPr>
            <p:nvPr/>
          </p:nvSpPr>
          <p:spPr bwMode="auto">
            <a:xfrm>
              <a:off x="3253730" y="1005825"/>
              <a:ext cx="260676" cy="3127867"/>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4" name="Freeform 43"/>
            <p:cNvSpPr>
              <a:spLocks noChangeAspect="1"/>
            </p:cNvSpPr>
            <p:nvPr/>
          </p:nvSpPr>
          <p:spPr bwMode="auto">
            <a:xfrm>
              <a:off x="3406128" y="929623"/>
              <a:ext cx="273711" cy="328426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Freeform 44"/>
            <p:cNvSpPr>
              <a:spLocks noChangeAspect="1"/>
            </p:cNvSpPr>
            <p:nvPr/>
          </p:nvSpPr>
          <p:spPr bwMode="auto">
            <a:xfrm>
              <a:off x="3558525" y="838182"/>
              <a:ext cx="287396" cy="3448473"/>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 name="Freeform 45"/>
            <p:cNvSpPr>
              <a:spLocks noChangeAspect="1"/>
            </p:cNvSpPr>
            <p:nvPr/>
          </p:nvSpPr>
          <p:spPr bwMode="auto">
            <a:xfrm>
              <a:off x="3710925" y="761980"/>
              <a:ext cx="301766" cy="3620897"/>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7" name="Freeform 46"/>
            <p:cNvSpPr>
              <a:spLocks noChangeAspect="1"/>
            </p:cNvSpPr>
            <p:nvPr/>
          </p:nvSpPr>
          <p:spPr bwMode="auto">
            <a:xfrm>
              <a:off x="3863325" y="670537"/>
              <a:ext cx="316856" cy="3801942"/>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Freeform 47"/>
            <p:cNvSpPr>
              <a:spLocks noChangeAspect="1"/>
            </p:cNvSpPr>
            <p:nvPr/>
          </p:nvSpPr>
          <p:spPr bwMode="auto">
            <a:xfrm>
              <a:off x="4015723" y="571476"/>
              <a:ext cx="332701" cy="3992039"/>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Freeform 48"/>
            <p:cNvSpPr>
              <a:spLocks noChangeAspect="1"/>
            </p:cNvSpPr>
            <p:nvPr/>
          </p:nvSpPr>
          <p:spPr bwMode="auto">
            <a:xfrm>
              <a:off x="4168120" y="480035"/>
              <a:ext cx="349336" cy="4191641"/>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Freeform 49"/>
            <p:cNvSpPr>
              <a:spLocks noChangeAspect="1"/>
            </p:cNvSpPr>
            <p:nvPr/>
          </p:nvSpPr>
          <p:spPr bwMode="auto">
            <a:xfrm>
              <a:off x="4320518" y="365734"/>
              <a:ext cx="366801" cy="4401223"/>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Freeform 50"/>
            <p:cNvSpPr>
              <a:spLocks noChangeAspect="1"/>
            </p:cNvSpPr>
            <p:nvPr/>
          </p:nvSpPr>
          <p:spPr bwMode="auto">
            <a:xfrm>
              <a:off x="4472918" y="259053"/>
              <a:ext cx="385141" cy="4621284"/>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Freeform 51"/>
            <p:cNvSpPr>
              <a:spLocks noChangeAspect="1"/>
            </p:cNvSpPr>
            <p:nvPr/>
          </p:nvSpPr>
          <p:spPr bwMode="auto">
            <a:xfrm>
              <a:off x="4625315" y="144751"/>
              <a:ext cx="404396" cy="4852348"/>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Freeform 52"/>
            <p:cNvSpPr>
              <a:spLocks noChangeAspect="1"/>
            </p:cNvSpPr>
            <p:nvPr/>
          </p:nvSpPr>
          <p:spPr bwMode="auto">
            <a:xfrm>
              <a:off x="4777715" y="22830"/>
              <a:ext cx="424616" cy="5094965"/>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 name="Freeform 53"/>
            <p:cNvSpPr>
              <a:spLocks noChangeAspect="1"/>
            </p:cNvSpPr>
            <p:nvPr/>
          </p:nvSpPr>
          <p:spPr bwMode="auto">
            <a:xfrm>
              <a:off x="4930115" y="-99091"/>
              <a:ext cx="445846" cy="5349713"/>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Freeform 54"/>
            <p:cNvSpPr>
              <a:spLocks noChangeAspect="1"/>
            </p:cNvSpPr>
            <p:nvPr/>
          </p:nvSpPr>
          <p:spPr bwMode="auto">
            <a:xfrm>
              <a:off x="5082515" y="-236253"/>
              <a:ext cx="468136" cy="5617199"/>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6" name="Freeform 55"/>
            <p:cNvSpPr>
              <a:spLocks noChangeAspect="1"/>
            </p:cNvSpPr>
            <p:nvPr/>
          </p:nvSpPr>
          <p:spPr bwMode="auto">
            <a:xfrm>
              <a:off x="5234913" y="-373413"/>
              <a:ext cx="491541" cy="5898059"/>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7" name="Freeform 56"/>
            <p:cNvSpPr>
              <a:spLocks noChangeAspect="1"/>
            </p:cNvSpPr>
            <p:nvPr/>
          </p:nvSpPr>
          <p:spPr bwMode="auto">
            <a:xfrm>
              <a:off x="5387310" y="-525815"/>
              <a:ext cx="516116" cy="6192962"/>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8" name="Freeform 57"/>
            <p:cNvSpPr>
              <a:spLocks noChangeAspect="1"/>
            </p:cNvSpPr>
            <p:nvPr/>
          </p:nvSpPr>
          <p:spPr bwMode="auto">
            <a:xfrm>
              <a:off x="5539708" y="-678216"/>
              <a:ext cx="541921" cy="650261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Freeform 58"/>
            <p:cNvSpPr>
              <a:spLocks noChangeAspect="1"/>
            </p:cNvSpPr>
            <p:nvPr/>
          </p:nvSpPr>
          <p:spPr bwMode="auto">
            <a:xfrm>
              <a:off x="5692105" y="-838236"/>
              <a:ext cx="569015" cy="6827741"/>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Freeform 59"/>
            <p:cNvSpPr>
              <a:spLocks noChangeAspect="1"/>
            </p:cNvSpPr>
            <p:nvPr/>
          </p:nvSpPr>
          <p:spPr bwMode="auto">
            <a:xfrm>
              <a:off x="5844505" y="-1005878"/>
              <a:ext cx="597465" cy="7169128"/>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61" name="Picture 2" descr="http://www.theyogblog.com/wp-content/uploads/2014/03/water-ripples.jpg"/>
          <p:cNvPicPr>
            <a:picLocks noChangeAspect="1" noChangeArrowheads="1"/>
          </p:cNvPicPr>
          <p:nvPr/>
        </p:nvPicPr>
        <p:blipFill rotWithShape="1">
          <a:blip r:embed="rId3">
            <a:extLst>
              <a:ext uri="{28A0092B-C50C-407E-A947-70E740481C1C}">
                <a14:useLocalDpi xmlns:a14="http://schemas.microsoft.com/office/drawing/2010/main" val="0"/>
              </a:ext>
            </a:extLst>
          </a:blip>
          <a:srcRect t="9145"/>
          <a:stretch/>
        </p:blipFill>
        <p:spPr bwMode="auto">
          <a:xfrm>
            <a:off x="915747" y="470793"/>
            <a:ext cx="8228253" cy="4205089"/>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61"/>
          <p:cNvCxnSpPr/>
          <p:nvPr/>
        </p:nvCxnSpPr>
        <p:spPr bwMode="auto">
          <a:xfrm>
            <a:off x="1847850" y="2667000"/>
            <a:ext cx="0" cy="2476500"/>
          </a:xfrm>
          <a:prstGeom prst="line">
            <a:avLst/>
          </a:prstGeom>
          <a:solidFill>
            <a:schemeClr val="accent1"/>
          </a:solidFill>
          <a:ln w="76200" cap="flat" cmpd="sng" algn="ctr">
            <a:solidFill>
              <a:schemeClr val="bg2">
                <a:lumMod val="20000"/>
                <a:lumOff val="80000"/>
              </a:schemeClr>
            </a:solidFill>
            <a:prstDash val="solid"/>
            <a:round/>
            <a:headEnd type="none" w="med" len="med"/>
            <a:tailEnd type="none" w="med" len="med"/>
          </a:ln>
          <a:effectLst/>
        </p:spPr>
      </p:cxnSp>
      <p:grpSp>
        <p:nvGrpSpPr>
          <p:cNvPr id="63" name="Group 62"/>
          <p:cNvGrpSpPr/>
          <p:nvPr/>
        </p:nvGrpSpPr>
        <p:grpSpPr>
          <a:xfrm>
            <a:off x="1043646" y="2411413"/>
            <a:ext cx="1392291" cy="503237"/>
            <a:chOff x="824571" y="2573338"/>
            <a:chExt cx="1392291" cy="503237"/>
          </a:xfrm>
        </p:grpSpPr>
        <p:cxnSp>
          <p:nvCxnSpPr>
            <p:cNvPr id="64" name="Straight Connector 63"/>
            <p:cNvCxnSpPr/>
            <p:nvPr/>
          </p:nvCxnSpPr>
          <p:spPr bwMode="auto">
            <a:xfrm flipH="1">
              <a:off x="1057275" y="2573338"/>
              <a:ext cx="1133475" cy="503237"/>
            </a:xfrm>
            <a:prstGeom prst="line">
              <a:avLst/>
            </a:prstGeom>
            <a:solidFill>
              <a:schemeClr val="accent1"/>
            </a:solidFill>
            <a:ln w="57150" cap="flat" cmpd="sng" algn="ctr">
              <a:solidFill>
                <a:schemeClr val="bg2">
                  <a:lumMod val="20000"/>
                  <a:lumOff val="80000"/>
                </a:schemeClr>
              </a:solidFill>
              <a:prstDash val="solid"/>
              <a:round/>
              <a:headEnd type="none" w="med" len="med"/>
              <a:tailEnd type="none" w="med" len="med"/>
            </a:ln>
            <a:effectLst/>
          </p:spPr>
        </p:cxnSp>
        <p:cxnSp>
          <p:nvCxnSpPr>
            <p:cNvPr id="65" name="Straight Connector 64"/>
            <p:cNvCxnSpPr/>
            <p:nvPr/>
          </p:nvCxnSpPr>
          <p:spPr bwMode="auto">
            <a:xfrm rot="1800000">
              <a:off x="1668222" y="2689860"/>
              <a:ext cx="548640" cy="0"/>
            </a:xfrm>
            <a:prstGeom prst="line">
              <a:avLst/>
            </a:prstGeom>
            <a:solidFill>
              <a:schemeClr val="accent1"/>
            </a:solidFill>
            <a:ln w="57150" cap="flat" cmpd="sng" algn="ctr">
              <a:solidFill>
                <a:schemeClr val="bg2">
                  <a:lumMod val="20000"/>
                  <a:lumOff val="80000"/>
                </a:schemeClr>
              </a:solidFill>
              <a:prstDash val="solid"/>
              <a:round/>
              <a:headEnd type="none" w="med" len="med"/>
              <a:tailEnd type="none" w="med" len="med"/>
            </a:ln>
            <a:effectLst/>
          </p:spPr>
        </p:cxnSp>
        <p:cxnSp>
          <p:nvCxnSpPr>
            <p:cNvPr id="66" name="Straight Connector 65"/>
            <p:cNvCxnSpPr/>
            <p:nvPr/>
          </p:nvCxnSpPr>
          <p:spPr bwMode="auto">
            <a:xfrm rot="1800000">
              <a:off x="1244355" y="2819400"/>
              <a:ext cx="762000" cy="0"/>
            </a:xfrm>
            <a:prstGeom prst="line">
              <a:avLst/>
            </a:prstGeom>
            <a:solidFill>
              <a:schemeClr val="accent1"/>
            </a:solidFill>
            <a:ln w="57150" cap="flat" cmpd="sng" algn="ctr">
              <a:solidFill>
                <a:schemeClr val="bg2">
                  <a:lumMod val="20000"/>
                  <a:lumOff val="80000"/>
                </a:schemeClr>
              </a:solidFill>
              <a:prstDash val="solid"/>
              <a:round/>
              <a:headEnd type="none" w="med" len="med"/>
              <a:tailEnd type="none" w="med" len="med"/>
            </a:ln>
            <a:effectLst/>
          </p:spPr>
        </p:cxnSp>
        <p:cxnSp>
          <p:nvCxnSpPr>
            <p:cNvPr id="67" name="Straight Connector 66"/>
            <p:cNvCxnSpPr/>
            <p:nvPr/>
          </p:nvCxnSpPr>
          <p:spPr bwMode="auto">
            <a:xfrm rot="1800000">
              <a:off x="824571" y="2971800"/>
              <a:ext cx="914400" cy="0"/>
            </a:xfrm>
            <a:prstGeom prst="line">
              <a:avLst/>
            </a:prstGeom>
            <a:solidFill>
              <a:schemeClr val="accent1"/>
            </a:solidFill>
            <a:ln w="57150" cap="flat" cmpd="sng" algn="ctr">
              <a:solidFill>
                <a:schemeClr val="bg2">
                  <a:lumMod val="20000"/>
                  <a:lumOff val="80000"/>
                </a:schemeClr>
              </a:solidFill>
              <a:prstDash val="solid"/>
              <a:round/>
              <a:headEnd type="none" w="med" len="med"/>
              <a:tailEnd type="none" w="med" len="med"/>
            </a:ln>
            <a:effectLst/>
          </p:spPr>
        </p:cxnSp>
      </p:grpSp>
      <p:sp>
        <p:nvSpPr>
          <p:cNvPr id="68" name="TextBox 67"/>
          <p:cNvSpPr txBox="1"/>
          <p:nvPr/>
        </p:nvSpPr>
        <p:spPr bwMode="auto">
          <a:xfrm rot="20760000">
            <a:off x="918020" y="2097316"/>
            <a:ext cx="1516762" cy="384721"/>
          </a:xfrm>
          <a:prstGeom prst="rect">
            <a:avLst/>
          </a:prstGeom>
          <a:noFill/>
          <a:ln w="9525">
            <a:noFill/>
            <a:miter lim="800000"/>
            <a:headEnd/>
            <a:tailEnd/>
          </a:ln>
        </p:spPr>
        <p:txBody>
          <a:bodyPr wrap="none" rtlCol="0">
            <a:spAutoFit/>
          </a:bodyPr>
          <a:lstStyle/>
          <a:p>
            <a:r>
              <a:rPr lang="en-US" b="1" dirty="0">
                <a:solidFill>
                  <a:srgbClr val="FFFF00"/>
                </a:solidFill>
                <a:latin typeface="Verdana" pitchFamily="34" charset="0"/>
              </a:rPr>
              <a:t>ANTENNA</a:t>
            </a:r>
          </a:p>
        </p:txBody>
      </p:sp>
      <p:sp>
        <p:nvSpPr>
          <p:cNvPr id="69" name="TextBox 3"/>
          <p:cNvSpPr txBox="1"/>
          <p:nvPr/>
        </p:nvSpPr>
        <p:spPr bwMode="auto">
          <a:xfrm>
            <a:off x="1372536" y="1504087"/>
            <a:ext cx="7160935" cy="1754326"/>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5400" b="1" dirty="0">
                <a:ln w="10541" cmpd="sng">
                  <a:solidFill>
                    <a:schemeClr val="accent1">
                      <a:shade val="88000"/>
                      <a:satMod val="110000"/>
                    </a:schemeClr>
                  </a:solidFill>
                  <a:prstDash val="solid"/>
                </a:ln>
                <a:solidFill>
                  <a:srgbClr val="FFFF00"/>
                </a:solidFill>
                <a:latin typeface="Verdana" pitchFamily="34" charset="0"/>
              </a:rPr>
              <a:t>How Radio Waves</a:t>
            </a:r>
          </a:p>
          <a:p>
            <a:pPr algn="ctr"/>
            <a:r>
              <a:rPr lang="en-US" sz="5400" b="1" dirty="0">
                <a:ln w="10541" cmpd="sng">
                  <a:solidFill>
                    <a:schemeClr val="accent1">
                      <a:shade val="88000"/>
                      <a:satMod val="110000"/>
                    </a:schemeClr>
                  </a:solidFill>
                  <a:prstDash val="solid"/>
                </a:ln>
                <a:solidFill>
                  <a:srgbClr val="FFFF00"/>
                </a:solidFill>
                <a:latin typeface="Verdana" pitchFamily="34" charset="0"/>
              </a:rPr>
              <a:t>Carry Information</a:t>
            </a:r>
          </a:p>
        </p:txBody>
      </p:sp>
    </p:spTree>
    <p:extLst>
      <p:ext uri="{BB962C8B-B14F-4D97-AF65-F5344CB8AC3E}">
        <p14:creationId xmlns:p14="http://schemas.microsoft.com/office/powerpoint/2010/main" val="112294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9"/>
                                        </p:tgtEl>
                                      </p:cBhvr>
                                    </p:animEffect>
                                    <p:set>
                                      <p:cBhvr>
                                        <p:cTn id="10" dur="1" fill="hold">
                                          <p:stCondLst>
                                            <p:cond delay="499"/>
                                          </p:stCondLst>
                                        </p:cTn>
                                        <p:tgtEl>
                                          <p:spTgt spid="6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61"/>
                                        </p:tgtEl>
                                      </p:cBhvr>
                                    </p:animEffect>
                                    <p:set>
                                      <p:cBhvr>
                                        <p:cTn id="18" dur="1" fill="hold">
                                          <p:stCondLst>
                                            <p:cond delay="499"/>
                                          </p:stCondLst>
                                        </p:cTn>
                                        <p:tgtEl>
                                          <p:spTgt spid="6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8"/>
                                        </p:tgtEl>
                                      </p:cBhvr>
                                    </p:animEffect>
                                    <p:set>
                                      <p:cBhvr>
                                        <p:cTn id="35" dur="1" fill="hold">
                                          <p:stCondLst>
                                            <p:cond delay="499"/>
                                          </p:stCondLst>
                                        </p:cTn>
                                        <p:tgtEl>
                                          <p:spTgt spid="6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22" presetClass="entr" presetSubtype="8" repeatCount="indefinite"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68" grpId="0"/>
      <p:bldP spid="68" grpId="1"/>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4.:  How Radio Waves Carry Information</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14</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sp>
        <p:nvSpPr>
          <p:cNvPr id="11" name="TextBox 10"/>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8</a:t>
            </a:r>
          </a:p>
        </p:txBody>
      </p:sp>
      <p:sp>
        <p:nvSpPr>
          <p:cNvPr id="4" name="TextBox 3"/>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sp>
        <p:nvSpPr>
          <p:cNvPr id="19" name="TextBox 18"/>
          <p:cNvSpPr txBox="1"/>
          <p:nvPr/>
        </p:nvSpPr>
        <p:spPr bwMode="auto">
          <a:xfrm>
            <a:off x="8707593" y="4674800"/>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10</a:t>
            </a:r>
          </a:p>
        </p:txBody>
      </p:sp>
      <p:sp>
        <p:nvSpPr>
          <p:cNvPr id="23" name="Rounded Rectangle 22"/>
          <p:cNvSpPr/>
          <p:nvPr/>
        </p:nvSpPr>
        <p:spPr bwMode="auto">
          <a:xfrm>
            <a:off x="5021220" y="379413"/>
            <a:ext cx="3118338" cy="4760187"/>
          </a:xfrm>
          <a:prstGeom prst="roundRect">
            <a:avLst/>
          </a:prstGeom>
          <a:solidFill>
            <a:schemeClr val="tx1">
              <a:lumMod val="75000"/>
              <a:lumOff val="25000"/>
            </a:schemeClr>
          </a:solidFill>
          <a:ln w="9525" cap="flat" cmpd="sng" algn="ctr">
            <a:solidFill>
              <a:schemeClr val="tx1"/>
            </a:solidFill>
            <a:prstDash val="solid"/>
            <a:round/>
            <a:headEnd type="none" w="med" len="med"/>
            <a:tailEnd type="none" w="med" len="med"/>
          </a:ln>
          <a:effectLst>
            <a:softEdge rad="127000"/>
          </a:effectLst>
        </p:spPr>
        <p:txBody>
          <a:bodyPr vert="horz" wrap="squar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FFFF"/>
                </a:solidFill>
                <a:effectLst/>
                <a:latin typeface="Verdana" panose="020B0604030504040204" pitchFamily="34" charset="0"/>
                <a:ea typeface="Verdana" panose="020B0604030504040204" pitchFamily="34" charset="0"/>
                <a:cs typeface="Verdana" panose="020B0604030504040204" pitchFamily="34" charset="0"/>
              </a:rPr>
              <a:t>Europe</a:t>
            </a:r>
          </a:p>
        </p:txBody>
      </p:sp>
      <p:sp>
        <p:nvSpPr>
          <p:cNvPr id="24" name="Rounded Rectangle 23"/>
          <p:cNvSpPr/>
          <p:nvPr/>
        </p:nvSpPr>
        <p:spPr bwMode="auto">
          <a:xfrm>
            <a:off x="1516185" y="379413"/>
            <a:ext cx="3141540" cy="4764087"/>
          </a:xfrm>
          <a:prstGeom prst="roundRect">
            <a:avLst/>
          </a:prstGeom>
          <a:solidFill>
            <a:schemeClr val="tx1">
              <a:lumMod val="75000"/>
              <a:lumOff val="25000"/>
            </a:schemeClr>
          </a:solidFill>
          <a:ln w="9525" cap="flat" cmpd="sng" algn="ctr">
            <a:solidFill>
              <a:schemeClr val="tx1"/>
            </a:solidFill>
            <a:prstDash val="solid"/>
            <a:round/>
            <a:headEnd type="none" w="med" len="med"/>
            <a:tailEnd type="none" w="med" len="med"/>
          </a:ln>
          <a:effectLst>
            <a:softEdge rad="127000"/>
          </a:effectLst>
        </p:spPr>
        <p:txBody>
          <a:bodyPr vert="horz" wrap="square" lIns="0" tIns="0" rIns="0" bIns="0" numCol="1" rtlCol="0" anchor="b" anchorCtr="0" compatLnSpc="1">
            <a:prstTxWarp prst="textNoShape">
              <a:avLst/>
            </a:prstTxWarp>
          </a:bodyPr>
          <a:lstStyle/>
          <a:p>
            <a:pPr algn="ctr"/>
            <a:r>
              <a:rPr lang="en-US" sz="2000" dirty="0">
                <a:solidFill>
                  <a:srgbClr val="00FFFF"/>
                </a:solidFill>
                <a:latin typeface="Verdana" panose="020B0604030504040204" pitchFamily="34" charset="0"/>
                <a:ea typeface="Verdana" panose="020B0604030504040204" pitchFamily="34" charset="0"/>
                <a:cs typeface="Verdana" panose="020B0604030504040204" pitchFamily="34" charset="0"/>
              </a:rPr>
              <a:t>United States</a:t>
            </a:r>
          </a:p>
        </p:txBody>
      </p:sp>
      <p:cxnSp>
        <p:nvCxnSpPr>
          <p:cNvPr id="25" name="Straight Connector 24"/>
          <p:cNvCxnSpPr/>
          <p:nvPr/>
        </p:nvCxnSpPr>
        <p:spPr bwMode="auto">
          <a:xfrm>
            <a:off x="2282825" y="3341688"/>
            <a:ext cx="866775"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a:off x="5953125" y="3342487"/>
            <a:ext cx="866775"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nvGrpSpPr>
          <p:cNvPr id="28" name="Group 27"/>
          <p:cNvGrpSpPr/>
          <p:nvPr/>
        </p:nvGrpSpPr>
        <p:grpSpPr>
          <a:xfrm>
            <a:off x="3252694" y="1175339"/>
            <a:ext cx="350932" cy="2162628"/>
            <a:chOff x="3313019" y="1175339"/>
            <a:chExt cx="350932" cy="2162628"/>
          </a:xfrm>
        </p:grpSpPr>
        <p:sp>
          <p:nvSpPr>
            <p:cNvPr id="29" name="Freeform 28"/>
            <p:cNvSpPr/>
            <p:nvPr/>
          </p:nvSpPr>
          <p:spPr bwMode="auto">
            <a:xfrm>
              <a:off x="3432175" y="1175339"/>
              <a:ext cx="56267" cy="2162628"/>
            </a:xfrm>
            <a:custGeom>
              <a:avLst/>
              <a:gdLst>
                <a:gd name="connsiteX0" fmla="*/ 0 w 1132115"/>
                <a:gd name="connsiteY0" fmla="*/ 2162628 h 2162628"/>
                <a:gd name="connsiteX1" fmla="*/ 1132115 w 1132115"/>
                <a:gd name="connsiteY1" fmla="*/ 2162628 h 2162628"/>
                <a:gd name="connsiteX2" fmla="*/ 1132115 w 1132115"/>
                <a:gd name="connsiteY2" fmla="*/ 0 h 2162628"/>
              </a:gdLst>
              <a:ahLst/>
              <a:cxnLst>
                <a:cxn ang="0">
                  <a:pos x="connsiteX0" y="connsiteY0"/>
                </a:cxn>
                <a:cxn ang="0">
                  <a:pos x="connsiteX1" y="connsiteY1"/>
                </a:cxn>
                <a:cxn ang="0">
                  <a:pos x="connsiteX2" y="connsiteY2"/>
                </a:cxn>
              </a:cxnLst>
              <a:rect l="l" t="t" r="r" b="b"/>
              <a:pathLst>
                <a:path w="1132115" h="2162628">
                  <a:moveTo>
                    <a:pt x="0" y="2162628"/>
                  </a:moveTo>
                  <a:lnTo>
                    <a:pt x="1132115" y="2162628"/>
                  </a:lnTo>
                  <a:lnTo>
                    <a:pt x="1132115" y="0"/>
                  </a:lnTo>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 name="Isosceles Triangle 29"/>
            <p:cNvSpPr/>
            <p:nvPr/>
          </p:nvSpPr>
          <p:spPr bwMode="auto">
            <a:xfrm flipV="1">
              <a:off x="3313019" y="1179175"/>
              <a:ext cx="350932" cy="350520"/>
            </a:xfrm>
            <a:prstGeom prst="triangl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31" name="TextBox 30"/>
          <p:cNvSpPr txBox="1"/>
          <p:nvPr/>
        </p:nvSpPr>
        <p:spPr bwMode="auto">
          <a:xfrm>
            <a:off x="1748211" y="3984760"/>
            <a:ext cx="1097416" cy="609398"/>
          </a:xfrm>
          <a:prstGeom prst="rect">
            <a:avLst/>
          </a:prstGeom>
          <a:noFill/>
          <a:ln w="9525">
            <a:noFill/>
            <a:miter lim="800000"/>
            <a:headEnd/>
            <a:tailEnd/>
          </a:ln>
        </p:spPr>
        <p:txBody>
          <a:bodyPr wrap="none" lIns="45720" tIns="27432" rIns="45720" bIns="27432" rtlCol="0">
            <a:spAutoFit/>
          </a:bodyPr>
          <a:lstStyle/>
          <a:p>
            <a:pPr algn="ctr"/>
            <a:r>
              <a:rPr lang="en-US" sz="1200" b="1" dirty="0">
                <a:solidFill>
                  <a:schemeClr val="bg1"/>
                </a:solidFill>
                <a:latin typeface="Verdana" pitchFamily="34" charset="0"/>
              </a:rPr>
              <a:t>Voice</a:t>
            </a:r>
          </a:p>
          <a:p>
            <a:pPr algn="ctr"/>
            <a:r>
              <a:rPr lang="en-US" sz="1200" b="1" dirty="0">
                <a:solidFill>
                  <a:schemeClr val="bg1"/>
                </a:solidFill>
                <a:latin typeface="Verdana" pitchFamily="34" charset="0"/>
              </a:rPr>
              <a:t>Into</a:t>
            </a:r>
          </a:p>
          <a:p>
            <a:pPr algn="ctr"/>
            <a:r>
              <a:rPr lang="en-US" sz="1200" b="1" dirty="0">
                <a:solidFill>
                  <a:schemeClr val="bg1"/>
                </a:solidFill>
                <a:latin typeface="Verdana" pitchFamily="34" charset="0"/>
              </a:rPr>
              <a:t>Microphone</a:t>
            </a:r>
          </a:p>
        </p:txBody>
      </p:sp>
      <p:cxnSp>
        <p:nvCxnSpPr>
          <p:cNvPr id="32" name="Straight Arrow Connector 31"/>
          <p:cNvCxnSpPr/>
          <p:nvPr/>
        </p:nvCxnSpPr>
        <p:spPr bwMode="auto">
          <a:xfrm flipV="1">
            <a:off x="2296919" y="3616513"/>
            <a:ext cx="2156" cy="392057"/>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grpSp>
        <p:nvGrpSpPr>
          <p:cNvPr id="33" name="Group 32"/>
          <p:cNvGrpSpPr/>
          <p:nvPr/>
        </p:nvGrpSpPr>
        <p:grpSpPr>
          <a:xfrm>
            <a:off x="1798092" y="1564267"/>
            <a:ext cx="1461837" cy="674387"/>
            <a:chOff x="1881739" y="1324276"/>
            <a:chExt cx="1461837" cy="674387"/>
          </a:xfrm>
        </p:grpSpPr>
        <p:sp>
          <p:nvSpPr>
            <p:cNvPr id="34" name="TextBox 33"/>
            <p:cNvSpPr txBox="1"/>
            <p:nvPr/>
          </p:nvSpPr>
          <p:spPr bwMode="auto">
            <a:xfrm>
              <a:off x="1881739" y="1573931"/>
              <a:ext cx="1203215" cy="424732"/>
            </a:xfrm>
            <a:prstGeom prst="rect">
              <a:avLst/>
            </a:prstGeom>
            <a:noFill/>
            <a:ln w="9525">
              <a:noFill/>
              <a:miter lim="800000"/>
              <a:headEnd/>
              <a:tailEnd/>
            </a:ln>
          </p:spPr>
          <p:txBody>
            <a:bodyPr wrap="none" lIns="45720" tIns="27432" rIns="45720" bIns="27432" rtlCol="0">
              <a:spAutoFit/>
            </a:bodyPr>
            <a:lstStyle/>
            <a:p>
              <a:pPr algn="ctr"/>
              <a:r>
                <a:rPr lang="en-US" sz="1200" b="1" dirty="0">
                  <a:solidFill>
                    <a:schemeClr val="bg1"/>
                  </a:solidFill>
                  <a:latin typeface="Verdana" pitchFamily="34" charset="0"/>
                </a:rPr>
                <a:t>Transmitting</a:t>
              </a:r>
            </a:p>
            <a:p>
              <a:pPr algn="ctr"/>
              <a:r>
                <a:rPr lang="en-US" sz="1200" b="1" dirty="0">
                  <a:solidFill>
                    <a:schemeClr val="bg1"/>
                  </a:solidFill>
                  <a:latin typeface="Verdana" pitchFamily="34" charset="0"/>
                </a:rPr>
                <a:t>Antenna</a:t>
              </a:r>
            </a:p>
          </p:txBody>
        </p:sp>
        <p:cxnSp>
          <p:nvCxnSpPr>
            <p:cNvPr id="35" name="Straight Arrow Connector 34"/>
            <p:cNvCxnSpPr/>
            <p:nvPr/>
          </p:nvCxnSpPr>
          <p:spPr bwMode="auto">
            <a:xfrm flipV="1">
              <a:off x="2990649" y="1324276"/>
              <a:ext cx="352927" cy="232610"/>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grpSp>
      <p:grpSp>
        <p:nvGrpSpPr>
          <p:cNvPr id="36" name="Group 35"/>
          <p:cNvGrpSpPr/>
          <p:nvPr/>
        </p:nvGrpSpPr>
        <p:grpSpPr>
          <a:xfrm>
            <a:off x="5753248" y="1175339"/>
            <a:ext cx="318194" cy="2162628"/>
            <a:chOff x="5753248" y="1175339"/>
            <a:chExt cx="318194" cy="2162628"/>
          </a:xfrm>
        </p:grpSpPr>
        <p:sp>
          <p:nvSpPr>
            <p:cNvPr id="37" name="Freeform 36"/>
            <p:cNvSpPr/>
            <p:nvPr/>
          </p:nvSpPr>
          <p:spPr bwMode="auto">
            <a:xfrm flipH="1">
              <a:off x="5912459" y="1175339"/>
              <a:ext cx="74003" cy="2162628"/>
            </a:xfrm>
            <a:custGeom>
              <a:avLst/>
              <a:gdLst>
                <a:gd name="connsiteX0" fmla="*/ 0 w 1132115"/>
                <a:gd name="connsiteY0" fmla="*/ 2162628 h 2162628"/>
                <a:gd name="connsiteX1" fmla="*/ 1132115 w 1132115"/>
                <a:gd name="connsiteY1" fmla="*/ 2162628 h 2162628"/>
                <a:gd name="connsiteX2" fmla="*/ 1132115 w 1132115"/>
                <a:gd name="connsiteY2" fmla="*/ 0 h 2162628"/>
              </a:gdLst>
              <a:ahLst/>
              <a:cxnLst>
                <a:cxn ang="0">
                  <a:pos x="connsiteX0" y="connsiteY0"/>
                </a:cxn>
                <a:cxn ang="0">
                  <a:pos x="connsiteX1" y="connsiteY1"/>
                </a:cxn>
                <a:cxn ang="0">
                  <a:pos x="connsiteX2" y="connsiteY2"/>
                </a:cxn>
              </a:cxnLst>
              <a:rect l="l" t="t" r="r" b="b"/>
              <a:pathLst>
                <a:path w="1132115" h="2162628">
                  <a:moveTo>
                    <a:pt x="0" y="2162628"/>
                  </a:moveTo>
                  <a:lnTo>
                    <a:pt x="1132115" y="2162628"/>
                  </a:lnTo>
                  <a:lnTo>
                    <a:pt x="1132115" y="0"/>
                  </a:lnTo>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Isosceles Triangle 37"/>
            <p:cNvSpPr/>
            <p:nvPr/>
          </p:nvSpPr>
          <p:spPr bwMode="auto">
            <a:xfrm flipH="1" flipV="1">
              <a:off x="5753248" y="1179175"/>
              <a:ext cx="318194" cy="350520"/>
            </a:xfrm>
            <a:prstGeom prst="triangl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9" name="Group 38"/>
          <p:cNvGrpSpPr/>
          <p:nvPr/>
        </p:nvGrpSpPr>
        <p:grpSpPr>
          <a:xfrm>
            <a:off x="6508036" y="3656216"/>
            <a:ext cx="796052" cy="971448"/>
            <a:chOff x="6631788" y="3465214"/>
            <a:chExt cx="796052" cy="971448"/>
          </a:xfrm>
        </p:grpSpPr>
        <p:sp>
          <p:nvSpPr>
            <p:cNvPr id="40" name="TextBox 39"/>
            <p:cNvSpPr txBox="1"/>
            <p:nvPr/>
          </p:nvSpPr>
          <p:spPr bwMode="auto">
            <a:xfrm>
              <a:off x="6631788" y="4011930"/>
              <a:ext cx="796052" cy="424732"/>
            </a:xfrm>
            <a:prstGeom prst="rect">
              <a:avLst/>
            </a:prstGeom>
            <a:noFill/>
            <a:ln w="9525">
              <a:noFill/>
              <a:miter lim="800000"/>
              <a:headEnd/>
              <a:tailEnd/>
            </a:ln>
          </p:spPr>
          <p:txBody>
            <a:bodyPr wrap="none" lIns="45720" tIns="27432" rIns="45720" bIns="27432" rtlCol="0">
              <a:spAutoFit/>
            </a:bodyPr>
            <a:lstStyle/>
            <a:p>
              <a:pPr algn="ctr"/>
              <a:r>
                <a:rPr lang="en-US" sz="1200" b="1" dirty="0">
                  <a:solidFill>
                    <a:schemeClr val="bg1"/>
                  </a:solidFill>
                  <a:latin typeface="Verdana" pitchFamily="34" charset="0"/>
                </a:rPr>
                <a:t>Loud</a:t>
              </a:r>
            </a:p>
            <a:p>
              <a:pPr algn="ctr"/>
              <a:r>
                <a:rPr lang="en-US" sz="1200" b="1" dirty="0">
                  <a:solidFill>
                    <a:schemeClr val="bg1"/>
                  </a:solidFill>
                  <a:latin typeface="Verdana" pitchFamily="34" charset="0"/>
                </a:rPr>
                <a:t>Speaker</a:t>
              </a:r>
            </a:p>
          </p:txBody>
        </p:sp>
        <p:cxnSp>
          <p:nvCxnSpPr>
            <p:cNvPr id="41" name="Straight Arrow Connector 40"/>
            <p:cNvCxnSpPr/>
            <p:nvPr/>
          </p:nvCxnSpPr>
          <p:spPr bwMode="auto">
            <a:xfrm flipH="1" flipV="1">
              <a:off x="7031068" y="3465214"/>
              <a:ext cx="6261" cy="572907"/>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grpSp>
      <p:sp>
        <p:nvSpPr>
          <p:cNvPr id="42" name="Freeform 41"/>
          <p:cNvSpPr/>
          <p:nvPr/>
        </p:nvSpPr>
        <p:spPr bwMode="auto">
          <a:xfrm>
            <a:off x="6821482" y="3070361"/>
            <a:ext cx="205332" cy="538164"/>
          </a:xfrm>
          <a:custGeom>
            <a:avLst/>
            <a:gdLst>
              <a:gd name="connsiteX0" fmla="*/ 0 w 784225"/>
              <a:gd name="connsiteY0" fmla="*/ 552450 h 1679575"/>
              <a:gd name="connsiteX1" fmla="*/ 0 w 784225"/>
              <a:gd name="connsiteY1" fmla="*/ 1127125 h 1679575"/>
              <a:gd name="connsiteX2" fmla="*/ 260350 w 784225"/>
              <a:gd name="connsiteY2" fmla="*/ 1127125 h 1679575"/>
              <a:gd name="connsiteX3" fmla="*/ 784225 w 784225"/>
              <a:gd name="connsiteY3" fmla="*/ 1679575 h 1679575"/>
              <a:gd name="connsiteX4" fmla="*/ 784225 w 784225"/>
              <a:gd name="connsiteY4" fmla="*/ 0 h 1679575"/>
              <a:gd name="connsiteX5" fmla="*/ 269875 w 784225"/>
              <a:gd name="connsiteY5" fmla="*/ 552450 h 1679575"/>
              <a:gd name="connsiteX6" fmla="*/ 0 w 784225"/>
              <a:gd name="connsiteY6" fmla="*/ 552450 h 16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225" h="1679575">
                <a:moveTo>
                  <a:pt x="0" y="552450"/>
                </a:moveTo>
                <a:lnTo>
                  <a:pt x="0" y="1127125"/>
                </a:lnTo>
                <a:lnTo>
                  <a:pt x="260350" y="1127125"/>
                </a:lnTo>
                <a:lnTo>
                  <a:pt x="784225" y="1679575"/>
                </a:lnTo>
                <a:lnTo>
                  <a:pt x="784225" y="0"/>
                </a:lnTo>
                <a:lnTo>
                  <a:pt x="269875" y="552450"/>
                </a:lnTo>
                <a:lnTo>
                  <a:pt x="0" y="552450"/>
                </a:lnTo>
                <a:close/>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43" name="Group 42"/>
          <p:cNvGrpSpPr/>
          <p:nvPr/>
        </p:nvGrpSpPr>
        <p:grpSpPr>
          <a:xfrm>
            <a:off x="3297417" y="897442"/>
            <a:ext cx="2576010" cy="849873"/>
            <a:chOff x="3381064" y="802692"/>
            <a:chExt cx="2576010" cy="849873"/>
          </a:xfrm>
        </p:grpSpPr>
        <p:sp>
          <p:nvSpPr>
            <p:cNvPr id="44" name="Arc 43"/>
            <p:cNvSpPr/>
            <p:nvPr/>
          </p:nvSpPr>
          <p:spPr bwMode="auto">
            <a:xfrm rot="2700000">
              <a:off x="3381064" y="988979"/>
              <a:ext cx="473242" cy="47324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5" name="Arc 44"/>
            <p:cNvSpPr>
              <a:spLocks noChangeAspect="1"/>
            </p:cNvSpPr>
            <p:nvPr/>
          </p:nvSpPr>
          <p:spPr bwMode="auto">
            <a:xfrm rot="2700000">
              <a:off x="3469176" y="977071"/>
              <a:ext cx="496904" cy="496904"/>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6" name="Arc 45"/>
            <p:cNvSpPr>
              <a:spLocks noChangeAspect="1"/>
            </p:cNvSpPr>
            <p:nvPr/>
          </p:nvSpPr>
          <p:spPr bwMode="auto">
            <a:xfrm rot="2700000">
              <a:off x="3563926" y="963167"/>
              <a:ext cx="521749" cy="52174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7" name="Arc 46"/>
            <p:cNvSpPr>
              <a:spLocks noChangeAspect="1"/>
            </p:cNvSpPr>
            <p:nvPr/>
          </p:nvSpPr>
          <p:spPr bwMode="auto">
            <a:xfrm rot="2700000">
              <a:off x="3660424" y="951916"/>
              <a:ext cx="547836" cy="547836"/>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Arc 47"/>
            <p:cNvSpPr>
              <a:spLocks noChangeAspect="1"/>
            </p:cNvSpPr>
            <p:nvPr/>
          </p:nvSpPr>
          <p:spPr bwMode="auto">
            <a:xfrm rot="2700000">
              <a:off x="3756270" y="938558"/>
              <a:ext cx="575228" cy="57522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Arc 48"/>
            <p:cNvSpPr>
              <a:spLocks noChangeAspect="1"/>
            </p:cNvSpPr>
            <p:nvPr/>
          </p:nvSpPr>
          <p:spPr bwMode="auto">
            <a:xfrm rot="2700000">
              <a:off x="3863337" y="923100"/>
              <a:ext cx="603989" cy="60398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Arc 49"/>
            <p:cNvSpPr>
              <a:spLocks noChangeAspect="1"/>
            </p:cNvSpPr>
            <p:nvPr/>
          </p:nvSpPr>
          <p:spPr bwMode="auto">
            <a:xfrm rot="2700000">
              <a:off x="4003018" y="907941"/>
              <a:ext cx="634188" cy="63418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Arc 50"/>
            <p:cNvSpPr>
              <a:spLocks noChangeAspect="1"/>
            </p:cNvSpPr>
            <p:nvPr/>
          </p:nvSpPr>
          <p:spPr bwMode="auto">
            <a:xfrm rot="2700000">
              <a:off x="4151469" y="890712"/>
              <a:ext cx="665897" cy="665897"/>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Arc 51"/>
            <p:cNvSpPr>
              <a:spLocks noChangeAspect="1"/>
            </p:cNvSpPr>
            <p:nvPr/>
          </p:nvSpPr>
          <p:spPr bwMode="auto">
            <a:xfrm rot="2700000">
              <a:off x="4303888" y="876191"/>
              <a:ext cx="699192" cy="69919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Arc 52"/>
            <p:cNvSpPr>
              <a:spLocks noChangeAspect="1"/>
            </p:cNvSpPr>
            <p:nvPr/>
          </p:nvSpPr>
          <p:spPr bwMode="auto">
            <a:xfrm rot="2700000">
              <a:off x="4474523" y="859637"/>
              <a:ext cx="734152" cy="73415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 name="Arc 53"/>
            <p:cNvSpPr>
              <a:spLocks noChangeAspect="1"/>
            </p:cNvSpPr>
            <p:nvPr/>
          </p:nvSpPr>
          <p:spPr bwMode="auto">
            <a:xfrm rot="2700000">
              <a:off x="4668094" y="841064"/>
              <a:ext cx="770860" cy="770860"/>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Arc 54"/>
            <p:cNvSpPr>
              <a:spLocks noChangeAspect="1"/>
            </p:cNvSpPr>
            <p:nvPr/>
          </p:nvSpPr>
          <p:spPr bwMode="auto">
            <a:xfrm rot="2700000">
              <a:off x="4891701" y="822868"/>
              <a:ext cx="809403" cy="80940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6" name="Arc 55"/>
            <p:cNvSpPr>
              <a:spLocks noChangeAspect="1"/>
            </p:cNvSpPr>
            <p:nvPr/>
          </p:nvSpPr>
          <p:spPr bwMode="auto">
            <a:xfrm rot="2700000">
              <a:off x="5107201" y="802692"/>
              <a:ext cx="849873" cy="84987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57" name="Group 56"/>
          <p:cNvGrpSpPr/>
          <p:nvPr/>
        </p:nvGrpSpPr>
        <p:grpSpPr>
          <a:xfrm flipH="1">
            <a:off x="2019675" y="3070360"/>
            <a:ext cx="558800" cy="523875"/>
            <a:chOff x="1905000" y="3105150"/>
            <a:chExt cx="1038225" cy="1085850"/>
          </a:xfrm>
        </p:grpSpPr>
        <p:sp>
          <p:nvSpPr>
            <p:cNvPr id="58" name="Rectangle 57"/>
            <p:cNvSpPr/>
            <p:nvPr/>
          </p:nvSpPr>
          <p:spPr bwMode="auto">
            <a:xfrm>
              <a:off x="1905000" y="3105150"/>
              <a:ext cx="1038225" cy="108267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59" name="Picture 2" descr="http://www.clker.com/cliparts/F/c/5/q/v/w/man-with-a-microphone-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905" b="22094"/>
            <a:stretch/>
          </p:blipFill>
          <p:spPr bwMode="auto">
            <a:xfrm>
              <a:off x="1917700" y="3116263"/>
              <a:ext cx="1025525" cy="10747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p:nvPr/>
        </p:nvGrpSpPr>
        <p:grpSpPr>
          <a:xfrm rot="16200000">
            <a:off x="2692822" y="2213019"/>
            <a:ext cx="1469390" cy="484779"/>
            <a:chOff x="3381064" y="802692"/>
            <a:chExt cx="2576010" cy="849873"/>
          </a:xfrm>
        </p:grpSpPr>
        <p:sp>
          <p:nvSpPr>
            <p:cNvPr id="61" name="Arc 60"/>
            <p:cNvSpPr/>
            <p:nvPr/>
          </p:nvSpPr>
          <p:spPr bwMode="auto">
            <a:xfrm rot="2700000">
              <a:off x="3381064" y="988979"/>
              <a:ext cx="473242" cy="473242"/>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62" name="Arc 61"/>
            <p:cNvSpPr>
              <a:spLocks noChangeAspect="1"/>
            </p:cNvSpPr>
            <p:nvPr/>
          </p:nvSpPr>
          <p:spPr bwMode="auto">
            <a:xfrm rot="2700000">
              <a:off x="3469176" y="977071"/>
              <a:ext cx="496904" cy="496904"/>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Arc 62"/>
            <p:cNvSpPr>
              <a:spLocks noChangeAspect="1"/>
            </p:cNvSpPr>
            <p:nvPr/>
          </p:nvSpPr>
          <p:spPr bwMode="auto">
            <a:xfrm rot="2700000">
              <a:off x="3563926" y="963167"/>
              <a:ext cx="521749" cy="521749"/>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Arc 63"/>
            <p:cNvSpPr>
              <a:spLocks noChangeAspect="1"/>
            </p:cNvSpPr>
            <p:nvPr/>
          </p:nvSpPr>
          <p:spPr bwMode="auto">
            <a:xfrm rot="2700000">
              <a:off x="3660424" y="951916"/>
              <a:ext cx="547836" cy="547836"/>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Arc 64"/>
            <p:cNvSpPr>
              <a:spLocks noChangeAspect="1"/>
            </p:cNvSpPr>
            <p:nvPr/>
          </p:nvSpPr>
          <p:spPr bwMode="auto">
            <a:xfrm rot="2700000">
              <a:off x="3756270" y="938558"/>
              <a:ext cx="575228" cy="575228"/>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Arc 65"/>
            <p:cNvSpPr>
              <a:spLocks noChangeAspect="1"/>
            </p:cNvSpPr>
            <p:nvPr/>
          </p:nvSpPr>
          <p:spPr bwMode="auto">
            <a:xfrm rot="2700000">
              <a:off x="3863337" y="923100"/>
              <a:ext cx="603989" cy="603989"/>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7" name="Arc 66"/>
            <p:cNvSpPr>
              <a:spLocks noChangeAspect="1"/>
            </p:cNvSpPr>
            <p:nvPr/>
          </p:nvSpPr>
          <p:spPr bwMode="auto">
            <a:xfrm rot="2700000">
              <a:off x="4003018" y="907941"/>
              <a:ext cx="634188" cy="634188"/>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Arc 67"/>
            <p:cNvSpPr>
              <a:spLocks noChangeAspect="1"/>
            </p:cNvSpPr>
            <p:nvPr/>
          </p:nvSpPr>
          <p:spPr bwMode="auto">
            <a:xfrm rot="2700000">
              <a:off x="4151469" y="890712"/>
              <a:ext cx="665897" cy="665897"/>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Arc 68"/>
            <p:cNvSpPr>
              <a:spLocks noChangeAspect="1"/>
            </p:cNvSpPr>
            <p:nvPr/>
          </p:nvSpPr>
          <p:spPr bwMode="auto">
            <a:xfrm rot="2700000">
              <a:off x="4303888" y="876191"/>
              <a:ext cx="699192" cy="699192"/>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Arc 69"/>
            <p:cNvSpPr>
              <a:spLocks noChangeAspect="1"/>
            </p:cNvSpPr>
            <p:nvPr/>
          </p:nvSpPr>
          <p:spPr bwMode="auto">
            <a:xfrm rot="2700000">
              <a:off x="4474523" y="859637"/>
              <a:ext cx="734152" cy="734152"/>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Arc 70"/>
            <p:cNvSpPr>
              <a:spLocks noChangeAspect="1"/>
            </p:cNvSpPr>
            <p:nvPr/>
          </p:nvSpPr>
          <p:spPr bwMode="auto">
            <a:xfrm rot="2700000">
              <a:off x="4668094" y="841064"/>
              <a:ext cx="770860" cy="770860"/>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2" name="Arc 71"/>
            <p:cNvSpPr>
              <a:spLocks noChangeAspect="1"/>
            </p:cNvSpPr>
            <p:nvPr/>
          </p:nvSpPr>
          <p:spPr bwMode="auto">
            <a:xfrm rot="2700000">
              <a:off x="4891701" y="822868"/>
              <a:ext cx="809403" cy="809403"/>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Arc 72"/>
            <p:cNvSpPr>
              <a:spLocks noChangeAspect="1"/>
            </p:cNvSpPr>
            <p:nvPr/>
          </p:nvSpPr>
          <p:spPr bwMode="auto">
            <a:xfrm rot="2700000">
              <a:off x="5107201" y="802692"/>
              <a:ext cx="849873" cy="849873"/>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74" name="Group 73"/>
          <p:cNvGrpSpPr/>
          <p:nvPr/>
        </p:nvGrpSpPr>
        <p:grpSpPr>
          <a:xfrm rot="5400000">
            <a:off x="5179120" y="1981516"/>
            <a:ext cx="1469390" cy="484779"/>
            <a:chOff x="3381064" y="802692"/>
            <a:chExt cx="2576010" cy="849873"/>
          </a:xfrm>
        </p:grpSpPr>
        <p:sp>
          <p:nvSpPr>
            <p:cNvPr id="75" name="Arc 74"/>
            <p:cNvSpPr/>
            <p:nvPr/>
          </p:nvSpPr>
          <p:spPr bwMode="auto">
            <a:xfrm rot="2700000">
              <a:off x="3381064" y="988979"/>
              <a:ext cx="473242" cy="473242"/>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76" name="Arc 75"/>
            <p:cNvSpPr>
              <a:spLocks noChangeAspect="1"/>
            </p:cNvSpPr>
            <p:nvPr/>
          </p:nvSpPr>
          <p:spPr bwMode="auto">
            <a:xfrm rot="2700000">
              <a:off x="3469176" y="977071"/>
              <a:ext cx="496904" cy="496904"/>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Arc 76"/>
            <p:cNvSpPr>
              <a:spLocks noChangeAspect="1"/>
            </p:cNvSpPr>
            <p:nvPr/>
          </p:nvSpPr>
          <p:spPr bwMode="auto">
            <a:xfrm rot="2700000">
              <a:off x="3563926" y="963167"/>
              <a:ext cx="521749" cy="521749"/>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Arc 77"/>
            <p:cNvSpPr>
              <a:spLocks noChangeAspect="1"/>
            </p:cNvSpPr>
            <p:nvPr/>
          </p:nvSpPr>
          <p:spPr bwMode="auto">
            <a:xfrm rot="2700000">
              <a:off x="3660424" y="951916"/>
              <a:ext cx="547836" cy="547836"/>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Arc 78"/>
            <p:cNvSpPr>
              <a:spLocks noChangeAspect="1"/>
            </p:cNvSpPr>
            <p:nvPr/>
          </p:nvSpPr>
          <p:spPr bwMode="auto">
            <a:xfrm rot="2700000">
              <a:off x="3756270" y="938558"/>
              <a:ext cx="575228" cy="575228"/>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Arc 79"/>
            <p:cNvSpPr>
              <a:spLocks noChangeAspect="1"/>
            </p:cNvSpPr>
            <p:nvPr/>
          </p:nvSpPr>
          <p:spPr bwMode="auto">
            <a:xfrm rot="2700000">
              <a:off x="3863337" y="923100"/>
              <a:ext cx="603989" cy="603989"/>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Arc 80"/>
            <p:cNvSpPr>
              <a:spLocks noChangeAspect="1"/>
            </p:cNvSpPr>
            <p:nvPr/>
          </p:nvSpPr>
          <p:spPr bwMode="auto">
            <a:xfrm rot="2700000">
              <a:off x="4003018" y="907941"/>
              <a:ext cx="634188" cy="634188"/>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 name="Arc 81"/>
            <p:cNvSpPr>
              <a:spLocks noChangeAspect="1"/>
            </p:cNvSpPr>
            <p:nvPr/>
          </p:nvSpPr>
          <p:spPr bwMode="auto">
            <a:xfrm rot="2700000">
              <a:off x="4151469" y="890712"/>
              <a:ext cx="665897" cy="665897"/>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Arc 82"/>
            <p:cNvSpPr>
              <a:spLocks noChangeAspect="1"/>
            </p:cNvSpPr>
            <p:nvPr/>
          </p:nvSpPr>
          <p:spPr bwMode="auto">
            <a:xfrm rot="2700000">
              <a:off x="4303888" y="876191"/>
              <a:ext cx="699192" cy="699192"/>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4" name="Arc 83"/>
            <p:cNvSpPr>
              <a:spLocks noChangeAspect="1"/>
            </p:cNvSpPr>
            <p:nvPr/>
          </p:nvSpPr>
          <p:spPr bwMode="auto">
            <a:xfrm rot="2700000">
              <a:off x="4474523" y="859637"/>
              <a:ext cx="734152" cy="734152"/>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5" name="Arc 84"/>
            <p:cNvSpPr>
              <a:spLocks noChangeAspect="1"/>
            </p:cNvSpPr>
            <p:nvPr/>
          </p:nvSpPr>
          <p:spPr bwMode="auto">
            <a:xfrm rot="2700000">
              <a:off x="4668094" y="841064"/>
              <a:ext cx="770860" cy="770860"/>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Arc 85"/>
            <p:cNvSpPr>
              <a:spLocks noChangeAspect="1"/>
            </p:cNvSpPr>
            <p:nvPr/>
          </p:nvSpPr>
          <p:spPr bwMode="auto">
            <a:xfrm rot="2700000">
              <a:off x="4891701" y="822868"/>
              <a:ext cx="809403" cy="809403"/>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Arc 86"/>
            <p:cNvSpPr>
              <a:spLocks noChangeAspect="1"/>
            </p:cNvSpPr>
            <p:nvPr/>
          </p:nvSpPr>
          <p:spPr bwMode="auto">
            <a:xfrm rot="2700000">
              <a:off x="5107201" y="802692"/>
              <a:ext cx="849873" cy="849873"/>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70" name="Group 169"/>
          <p:cNvGrpSpPr/>
          <p:nvPr/>
        </p:nvGrpSpPr>
        <p:grpSpPr>
          <a:xfrm>
            <a:off x="6459861" y="2918827"/>
            <a:ext cx="1105254" cy="859423"/>
            <a:chOff x="6669619" y="2687551"/>
            <a:chExt cx="1433418" cy="1114597"/>
          </a:xfrm>
        </p:grpSpPr>
        <p:sp>
          <p:nvSpPr>
            <p:cNvPr id="171" name="Arc 170"/>
            <p:cNvSpPr>
              <a:spLocks noChangeAspect="1"/>
            </p:cNvSpPr>
            <p:nvPr/>
          </p:nvSpPr>
          <p:spPr bwMode="auto">
            <a:xfrm rot="2700000">
              <a:off x="6669619" y="2762700"/>
              <a:ext cx="962831" cy="962831"/>
            </a:xfrm>
            <a:prstGeom prst="arc">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2" name="Arc 171"/>
            <p:cNvSpPr>
              <a:spLocks noChangeAspect="1"/>
            </p:cNvSpPr>
            <p:nvPr/>
          </p:nvSpPr>
          <p:spPr bwMode="auto">
            <a:xfrm rot="2700000">
              <a:off x="6772506" y="2738454"/>
              <a:ext cx="1010973" cy="1010973"/>
            </a:xfrm>
            <a:prstGeom prst="arc">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3" name="Arc 172"/>
            <p:cNvSpPr>
              <a:spLocks noChangeAspect="1"/>
            </p:cNvSpPr>
            <p:nvPr/>
          </p:nvSpPr>
          <p:spPr bwMode="auto">
            <a:xfrm rot="2700000">
              <a:off x="6883622" y="2714041"/>
              <a:ext cx="1061522" cy="1061524"/>
            </a:xfrm>
            <a:prstGeom prst="arc">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4" name="Arc 173"/>
            <p:cNvSpPr>
              <a:spLocks noChangeAspect="1"/>
            </p:cNvSpPr>
            <p:nvPr/>
          </p:nvSpPr>
          <p:spPr bwMode="auto">
            <a:xfrm rot="2700000">
              <a:off x="6988440" y="2687551"/>
              <a:ext cx="1114597" cy="1114597"/>
            </a:xfrm>
            <a:prstGeom prst="arc">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75" name="Group 174"/>
          <p:cNvGrpSpPr/>
          <p:nvPr/>
        </p:nvGrpSpPr>
        <p:grpSpPr>
          <a:xfrm>
            <a:off x="6183605" y="1358869"/>
            <a:ext cx="1165115" cy="734545"/>
            <a:chOff x="6267252" y="1264119"/>
            <a:chExt cx="1165115" cy="734545"/>
          </a:xfrm>
        </p:grpSpPr>
        <p:sp>
          <p:nvSpPr>
            <p:cNvPr id="176" name="TextBox 175"/>
            <p:cNvSpPr txBox="1"/>
            <p:nvPr/>
          </p:nvSpPr>
          <p:spPr bwMode="auto">
            <a:xfrm>
              <a:off x="6503267" y="1573932"/>
              <a:ext cx="929100" cy="424732"/>
            </a:xfrm>
            <a:prstGeom prst="rect">
              <a:avLst/>
            </a:prstGeom>
            <a:noFill/>
            <a:ln w="9525">
              <a:noFill/>
              <a:miter lim="800000"/>
              <a:headEnd/>
              <a:tailEnd/>
            </a:ln>
          </p:spPr>
          <p:txBody>
            <a:bodyPr wrap="none" lIns="45720" tIns="27432" rIns="45720" bIns="27432" rtlCol="0">
              <a:spAutoFit/>
            </a:bodyPr>
            <a:lstStyle/>
            <a:p>
              <a:pPr algn="r"/>
              <a:r>
                <a:rPr lang="en-US" sz="1200" b="1" dirty="0">
                  <a:solidFill>
                    <a:schemeClr val="bg1"/>
                  </a:solidFill>
                  <a:latin typeface="Verdana" pitchFamily="34" charset="0"/>
                </a:rPr>
                <a:t>Receiving</a:t>
              </a:r>
            </a:p>
            <a:p>
              <a:pPr algn="ctr"/>
              <a:r>
                <a:rPr lang="en-US" sz="1200" b="1" dirty="0">
                  <a:solidFill>
                    <a:schemeClr val="bg1"/>
                  </a:solidFill>
                  <a:latin typeface="Verdana" pitchFamily="34" charset="0"/>
                </a:rPr>
                <a:t>Antenna</a:t>
              </a:r>
            </a:p>
          </p:txBody>
        </p:sp>
        <p:cxnSp>
          <p:nvCxnSpPr>
            <p:cNvPr id="177" name="Straight Arrow Connector 176"/>
            <p:cNvCxnSpPr/>
            <p:nvPr/>
          </p:nvCxnSpPr>
          <p:spPr bwMode="auto">
            <a:xfrm flipH="1" flipV="1">
              <a:off x="6267252" y="1264119"/>
              <a:ext cx="350118" cy="283944"/>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grpSp>
      <p:grpSp>
        <p:nvGrpSpPr>
          <p:cNvPr id="178" name="Group 177"/>
          <p:cNvGrpSpPr/>
          <p:nvPr/>
        </p:nvGrpSpPr>
        <p:grpSpPr>
          <a:xfrm>
            <a:off x="6239195" y="3177552"/>
            <a:ext cx="485999" cy="322349"/>
            <a:chOff x="6617660" y="3430501"/>
            <a:chExt cx="485999" cy="322349"/>
          </a:xfrm>
        </p:grpSpPr>
        <p:sp>
          <p:nvSpPr>
            <p:cNvPr id="179" name="Arc 178"/>
            <p:cNvSpPr>
              <a:spLocks noChangeAspect="1"/>
            </p:cNvSpPr>
            <p:nvPr/>
          </p:nvSpPr>
          <p:spPr bwMode="auto">
            <a:xfrm rot="2700000">
              <a:off x="6617660" y="3452235"/>
              <a:ext cx="278457" cy="278457"/>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0" name="Arc 179"/>
            <p:cNvSpPr>
              <a:spLocks noChangeAspect="1"/>
            </p:cNvSpPr>
            <p:nvPr/>
          </p:nvSpPr>
          <p:spPr bwMode="auto">
            <a:xfrm rot="2700000">
              <a:off x="6671231" y="3445223"/>
              <a:ext cx="292380" cy="292380"/>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1" name="Arc 180"/>
            <p:cNvSpPr>
              <a:spLocks noChangeAspect="1"/>
            </p:cNvSpPr>
            <p:nvPr/>
          </p:nvSpPr>
          <p:spPr bwMode="auto">
            <a:xfrm rot="2700000">
              <a:off x="6727181" y="3438162"/>
              <a:ext cx="306999" cy="307000"/>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2" name="Arc 181"/>
            <p:cNvSpPr>
              <a:spLocks noChangeAspect="1"/>
            </p:cNvSpPr>
            <p:nvPr/>
          </p:nvSpPr>
          <p:spPr bwMode="auto">
            <a:xfrm rot="2700000">
              <a:off x="6781310" y="3430501"/>
              <a:ext cx="322349" cy="322349"/>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83" name="Group 182"/>
          <p:cNvGrpSpPr/>
          <p:nvPr/>
        </p:nvGrpSpPr>
        <p:grpSpPr>
          <a:xfrm>
            <a:off x="2391094" y="3178425"/>
            <a:ext cx="485999" cy="322349"/>
            <a:chOff x="6617660" y="3430501"/>
            <a:chExt cx="485999" cy="322349"/>
          </a:xfrm>
        </p:grpSpPr>
        <p:sp>
          <p:nvSpPr>
            <p:cNvPr id="184" name="Arc 183"/>
            <p:cNvSpPr>
              <a:spLocks noChangeAspect="1"/>
            </p:cNvSpPr>
            <p:nvPr/>
          </p:nvSpPr>
          <p:spPr bwMode="auto">
            <a:xfrm rot="2700000">
              <a:off x="6617660" y="3452235"/>
              <a:ext cx="278457" cy="278457"/>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5" name="Arc 184"/>
            <p:cNvSpPr>
              <a:spLocks noChangeAspect="1"/>
            </p:cNvSpPr>
            <p:nvPr/>
          </p:nvSpPr>
          <p:spPr bwMode="auto">
            <a:xfrm rot="2700000">
              <a:off x="6671231" y="3445223"/>
              <a:ext cx="292380" cy="292380"/>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6" name="Arc 185"/>
            <p:cNvSpPr>
              <a:spLocks noChangeAspect="1"/>
            </p:cNvSpPr>
            <p:nvPr/>
          </p:nvSpPr>
          <p:spPr bwMode="auto">
            <a:xfrm rot="2700000">
              <a:off x="6727181" y="3438162"/>
              <a:ext cx="306999" cy="307000"/>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7" name="Arc 186"/>
            <p:cNvSpPr>
              <a:spLocks noChangeAspect="1"/>
            </p:cNvSpPr>
            <p:nvPr/>
          </p:nvSpPr>
          <p:spPr bwMode="auto">
            <a:xfrm rot="2700000">
              <a:off x="6781310" y="3430501"/>
              <a:ext cx="322349" cy="322349"/>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88" name="Group 187"/>
          <p:cNvGrpSpPr/>
          <p:nvPr/>
        </p:nvGrpSpPr>
        <p:grpSpPr>
          <a:xfrm rot="10800000">
            <a:off x="977288" y="896659"/>
            <a:ext cx="2576010" cy="849873"/>
            <a:chOff x="3381064" y="802692"/>
            <a:chExt cx="2576010" cy="849873"/>
          </a:xfrm>
        </p:grpSpPr>
        <p:sp>
          <p:nvSpPr>
            <p:cNvPr id="189" name="Arc 188"/>
            <p:cNvSpPr/>
            <p:nvPr/>
          </p:nvSpPr>
          <p:spPr bwMode="auto">
            <a:xfrm rot="2700000">
              <a:off x="3381064" y="988979"/>
              <a:ext cx="473242" cy="47324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90" name="Arc 189"/>
            <p:cNvSpPr>
              <a:spLocks noChangeAspect="1"/>
            </p:cNvSpPr>
            <p:nvPr/>
          </p:nvSpPr>
          <p:spPr bwMode="auto">
            <a:xfrm rot="2700000">
              <a:off x="3469176" y="977071"/>
              <a:ext cx="496904" cy="496904"/>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1" name="Arc 190"/>
            <p:cNvSpPr>
              <a:spLocks noChangeAspect="1"/>
            </p:cNvSpPr>
            <p:nvPr/>
          </p:nvSpPr>
          <p:spPr bwMode="auto">
            <a:xfrm rot="2700000">
              <a:off x="3563926" y="963167"/>
              <a:ext cx="521749" cy="52174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2" name="Arc 191"/>
            <p:cNvSpPr>
              <a:spLocks noChangeAspect="1"/>
            </p:cNvSpPr>
            <p:nvPr/>
          </p:nvSpPr>
          <p:spPr bwMode="auto">
            <a:xfrm rot="2700000">
              <a:off x="3660424" y="951916"/>
              <a:ext cx="547836" cy="547836"/>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3" name="Arc 192"/>
            <p:cNvSpPr>
              <a:spLocks noChangeAspect="1"/>
            </p:cNvSpPr>
            <p:nvPr/>
          </p:nvSpPr>
          <p:spPr bwMode="auto">
            <a:xfrm rot="2700000">
              <a:off x="3756270" y="938558"/>
              <a:ext cx="575228" cy="57522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4" name="Arc 193"/>
            <p:cNvSpPr>
              <a:spLocks noChangeAspect="1"/>
            </p:cNvSpPr>
            <p:nvPr/>
          </p:nvSpPr>
          <p:spPr bwMode="auto">
            <a:xfrm rot="2700000">
              <a:off x="3863337" y="923100"/>
              <a:ext cx="603989" cy="60398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5" name="Arc 194"/>
            <p:cNvSpPr>
              <a:spLocks noChangeAspect="1"/>
            </p:cNvSpPr>
            <p:nvPr/>
          </p:nvSpPr>
          <p:spPr bwMode="auto">
            <a:xfrm rot="2700000">
              <a:off x="4003018" y="907941"/>
              <a:ext cx="634188" cy="63418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6" name="Arc 195"/>
            <p:cNvSpPr>
              <a:spLocks noChangeAspect="1"/>
            </p:cNvSpPr>
            <p:nvPr/>
          </p:nvSpPr>
          <p:spPr bwMode="auto">
            <a:xfrm rot="2700000">
              <a:off x="4151469" y="890712"/>
              <a:ext cx="665897" cy="665897"/>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7" name="Arc 196"/>
            <p:cNvSpPr>
              <a:spLocks noChangeAspect="1"/>
            </p:cNvSpPr>
            <p:nvPr/>
          </p:nvSpPr>
          <p:spPr bwMode="auto">
            <a:xfrm rot="2700000">
              <a:off x="4303888" y="876191"/>
              <a:ext cx="699192" cy="69919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8" name="Arc 197"/>
            <p:cNvSpPr>
              <a:spLocks noChangeAspect="1"/>
            </p:cNvSpPr>
            <p:nvPr/>
          </p:nvSpPr>
          <p:spPr bwMode="auto">
            <a:xfrm rot="2700000">
              <a:off x="4474523" y="859637"/>
              <a:ext cx="734152" cy="73415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9" name="Arc 198"/>
            <p:cNvSpPr>
              <a:spLocks noChangeAspect="1"/>
            </p:cNvSpPr>
            <p:nvPr/>
          </p:nvSpPr>
          <p:spPr bwMode="auto">
            <a:xfrm rot="2700000">
              <a:off x="4668094" y="841064"/>
              <a:ext cx="770860" cy="770860"/>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0" name="Arc 199"/>
            <p:cNvSpPr>
              <a:spLocks noChangeAspect="1"/>
            </p:cNvSpPr>
            <p:nvPr/>
          </p:nvSpPr>
          <p:spPr bwMode="auto">
            <a:xfrm rot="2700000">
              <a:off x="4891701" y="822868"/>
              <a:ext cx="809403" cy="80940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1" name="Arc 200"/>
            <p:cNvSpPr>
              <a:spLocks noChangeAspect="1"/>
            </p:cNvSpPr>
            <p:nvPr/>
          </p:nvSpPr>
          <p:spPr bwMode="auto">
            <a:xfrm rot="2700000">
              <a:off x="5107201" y="802692"/>
              <a:ext cx="849873" cy="84987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202" name="Picture 3" descr="C:\Users\WA7URV\AppData\Local\Microsoft\Windows\Temporary Internet Files\Content.IE5\GYZ6SM2F\140866993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9090" y="2999534"/>
            <a:ext cx="987380" cy="715851"/>
          </a:xfrm>
          <a:prstGeom prst="rect">
            <a:avLst/>
          </a:prstGeom>
          <a:noFill/>
          <a:extLst>
            <a:ext uri="{909E8E84-426E-40DD-AFC4-6F175D3DCCD1}">
              <a14:hiddenFill xmlns:a14="http://schemas.microsoft.com/office/drawing/2010/main">
                <a:solidFill>
                  <a:srgbClr val="FFFFFF"/>
                </a:solidFill>
              </a14:hiddenFill>
            </a:ext>
          </a:extLst>
        </p:spPr>
      </p:pic>
      <p:grpSp>
        <p:nvGrpSpPr>
          <p:cNvPr id="203" name="Group 202"/>
          <p:cNvGrpSpPr/>
          <p:nvPr/>
        </p:nvGrpSpPr>
        <p:grpSpPr>
          <a:xfrm rot="20532697">
            <a:off x="3233918" y="414842"/>
            <a:ext cx="2576010" cy="849873"/>
            <a:chOff x="3381064" y="802692"/>
            <a:chExt cx="2576010" cy="849873"/>
          </a:xfrm>
        </p:grpSpPr>
        <p:sp>
          <p:nvSpPr>
            <p:cNvPr id="204" name="Arc 203"/>
            <p:cNvSpPr/>
            <p:nvPr/>
          </p:nvSpPr>
          <p:spPr bwMode="auto">
            <a:xfrm rot="2700000">
              <a:off x="3381064" y="988979"/>
              <a:ext cx="473242" cy="47324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05" name="Arc 204"/>
            <p:cNvSpPr>
              <a:spLocks noChangeAspect="1"/>
            </p:cNvSpPr>
            <p:nvPr/>
          </p:nvSpPr>
          <p:spPr bwMode="auto">
            <a:xfrm rot="2700000">
              <a:off x="3469176" y="977071"/>
              <a:ext cx="496904" cy="496904"/>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6" name="Arc 205"/>
            <p:cNvSpPr>
              <a:spLocks noChangeAspect="1"/>
            </p:cNvSpPr>
            <p:nvPr/>
          </p:nvSpPr>
          <p:spPr bwMode="auto">
            <a:xfrm rot="2700000">
              <a:off x="3563926" y="963167"/>
              <a:ext cx="521749" cy="52174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7" name="Arc 206"/>
            <p:cNvSpPr>
              <a:spLocks noChangeAspect="1"/>
            </p:cNvSpPr>
            <p:nvPr/>
          </p:nvSpPr>
          <p:spPr bwMode="auto">
            <a:xfrm rot="2700000">
              <a:off x="3660424" y="951916"/>
              <a:ext cx="547836" cy="547836"/>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8" name="Arc 207"/>
            <p:cNvSpPr>
              <a:spLocks noChangeAspect="1"/>
            </p:cNvSpPr>
            <p:nvPr/>
          </p:nvSpPr>
          <p:spPr bwMode="auto">
            <a:xfrm rot="2700000">
              <a:off x="3756270" y="938558"/>
              <a:ext cx="575228" cy="57522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9" name="Arc 208"/>
            <p:cNvSpPr>
              <a:spLocks noChangeAspect="1"/>
            </p:cNvSpPr>
            <p:nvPr/>
          </p:nvSpPr>
          <p:spPr bwMode="auto">
            <a:xfrm rot="2700000">
              <a:off x="3863337" y="923100"/>
              <a:ext cx="603989" cy="60398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0" name="Arc 209"/>
            <p:cNvSpPr>
              <a:spLocks noChangeAspect="1"/>
            </p:cNvSpPr>
            <p:nvPr/>
          </p:nvSpPr>
          <p:spPr bwMode="auto">
            <a:xfrm rot="2700000">
              <a:off x="4003018" y="907941"/>
              <a:ext cx="634188" cy="63418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1" name="Arc 210"/>
            <p:cNvSpPr>
              <a:spLocks noChangeAspect="1"/>
            </p:cNvSpPr>
            <p:nvPr/>
          </p:nvSpPr>
          <p:spPr bwMode="auto">
            <a:xfrm rot="2700000">
              <a:off x="4151469" y="890712"/>
              <a:ext cx="665897" cy="665897"/>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2" name="Arc 211"/>
            <p:cNvSpPr>
              <a:spLocks noChangeAspect="1"/>
            </p:cNvSpPr>
            <p:nvPr/>
          </p:nvSpPr>
          <p:spPr bwMode="auto">
            <a:xfrm rot="2700000">
              <a:off x="4303888" y="876191"/>
              <a:ext cx="699192" cy="69919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3" name="Arc 212"/>
            <p:cNvSpPr>
              <a:spLocks noChangeAspect="1"/>
            </p:cNvSpPr>
            <p:nvPr/>
          </p:nvSpPr>
          <p:spPr bwMode="auto">
            <a:xfrm rot="2700000">
              <a:off x="4474523" y="859637"/>
              <a:ext cx="734152" cy="73415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4" name="Arc 213"/>
            <p:cNvSpPr>
              <a:spLocks noChangeAspect="1"/>
            </p:cNvSpPr>
            <p:nvPr/>
          </p:nvSpPr>
          <p:spPr bwMode="auto">
            <a:xfrm rot="2700000">
              <a:off x="4668094" y="841064"/>
              <a:ext cx="770860" cy="770860"/>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5" name="Arc 214"/>
            <p:cNvSpPr>
              <a:spLocks noChangeAspect="1"/>
            </p:cNvSpPr>
            <p:nvPr/>
          </p:nvSpPr>
          <p:spPr bwMode="auto">
            <a:xfrm rot="2700000">
              <a:off x="4891701" y="822868"/>
              <a:ext cx="809403" cy="80940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6" name="Arc 215"/>
            <p:cNvSpPr>
              <a:spLocks noChangeAspect="1"/>
            </p:cNvSpPr>
            <p:nvPr/>
          </p:nvSpPr>
          <p:spPr bwMode="auto">
            <a:xfrm rot="2700000">
              <a:off x="5107201" y="802692"/>
              <a:ext cx="849873" cy="84987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17" name="Group 216"/>
          <p:cNvGrpSpPr/>
          <p:nvPr/>
        </p:nvGrpSpPr>
        <p:grpSpPr>
          <a:xfrm rot="1067303" flipH="1">
            <a:off x="1049518" y="414842"/>
            <a:ext cx="2576010" cy="849873"/>
            <a:chOff x="3381064" y="802692"/>
            <a:chExt cx="2576010" cy="849873"/>
          </a:xfrm>
        </p:grpSpPr>
        <p:sp>
          <p:nvSpPr>
            <p:cNvPr id="218" name="Arc 217"/>
            <p:cNvSpPr/>
            <p:nvPr/>
          </p:nvSpPr>
          <p:spPr bwMode="auto">
            <a:xfrm rot="2700000">
              <a:off x="3381064" y="988979"/>
              <a:ext cx="473242" cy="47324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19" name="Arc 218"/>
            <p:cNvSpPr>
              <a:spLocks noChangeAspect="1"/>
            </p:cNvSpPr>
            <p:nvPr/>
          </p:nvSpPr>
          <p:spPr bwMode="auto">
            <a:xfrm rot="2700000">
              <a:off x="3469176" y="977071"/>
              <a:ext cx="496904" cy="496904"/>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0" name="Arc 219"/>
            <p:cNvSpPr>
              <a:spLocks noChangeAspect="1"/>
            </p:cNvSpPr>
            <p:nvPr/>
          </p:nvSpPr>
          <p:spPr bwMode="auto">
            <a:xfrm rot="2700000">
              <a:off x="3563926" y="963167"/>
              <a:ext cx="521749" cy="52174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1" name="Arc 220"/>
            <p:cNvSpPr>
              <a:spLocks noChangeAspect="1"/>
            </p:cNvSpPr>
            <p:nvPr/>
          </p:nvSpPr>
          <p:spPr bwMode="auto">
            <a:xfrm rot="2700000">
              <a:off x="3660424" y="951916"/>
              <a:ext cx="547836" cy="547836"/>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2" name="Arc 221"/>
            <p:cNvSpPr>
              <a:spLocks noChangeAspect="1"/>
            </p:cNvSpPr>
            <p:nvPr/>
          </p:nvSpPr>
          <p:spPr bwMode="auto">
            <a:xfrm rot="2700000">
              <a:off x="3756270" y="938558"/>
              <a:ext cx="575228" cy="57522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3" name="Arc 222"/>
            <p:cNvSpPr>
              <a:spLocks noChangeAspect="1"/>
            </p:cNvSpPr>
            <p:nvPr/>
          </p:nvSpPr>
          <p:spPr bwMode="auto">
            <a:xfrm rot="2700000">
              <a:off x="3863337" y="923100"/>
              <a:ext cx="603989" cy="60398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4" name="Arc 223"/>
            <p:cNvSpPr>
              <a:spLocks noChangeAspect="1"/>
            </p:cNvSpPr>
            <p:nvPr/>
          </p:nvSpPr>
          <p:spPr bwMode="auto">
            <a:xfrm rot="2700000">
              <a:off x="4003018" y="907941"/>
              <a:ext cx="634188" cy="63418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5" name="Arc 224"/>
            <p:cNvSpPr>
              <a:spLocks noChangeAspect="1"/>
            </p:cNvSpPr>
            <p:nvPr/>
          </p:nvSpPr>
          <p:spPr bwMode="auto">
            <a:xfrm rot="2700000">
              <a:off x="4151469" y="890712"/>
              <a:ext cx="665897" cy="665897"/>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6" name="Arc 225"/>
            <p:cNvSpPr>
              <a:spLocks noChangeAspect="1"/>
            </p:cNvSpPr>
            <p:nvPr/>
          </p:nvSpPr>
          <p:spPr bwMode="auto">
            <a:xfrm rot="2700000">
              <a:off x="4303888" y="876191"/>
              <a:ext cx="699192" cy="69919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7" name="Arc 226"/>
            <p:cNvSpPr>
              <a:spLocks noChangeAspect="1"/>
            </p:cNvSpPr>
            <p:nvPr/>
          </p:nvSpPr>
          <p:spPr bwMode="auto">
            <a:xfrm rot="2700000">
              <a:off x="4474523" y="859637"/>
              <a:ext cx="734152" cy="73415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8" name="Arc 227"/>
            <p:cNvSpPr>
              <a:spLocks noChangeAspect="1"/>
            </p:cNvSpPr>
            <p:nvPr/>
          </p:nvSpPr>
          <p:spPr bwMode="auto">
            <a:xfrm rot="2700000">
              <a:off x="4668094" y="841064"/>
              <a:ext cx="770860" cy="770860"/>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9" name="Arc 228"/>
            <p:cNvSpPr>
              <a:spLocks noChangeAspect="1"/>
            </p:cNvSpPr>
            <p:nvPr/>
          </p:nvSpPr>
          <p:spPr bwMode="auto">
            <a:xfrm rot="2700000">
              <a:off x="4891701" y="822868"/>
              <a:ext cx="809403" cy="80940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0" name="Arc 229"/>
            <p:cNvSpPr>
              <a:spLocks noChangeAspect="1"/>
            </p:cNvSpPr>
            <p:nvPr/>
          </p:nvSpPr>
          <p:spPr bwMode="auto">
            <a:xfrm rot="2700000">
              <a:off x="5107201" y="802692"/>
              <a:ext cx="849873" cy="84987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5" name="Group 4"/>
          <p:cNvGrpSpPr/>
          <p:nvPr/>
        </p:nvGrpSpPr>
        <p:grpSpPr>
          <a:xfrm>
            <a:off x="2960685" y="3116773"/>
            <a:ext cx="3443290" cy="1407019"/>
            <a:chOff x="2960685" y="3116773"/>
            <a:chExt cx="3443290" cy="1407019"/>
          </a:xfrm>
        </p:grpSpPr>
        <p:sp>
          <p:nvSpPr>
            <p:cNvPr id="89" name="TextBox 88"/>
            <p:cNvSpPr txBox="1"/>
            <p:nvPr/>
          </p:nvSpPr>
          <p:spPr bwMode="auto">
            <a:xfrm>
              <a:off x="3345354" y="4099060"/>
              <a:ext cx="1113445" cy="424732"/>
            </a:xfrm>
            <a:prstGeom prst="rect">
              <a:avLst/>
            </a:prstGeom>
            <a:noFill/>
            <a:ln w="9525">
              <a:noFill/>
              <a:miter lim="800000"/>
              <a:headEnd/>
              <a:tailEnd/>
            </a:ln>
          </p:spPr>
          <p:txBody>
            <a:bodyPr wrap="none" lIns="45720" tIns="27432" rIns="45720" bIns="27432" rtlCol="0">
              <a:spAutoFit/>
            </a:bodyPr>
            <a:lstStyle/>
            <a:p>
              <a:pPr algn="ctr"/>
              <a:r>
                <a:rPr lang="en-US" sz="1200" b="1" dirty="0">
                  <a:solidFill>
                    <a:schemeClr val="bg1"/>
                  </a:solidFill>
                  <a:latin typeface="Verdana" pitchFamily="34" charset="0"/>
                </a:rPr>
                <a:t>Radio</a:t>
              </a:r>
            </a:p>
            <a:p>
              <a:pPr algn="ctr"/>
              <a:r>
                <a:rPr lang="en-US" sz="1200" b="1" dirty="0">
                  <a:solidFill>
                    <a:schemeClr val="bg1"/>
                  </a:solidFill>
                  <a:latin typeface="Verdana" pitchFamily="34" charset="0"/>
                </a:rPr>
                <a:t>Transmitter</a:t>
              </a:r>
            </a:p>
          </p:txBody>
        </p:sp>
        <p:cxnSp>
          <p:nvCxnSpPr>
            <p:cNvPr id="90" name="Straight Arrow Connector 89"/>
            <p:cNvCxnSpPr>
              <a:stCxn id="89" idx="0"/>
            </p:cNvCxnSpPr>
            <p:nvPr/>
          </p:nvCxnSpPr>
          <p:spPr bwMode="auto">
            <a:xfrm flipH="1" flipV="1">
              <a:off x="3629117" y="3552345"/>
              <a:ext cx="272960" cy="546715"/>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sp>
          <p:nvSpPr>
            <p:cNvPr id="91" name="TextBox 90"/>
            <p:cNvSpPr txBox="1"/>
            <p:nvPr/>
          </p:nvSpPr>
          <p:spPr bwMode="auto">
            <a:xfrm>
              <a:off x="5177759" y="4099060"/>
              <a:ext cx="839332" cy="424732"/>
            </a:xfrm>
            <a:prstGeom prst="rect">
              <a:avLst/>
            </a:prstGeom>
            <a:noFill/>
            <a:ln w="9525">
              <a:noFill/>
              <a:miter lim="800000"/>
              <a:headEnd/>
              <a:tailEnd/>
            </a:ln>
          </p:spPr>
          <p:txBody>
            <a:bodyPr wrap="none" lIns="45720" tIns="27432" rIns="45720" bIns="27432" rtlCol="0">
              <a:spAutoFit/>
            </a:bodyPr>
            <a:lstStyle/>
            <a:p>
              <a:pPr algn="ctr"/>
              <a:r>
                <a:rPr lang="en-US" sz="1200" b="1" dirty="0">
                  <a:solidFill>
                    <a:schemeClr val="bg1"/>
                  </a:solidFill>
                  <a:latin typeface="Verdana" pitchFamily="34" charset="0"/>
                </a:rPr>
                <a:t>Radio</a:t>
              </a:r>
            </a:p>
            <a:p>
              <a:pPr algn="ctr"/>
              <a:r>
                <a:rPr lang="en-US" sz="1200" b="1" dirty="0">
                  <a:solidFill>
                    <a:schemeClr val="bg1"/>
                  </a:solidFill>
                  <a:latin typeface="Verdana" pitchFamily="34" charset="0"/>
                </a:rPr>
                <a:t>Receiver</a:t>
              </a:r>
            </a:p>
          </p:txBody>
        </p:sp>
        <p:cxnSp>
          <p:nvCxnSpPr>
            <p:cNvPr id="92" name="Straight Arrow Connector 91"/>
            <p:cNvCxnSpPr>
              <a:stCxn id="91" idx="0"/>
            </p:cNvCxnSpPr>
            <p:nvPr/>
          </p:nvCxnSpPr>
          <p:spPr bwMode="auto">
            <a:xfrm flipV="1">
              <a:off x="5597425" y="3552345"/>
              <a:ext cx="168897" cy="546715"/>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pic>
          <p:nvPicPr>
            <p:cNvPr id="233" name="Picture 2" descr="https://static.dxengineering.com/global/images/prod/xlarge/ico-ic-7300_it_x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6550" y="3116773"/>
              <a:ext cx="987425" cy="445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gigaparts.com/media/catalog/product/cache/1/image/700x560/e9c3970ab036de70892d86c6d221abfe/z/i/zic-78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78" t="7538" r="4888" b="14246"/>
            <a:stretch/>
          </p:blipFill>
          <p:spPr bwMode="auto">
            <a:xfrm>
              <a:off x="2960685" y="3134782"/>
              <a:ext cx="968737" cy="423599"/>
            </a:xfrm>
            <a:prstGeom prst="rect">
              <a:avLst/>
            </a:prstGeom>
            <a:noFill/>
            <a:extLst>
              <a:ext uri="{909E8E84-426E-40DD-AFC4-6F175D3DCCD1}">
                <a14:hiddenFill xmlns:a14="http://schemas.microsoft.com/office/drawing/2010/main">
                  <a:solidFill>
                    <a:srgbClr val="FFFFFF"/>
                  </a:solidFill>
                </a14:hiddenFill>
              </a:ext>
            </a:extLst>
          </p:spPr>
        </p:pic>
      </p:grpSp>
      <p:sp>
        <p:nvSpPr>
          <p:cNvPr id="231" name="TextBox 3"/>
          <p:cNvSpPr txBox="1"/>
          <p:nvPr/>
        </p:nvSpPr>
        <p:spPr bwMode="auto">
          <a:xfrm>
            <a:off x="1405179" y="1276508"/>
            <a:ext cx="6857968" cy="2308324"/>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7200" b="1" dirty="0">
                <a:ln w="10541" cmpd="sng">
                  <a:solidFill>
                    <a:schemeClr val="accent1">
                      <a:shade val="88000"/>
                      <a:satMod val="110000"/>
                    </a:schemeClr>
                  </a:solidFill>
                  <a:prstDash val="solid"/>
                </a:ln>
                <a:solidFill>
                  <a:srgbClr val="66FF33"/>
                </a:solidFill>
                <a:latin typeface="Verdana" pitchFamily="34" charset="0"/>
              </a:rPr>
              <a:t>Our Wireless</a:t>
            </a:r>
          </a:p>
          <a:p>
            <a:pPr algn="ctr"/>
            <a:r>
              <a:rPr lang="en-US" sz="7200" b="1" dirty="0">
                <a:ln w="10541" cmpd="sng">
                  <a:solidFill>
                    <a:schemeClr val="accent1">
                      <a:shade val="88000"/>
                      <a:satMod val="110000"/>
                    </a:schemeClr>
                  </a:solidFill>
                  <a:prstDash val="solid"/>
                </a:ln>
                <a:solidFill>
                  <a:srgbClr val="66FF33"/>
                </a:solidFill>
                <a:latin typeface="Verdana" pitchFamily="34" charset="0"/>
              </a:rPr>
              <a:t>System</a:t>
            </a:r>
          </a:p>
        </p:txBody>
      </p:sp>
    </p:spTree>
    <p:extLst>
      <p:ext uri="{BB962C8B-B14F-4D97-AF65-F5344CB8AC3E}">
        <p14:creationId xmlns:p14="http://schemas.microsoft.com/office/powerpoint/2010/main" val="46467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1"/>
                                        </p:tgtEl>
                                      </p:cBhvr>
                                    </p:animEffect>
                                    <p:set>
                                      <p:cBhvr>
                                        <p:cTn id="10" dur="1" fill="hold">
                                          <p:stCondLst>
                                            <p:cond delay="499"/>
                                          </p:stCondLst>
                                        </p:cTn>
                                        <p:tgtEl>
                                          <p:spTgt spid="23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xit" presetSubtype="0" fill="hold" grpId="0"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xit" presetSubtype="0" fill="hold" grpId="0"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xit" presetSubtype="0" fill="hold" grpId="0"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75"/>
                                        </p:tgtEl>
                                        <p:attrNameLst>
                                          <p:attrName>style.visibility</p:attrName>
                                        </p:attrNameLst>
                                      </p:cBhvr>
                                      <p:to>
                                        <p:strVal val="visible"/>
                                      </p:to>
                                    </p:set>
                                    <p:animEffect transition="in" filter="fade">
                                      <p:cBhvr>
                                        <p:cTn id="46" dur="500"/>
                                        <p:tgtEl>
                                          <p:spTgt spid="17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xit" presetSubtype="0" fill="hold" grpId="0"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22" presetClass="entr" presetSubtype="8" repeatCount="indefinite" fill="hold" nodeType="withEffect">
                                  <p:stCondLst>
                                    <p:cond delay="0"/>
                                  </p:stCondLst>
                                  <p:childTnLst>
                                    <p:set>
                                      <p:cBhvr>
                                        <p:cTn id="65" dur="1" fill="hold">
                                          <p:stCondLst>
                                            <p:cond delay="0"/>
                                          </p:stCondLst>
                                        </p:cTn>
                                        <p:tgtEl>
                                          <p:spTgt spid="183"/>
                                        </p:tgtEl>
                                        <p:attrNameLst>
                                          <p:attrName>style.visibility</p:attrName>
                                        </p:attrNameLst>
                                      </p:cBhvr>
                                      <p:to>
                                        <p:strVal val="visible"/>
                                      </p:to>
                                    </p:set>
                                    <p:animEffect transition="in" filter="wipe(left)">
                                      <p:cBhvr>
                                        <p:cTn id="66" dur="500"/>
                                        <p:tgtEl>
                                          <p:spTgt spid="18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repeatCount="indefinite"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1000"/>
                                        <p:tgtEl>
                                          <p:spTgt spid="60"/>
                                        </p:tgtEl>
                                      </p:cBhvr>
                                    </p:animEffect>
                                  </p:childTnLst>
                                </p:cTn>
                              </p:par>
                              <p:par>
                                <p:cTn id="72" presetID="10" presetClass="exit" presetSubtype="0" fill="hold" grpId="0" nodeType="withEffect">
                                  <p:stCondLst>
                                    <p:cond delay="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repeatCount="indefinite"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1000"/>
                                        <p:tgtEl>
                                          <p:spTgt spid="43"/>
                                        </p:tgtEl>
                                      </p:cBhvr>
                                    </p:animEffect>
                                  </p:childTnLst>
                                </p:cTn>
                              </p:par>
                              <p:par>
                                <p:cTn id="80" presetID="10" presetClass="exit" presetSubtype="0" fill="hold" grpId="0" nodeType="withEffect">
                                  <p:stCondLst>
                                    <p:cond delay="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22" presetClass="entr" presetSubtype="2" repeatCount="indefinite" fill="hold" nodeType="withEffect">
                                  <p:stCondLst>
                                    <p:cond delay="0"/>
                                  </p:stCondLst>
                                  <p:childTnLst>
                                    <p:set>
                                      <p:cBhvr>
                                        <p:cTn id="84" dur="1" fill="hold">
                                          <p:stCondLst>
                                            <p:cond delay="0"/>
                                          </p:stCondLst>
                                        </p:cTn>
                                        <p:tgtEl>
                                          <p:spTgt spid="188"/>
                                        </p:tgtEl>
                                        <p:attrNameLst>
                                          <p:attrName>style.visibility</p:attrName>
                                        </p:attrNameLst>
                                      </p:cBhvr>
                                      <p:to>
                                        <p:strVal val="visible"/>
                                      </p:to>
                                    </p:set>
                                    <p:animEffect transition="in" filter="wipe(right)">
                                      <p:cBhvr>
                                        <p:cTn id="85" dur="1000"/>
                                        <p:tgtEl>
                                          <p:spTgt spid="188"/>
                                        </p:tgtEl>
                                      </p:cBhvr>
                                    </p:animEffect>
                                  </p:childTnLst>
                                </p:cTn>
                              </p:par>
                              <p:par>
                                <p:cTn id="86" presetID="22" presetClass="entr" presetSubtype="8" repeatCount="indefinite" fill="hold" nodeType="withEffect">
                                  <p:stCondLst>
                                    <p:cond delay="0"/>
                                  </p:stCondLst>
                                  <p:childTnLst>
                                    <p:set>
                                      <p:cBhvr>
                                        <p:cTn id="87" dur="1" fill="hold">
                                          <p:stCondLst>
                                            <p:cond delay="0"/>
                                          </p:stCondLst>
                                        </p:cTn>
                                        <p:tgtEl>
                                          <p:spTgt spid="203"/>
                                        </p:tgtEl>
                                        <p:attrNameLst>
                                          <p:attrName>style.visibility</p:attrName>
                                        </p:attrNameLst>
                                      </p:cBhvr>
                                      <p:to>
                                        <p:strVal val="visible"/>
                                      </p:to>
                                    </p:set>
                                    <p:animEffect transition="in" filter="wipe(left)">
                                      <p:cBhvr>
                                        <p:cTn id="88" dur="1000"/>
                                        <p:tgtEl>
                                          <p:spTgt spid="203"/>
                                        </p:tgtEl>
                                      </p:cBhvr>
                                    </p:animEffect>
                                  </p:childTnLst>
                                </p:cTn>
                              </p:par>
                              <p:par>
                                <p:cTn id="89" presetID="22" presetClass="entr" presetSubtype="2" repeatCount="indefinite" fill="hold" nodeType="withEffect">
                                  <p:stCondLst>
                                    <p:cond delay="0"/>
                                  </p:stCondLst>
                                  <p:childTnLst>
                                    <p:set>
                                      <p:cBhvr>
                                        <p:cTn id="90" dur="1" fill="hold">
                                          <p:stCondLst>
                                            <p:cond delay="0"/>
                                          </p:stCondLst>
                                        </p:cTn>
                                        <p:tgtEl>
                                          <p:spTgt spid="217"/>
                                        </p:tgtEl>
                                        <p:attrNameLst>
                                          <p:attrName>style.visibility</p:attrName>
                                        </p:attrNameLst>
                                      </p:cBhvr>
                                      <p:to>
                                        <p:strVal val="visible"/>
                                      </p:to>
                                    </p:set>
                                    <p:animEffect transition="in" filter="wipe(right)">
                                      <p:cBhvr>
                                        <p:cTn id="91" dur="1000"/>
                                        <p:tgtEl>
                                          <p:spTgt spid="21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repeatCount="indefinite" fill="hold" nodeType="click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wipe(up)">
                                      <p:cBhvr>
                                        <p:cTn id="96" dur="1000"/>
                                        <p:tgtEl>
                                          <p:spTgt spid="74"/>
                                        </p:tgtEl>
                                      </p:cBhvr>
                                    </p:animEffect>
                                  </p:childTnLst>
                                </p:cTn>
                              </p:par>
                              <p:par>
                                <p:cTn id="97" presetID="10" presetClass="exit" presetSubtype="0" fill="hold" grpId="0" nodeType="withEffect">
                                  <p:stCondLst>
                                    <p:cond delay="0"/>
                                  </p:stCondLst>
                                  <p:childTnLst>
                                    <p:animEffect transition="out" filter="fade">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par>
                                <p:cTn id="105" presetID="10" presetClass="exit" presetSubtype="0" fill="hold" grpId="0" nodeType="withEffect">
                                  <p:stCondLst>
                                    <p:cond delay="0"/>
                                  </p:stCondLst>
                                  <p:childTnLst>
                                    <p:animEffect transition="out" filter="fade">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par>
                                <p:cTn id="114" presetID="22" presetClass="entr" presetSubtype="8" repeatCount="indefinite" fill="hold" nodeType="withEffect">
                                  <p:stCondLst>
                                    <p:cond delay="0"/>
                                  </p:stCondLst>
                                  <p:childTnLst>
                                    <p:set>
                                      <p:cBhvr>
                                        <p:cTn id="115" dur="1" fill="hold">
                                          <p:stCondLst>
                                            <p:cond delay="0"/>
                                          </p:stCondLst>
                                        </p:cTn>
                                        <p:tgtEl>
                                          <p:spTgt spid="178"/>
                                        </p:tgtEl>
                                        <p:attrNameLst>
                                          <p:attrName>style.visibility</p:attrName>
                                        </p:attrNameLst>
                                      </p:cBhvr>
                                      <p:to>
                                        <p:strVal val="visible"/>
                                      </p:to>
                                    </p:set>
                                    <p:animEffect transition="in" filter="wipe(left)">
                                      <p:cBhvr>
                                        <p:cTn id="116" dur="500"/>
                                        <p:tgtEl>
                                          <p:spTgt spid="178"/>
                                        </p:tgtEl>
                                      </p:cBhvr>
                                    </p:animEffect>
                                  </p:childTnLst>
                                </p:cTn>
                              </p:par>
                              <p:par>
                                <p:cTn id="117" presetID="22" presetClass="entr" presetSubtype="8" repeatCount="indefinite" fill="hold" nodeType="withEffect">
                                  <p:stCondLst>
                                    <p:cond delay="0"/>
                                  </p:stCondLst>
                                  <p:childTnLst>
                                    <p:set>
                                      <p:cBhvr>
                                        <p:cTn id="118" dur="1" fill="hold">
                                          <p:stCondLst>
                                            <p:cond delay="0"/>
                                          </p:stCondLst>
                                        </p:cTn>
                                        <p:tgtEl>
                                          <p:spTgt spid="170"/>
                                        </p:tgtEl>
                                        <p:attrNameLst>
                                          <p:attrName>style.visibility</p:attrName>
                                        </p:attrNameLst>
                                      </p:cBhvr>
                                      <p:to>
                                        <p:strVal val="visible"/>
                                      </p:to>
                                    </p:set>
                                    <p:animEffect transition="in" filter="wipe(left)">
                                      <p:cBhvr>
                                        <p:cTn id="119" dur="500"/>
                                        <p:tgtEl>
                                          <p:spTgt spid="170"/>
                                        </p:tgtEl>
                                      </p:cBhvr>
                                    </p:animEffect>
                                  </p:childTnLst>
                                </p:cTn>
                              </p:par>
                            </p:childTnLst>
                          </p:cTn>
                        </p:par>
                        <p:par>
                          <p:cTn id="120" fill="hold">
                            <p:stCondLst>
                              <p:cond delay="500"/>
                            </p:stCondLst>
                            <p:childTnLst>
                              <p:par>
                                <p:cTn id="121" presetID="10" presetClass="entr" presetSubtype="0" fill="hold" nodeType="afterEffect">
                                  <p:stCondLst>
                                    <p:cond delay="0"/>
                                  </p:stCondLst>
                                  <p:childTnLst>
                                    <p:set>
                                      <p:cBhvr>
                                        <p:cTn id="122" dur="1" fill="hold">
                                          <p:stCondLst>
                                            <p:cond delay="0"/>
                                          </p:stCondLst>
                                        </p:cTn>
                                        <p:tgtEl>
                                          <p:spTgt spid="202"/>
                                        </p:tgtEl>
                                        <p:attrNameLst>
                                          <p:attrName>style.visibility</p:attrName>
                                        </p:attrNameLst>
                                      </p:cBhvr>
                                      <p:to>
                                        <p:strVal val="visible"/>
                                      </p:to>
                                    </p:set>
                                    <p:animEffect transition="in" filter="fade">
                                      <p:cBhvr>
                                        <p:cTn id="123"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19" grpId="0" animBg="1"/>
      <p:bldP spid="23" grpId="0" animBg="1"/>
      <p:bldP spid="24" grpId="0" animBg="1"/>
      <p:bldP spid="31" grpId="0"/>
      <p:bldP spid="42" grpId="0" animBg="1"/>
      <p:bldP spid="2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2.a.:  Introduction to How Radio Waves Travel</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grpSp>
        <p:nvGrpSpPr>
          <p:cNvPr id="58" name="Group 57"/>
          <p:cNvGrpSpPr/>
          <p:nvPr/>
        </p:nvGrpSpPr>
        <p:grpSpPr>
          <a:xfrm>
            <a:off x="1133863" y="1593623"/>
            <a:ext cx="8414661" cy="2830070"/>
            <a:chOff x="1669141" y="786494"/>
            <a:chExt cx="8421694" cy="3597510"/>
          </a:xfrm>
        </p:grpSpPr>
        <p:sp>
          <p:nvSpPr>
            <p:cNvPr id="59" name="Freeform 10"/>
            <p:cNvSpPr>
              <a:spLocks/>
            </p:cNvSpPr>
            <p:nvPr/>
          </p:nvSpPr>
          <p:spPr bwMode="auto">
            <a:xfrm>
              <a:off x="1669141" y="8220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Freeform 11"/>
            <p:cNvSpPr>
              <a:spLocks/>
            </p:cNvSpPr>
            <p:nvPr/>
          </p:nvSpPr>
          <p:spPr bwMode="auto">
            <a:xfrm>
              <a:off x="2196644"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Freeform 12"/>
            <p:cNvSpPr>
              <a:spLocks/>
            </p:cNvSpPr>
            <p:nvPr/>
          </p:nvSpPr>
          <p:spPr bwMode="auto">
            <a:xfrm>
              <a:off x="2721619"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Freeform 13"/>
            <p:cNvSpPr>
              <a:spLocks/>
            </p:cNvSpPr>
            <p:nvPr/>
          </p:nvSpPr>
          <p:spPr bwMode="auto">
            <a:xfrm>
              <a:off x="3249122" y="83644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Freeform 15"/>
            <p:cNvSpPr>
              <a:spLocks/>
            </p:cNvSpPr>
            <p:nvPr/>
          </p:nvSpPr>
          <p:spPr bwMode="auto">
            <a:xfrm>
              <a:off x="3773395" y="836357"/>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Freeform 16"/>
            <p:cNvSpPr>
              <a:spLocks/>
            </p:cNvSpPr>
            <p:nvPr/>
          </p:nvSpPr>
          <p:spPr bwMode="auto">
            <a:xfrm>
              <a:off x="4298517" y="836410"/>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Freeform 17"/>
            <p:cNvSpPr>
              <a:spLocks/>
            </p:cNvSpPr>
            <p:nvPr/>
          </p:nvSpPr>
          <p:spPr bwMode="auto">
            <a:xfrm>
              <a:off x="4823492" y="83402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Freeform 18"/>
            <p:cNvSpPr>
              <a:spLocks/>
            </p:cNvSpPr>
            <p:nvPr/>
          </p:nvSpPr>
          <p:spPr bwMode="auto">
            <a:xfrm>
              <a:off x="5348614" y="82932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Freeform 21"/>
            <p:cNvSpPr>
              <a:spLocks/>
            </p:cNvSpPr>
            <p:nvPr/>
          </p:nvSpPr>
          <p:spPr bwMode="auto">
            <a:xfrm>
              <a:off x="5876502" y="82367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Freeform 22"/>
            <p:cNvSpPr>
              <a:spLocks/>
            </p:cNvSpPr>
            <p:nvPr/>
          </p:nvSpPr>
          <p:spPr bwMode="auto">
            <a:xfrm>
              <a:off x="6403210" y="81658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Freeform 23"/>
            <p:cNvSpPr>
              <a:spLocks/>
            </p:cNvSpPr>
            <p:nvPr/>
          </p:nvSpPr>
          <p:spPr bwMode="auto">
            <a:xfrm>
              <a:off x="6928185" y="81340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24"/>
            <p:cNvSpPr>
              <a:spLocks/>
            </p:cNvSpPr>
            <p:nvPr/>
          </p:nvSpPr>
          <p:spPr bwMode="auto">
            <a:xfrm>
              <a:off x="7458863" y="806322"/>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Freeform 26"/>
            <p:cNvSpPr>
              <a:spLocks/>
            </p:cNvSpPr>
            <p:nvPr/>
          </p:nvSpPr>
          <p:spPr bwMode="auto">
            <a:xfrm>
              <a:off x="7985517" y="80066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27"/>
            <p:cNvSpPr>
              <a:spLocks/>
            </p:cNvSpPr>
            <p:nvPr/>
          </p:nvSpPr>
          <p:spPr bwMode="auto">
            <a:xfrm>
              <a:off x="8513020" y="7967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Freeform 28"/>
            <p:cNvSpPr>
              <a:spLocks/>
            </p:cNvSpPr>
            <p:nvPr/>
          </p:nvSpPr>
          <p:spPr bwMode="auto">
            <a:xfrm>
              <a:off x="9041170" y="79040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Freeform 29"/>
            <p:cNvSpPr>
              <a:spLocks/>
            </p:cNvSpPr>
            <p:nvPr/>
          </p:nvSpPr>
          <p:spPr bwMode="auto">
            <a:xfrm>
              <a:off x="9565498" y="78649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74"/>
          <p:cNvGrpSpPr/>
          <p:nvPr/>
        </p:nvGrpSpPr>
        <p:grpSpPr>
          <a:xfrm>
            <a:off x="1131505" y="1584223"/>
            <a:ext cx="8414661" cy="2830070"/>
            <a:chOff x="1669141" y="786494"/>
            <a:chExt cx="8421694" cy="3597510"/>
          </a:xfrm>
        </p:grpSpPr>
        <p:sp>
          <p:nvSpPr>
            <p:cNvPr id="76" name="Freeform 10"/>
            <p:cNvSpPr>
              <a:spLocks/>
            </p:cNvSpPr>
            <p:nvPr/>
          </p:nvSpPr>
          <p:spPr bwMode="auto">
            <a:xfrm>
              <a:off x="1669141" y="8220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Freeform 11"/>
            <p:cNvSpPr>
              <a:spLocks/>
            </p:cNvSpPr>
            <p:nvPr/>
          </p:nvSpPr>
          <p:spPr bwMode="auto">
            <a:xfrm>
              <a:off x="2196644"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Freeform 12"/>
            <p:cNvSpPr>
              <a:spLocks/>
            </p:cNvSpPr>
            <p:nvPr/>
          </p:nvSpPr>
          <p:spPr bwMode="auto">
            <a:xfrm>
              <a:off x="2721619"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Freeform 13"/>
            <p:cNvSpPr>
              <a:spLocks/>
            </p:cNvSpPr>
            <p:nvPr/>
          </p:nvSpPr>
          <p:spPr bwMode="auto">
            <a:xfrm>
              <a:off x="3249122" y="83644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Freeform 15"/>
            <p:cNvSpPr>
              <a:spLocks/>
            </p:cNvSpPr>
            <p:nvPr/>
          </p:nvSpPr>
          <p:spPr bwMode="auto">
            <a:xfrm>
              <a:off x="3773395" y="836357"/>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Freeform 16"/>
            <p:cNvSpPr>
              <a:spLocks/>
            </p:cNvSpPr>
            <p:nvPr/>
          </p:nvSpPr>
          <p:spPr bwMode="auto">
            <a:xfrm>
              <a:off x="4298517" y="836410"/>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Freeform 17"/>
            <p:cNvSpPr>
              <a:spLocks/>
            </p:cNvSpPr>
            <p:nvPr/>
          </p:nvSpPr>
          <p:spPr bwMode="auto">
            <a:xfrm>
              <a:off x="4823492" y="83402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Freeform 18"/>
            <p:cNvSpPr>
              <a:spLocks/>
            </p:cNvSpPr>
            <p:nvPr/>
          </p:nvSpPr>
          <p:spPr bwMode="auto">
            <a:xfrm>
              <a:off x="5348614" y="82932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Freeform 21"/>
            <p:cNvSpPr>
              <a:spLocks/>
            </p:cNvSpPr>
            <p:nvPr/>
          </p:nvSpPr>
          <p:spPr bwMode="auto">
            <a:xfrm>
              <a:off x="5876502" y="82367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Freeform 22"/>
            <p:cNvSpPr>
              <a:spLocks/>
            </p:cNvSpPr>
            <p:nvPr/>
          </p:nvSpPr>
          <p:spPr bwMode="auto">
            <a:xfrm>
              <a:off x="6403210" y="81658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Freeform 23"/>
            <p:cNvSpPr>
              <a:spLocks/>
            </p:cNvSpPr>
            <p:nvPr/>
          </p:nvSpPr>
          <p:spPr bwMode="auto">
            <a:xfrm>
              <a:off x="6928185" y="81340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Freeform 24"/>
            <p:cNvSpPr>
              <a:spLocks/>
            </p:cNvSpPr>
            <p:nvPr/>
          </p:nvSpPr>
          <p:spPr bwMode="auto">
            <a:xfrm>
              <a:off x="7458863" y="806322"/>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Freeform 26"/>
            <p:cNvSpPr>
              <a:spLocks/>
            </p:cNvSpPr>
            <p:nvPr/>
          </p:nvSpPr>
          <p:spPr bwMode="auto">
            <a:xfrm>
              <a:off x="7985517" y="80066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Freeform 27"/>
            <p:cNvSpPr>
              <a:spLocks/>
            </p:cNvSpPr>
            <p:nvPr/>
          </p:nvSpPr>
          <p:spPr bwMode="auto">
            <a:xfrm>
              <a:off x="8513020" y="7967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Freeform 28"/>
            <p:cNvSpPr>
              <a:spLocks/>
            </p:cNvSpPr>
            <p:nvPr/>
          </p:nvSpPr>
          <p:spPr bwMode="auto">
            <a:xfrm>
              <a:off x="9041170" y="79040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Freeform 29"/>
            <p:cNvSpPr>
              <a:spLocks/>
            </p:cNvSpPr>
            <p:nvPr/>
          </p:nvSpPr>
          <p:spPr bwMode="auto">
            <a:xfrm>
              <a:off x="9565498" y="78649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 name="TextBox 91"/>
          <p:cNvSpPr txBox="1"/>
          <p:nvPr/>
        </p:nvSpPr>
        <p:spPr bwMode="auto">
          <a:xfrm>
            <a:off x="1169361" y="680075"/>
            <a:ext cx="7811754" cy="707886"/>
          </a:xfrm>
          <a:prstGeom prst="rect">
            <a:avLst/>
          </a:prstGeom>
          <a:noFill/>
          <a:ln w="9525">
            <a:noFill/>
            <a:miter lim="800000"/>
            <a:headEnd/>
            <a:tailEnd/>
          </a:ln>
        </p:spPr>
        <p:txBody>
          <a:bodyPr wrap="none" rtlCol="0">
            <a:spAutoFit/>
          </a:bodyPr>
          <a:lstStyle/>
          <a:p>
            <a:r>
              <a:rPr lang="en-US" sz="4000" b="1" i="1" dirty="0">
                <a:ln w="28575">
                  <a:solidFill>
                    <a:srgbClr val="33CCFF"/>
                  </a:solidFill>
                  <a:prstDash val="solid"/>
                </a:ln>
                <a:solidFill>
                  <a:schemeClr val="bg1"/>
                </a:solidFill>
                <a:effectLst>
                  <a:outerShdw blurRad="38100" dist="32000" dir="5400000" algn="tl">
                    <a:srgbClr val="000000">
                      <a:alpha val="30000"/>
                    </a:srgbClr>
                  </a:outerShdw>
                </a:effectLst>
                <a:latin typeface="Verdana" pitchFamily="34" charset="0"/>
              </a:rPr>
              <a:t>186,000 miles per second!</a:t>
            </a:r>
          </a:p>
        </p:txBody>
      </p:sp>
      <p:sp>
        <p:nvSpPr>
          <p:cNvPr id="4" name="TextBox 3"/>
          <p:cNvSpPr txBox="1"/>
          <p:nvPr/>
        </p:nvSpPr>
        <p:spPr bwMode="auto">
          <a:xfrm>
            <a:off x="1668421" y="981075"/>
            <a:ext cx="5745484" cy="2862322"/>
          </a:xfrm>
          <a:prstGeom prst="rect">
            <a:avLst/>
          </a:prstGeom>
          <a:noFill/>
          <a:ln w="9525">
            <a:noFill/>
            <a:miter lim="800000"/>
            <a:headEnd/>
            <a:tailEnd/>
          </a:ln>
        </p:spPr>
        <p:txBody>
          <a:bodyPr wrap="none" rtlCol="0">
            <a:spAutoFit/>
          </a:bodyPr>
          <a:lstStyle/>
          <a:p>
            <a:pPr algn="ctr"/>
            <a:r>
              <a:rPr lang="en-US" sz="6000" b="1" dirty="0">
                <a:ln w="10541" cmpd="sng">
                  <a:solidFill>
                    <a:schemeClr val="accent1">
                      <a:shade val="88000"/>
                      <a:satMod val="110000"/>
                    </a:schemeClr>
                  </a:solidFill>
                  <a:prstDash val="solid"/>
                </a:ln>
                <a:solidFill>
                  <a:srgbClr val="FFFF00"/>
                </a:solidFill>
                <a:latin typeface="Verdana" pitchFamily="34" charset="0"/>
              </a:rPr>
              <a:t>How</a:t>
            </a:r>
          </a:p>
          <a:p>
            <a:pPr algn="ctr"/>
            <a:r>
              <a:rPr lang="en-US" sz="6000" b="1" dirty="0">
                <a:ln w="10541" cmpd="sng">
                  <a:solidFill>
                    <a:schemeClr val="accent1">
                      <a:shade val="88000"/>
                      <a:satMod val="110000"/>
                    </a:schemeClr>
                  </a:solidFill>
                  <a:prstDash val="solid"/>
                </a:ln>
                <a:solidFill>
                  <a:srgbClr val="FFFF00"/>
                </a:solidFill>
                <a:latin typeface="Verdana" pitchFamily="34" charset="0"/>
              </a:rPr>
              <a:t>Radio Waves</a:t>
            </a:r>
          </a:p>
          <a:p>
            <a:pPr algn="ctr"/>
            <a:r>
              <a:rPr lang="en-US" sz="6000" b="1" dirty="0">
                <a:ln w="10541" cmpd="sng">
                  <a:solidFill>
                    <a:schemeClr val="accent1">
                      <a:shade val="88000"/>
                      <a:satMod val="110000"/>
                    </a:schemeClr>
                  </a:solidFill>
                  <a:prstDash val="solid"/>
                </a:ln>
                <a:solidFill>
                  <a:srgbClr val="FFFF00"/>
                </a:solidFill>
                <a:latin typeface="Verdana" pitchFamily="34" charset="0"/>
              </a:rPr>
              <a:t>Travel</a:t>
            </a:r>
          </a:p>
        </p:txBody>
      </p:sp>
    </p:spTree>
    <p:extLst>
      <p:ext uri="{BB962C8B-B14F-4D97-AF65-F5344CB8AC3E}">
        <p14:creationId xmlns:p14="http://schemas.microsoft.com/office/powerpoint/2010/main" val="198121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repeatCount="indefinite"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1000"/>
                                        <p:tgtEl>
                                          <p:spTgt spid="75"/>
                                        </p:tgtEl>
                                      </p:cBhvr>
                                    </p:animEffec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5"/>
                                        </p:tgtEl>
                                      </p:cBhvr>
                                    </p:animEffect>
                                    <p:set>
                                      <p:cBhvr>
                                        <p:cTn id="26" dur="1" fill="hold">
                                          <p:stCondLst>
                                            <p:cond delay="499"/>
                                          </p:stCondLst>
                                        </p:cTn>
                                        <p:tgtEl>
                                          <p:spTgt spid="75"/>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22" presetClass="entr" presetSubtype="8" repeatCount="indefinite"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2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750" fill="hold"/>
                                        <p:tgtEl>
                                          <p:spTgt spid="92"/>
                                        </p:tgtEl>
                                        <p:attrNameLst>
                                          <p:attrName>ppt_x</p:attrName>
                                        </p:attrNameLst>
                                      </p:cBhvr>
                                      <p:tavLst>
                                        <p:tav tm="0">
                                          <p:val>
                                            <p:strVal val="0-#ppt_w/2"/>
                                          </p:val>
                                        </p:tav>
                                        <p:tav tm="100000">
                                          <p:val>
                                            <p:strVal val="#ppt_x"/>
                                          </p:val>
                                        </p:tav>
                                      </p:tavLst>
                                    </p:anim>
                                    <p:anim calcmode="lin" valueType="num">
                                      <p:cBhvr additive="base">
                                        <p:cTn id="38" dur="750" fill="hold"/>
                                        <p:tgtEl>
                                          <p:spTgt spid="92"/>
                                        </p:tgtEl>
                                        <p:attrNameLst>
                                          <p:attrName>ppt_y</p:attrName>
                                        </p:attrNameLst>
                                      </p:cBhvr>
                                      <p:tavLst>
                                        <p:tav tm="0">
                                          <p:val>
                                            <p:strVal val="0-#ppt_h/2"/>
                                          </p:val>
                                        </p:tav>
                                        <p:tav tm="100000">
                                          <p:val>
                                            <p:strVal val="#ppt_y"/>
                                          </p:val>
                                        </p:tav>
                                      </p:tavLst>
                                    </p:anim>
                                  </p:childTnLst>
                                </p:cTn>
                              </p:par>
                              <p:par>
                                <p:cTn id="39" presetID="10" presetClass="exit" presetSubtype="0" fill="hold" grpId="0"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9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2.a.:  Introduction to How Radio Waves Travel</a:t>
            </a:r>
          </a:p>
        </p:txBody>
      </p:sp>
      <p:pic>
        <p:nvPicPr>
          <p:cNvPr id="23"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32079" r="34884" b="90527"/>
          <a:stretch/>
        </p:blipFill>
        <p:spPr bwMode="auto">
          <a:xfrm>
            <a:off x="0" y="2516981"/>
            <a:ext cx="9144000" cy="262413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bwMode="auto">
          <a:xfrm>
            <a:off x="3705041" y="3467953"/>
            <a:ext cx="1883144" cy="830997"/>
          </a:xfrm>
          <a:prstGeom prst="rect">
            <a:avLst/>
          </a:prstGeom>
          <a:noFill/>
          <a:ln w="9525">
            <a:noFill/>
            <a:miter lim="800000"/>
            <a:headEnd/>
            <a:tailEnd/>
          </a:ln>
        </p:spPr>
        <p:txBody>
          <a:bodyPr wrap="none" rtlCol="0">
            <a:spAutoFit/>
          </a:bodyPr>
          <a:lstStyle/>
          <a:p>
            <a:pPr algn="ctr"/>
            <a:r>
              <a:rPr lang="en-US" sz="4800" b="1" dirty="0">
                <a:latin typeface="Calibri" panose="020F0502020204030204" pitchFamily="34" charset="0"/>
              </a:rPr>
              <a:t>EARTH</a:t>
            </a:r>
          </a:p>
        </p:txBody>
      </p:sp>
      <p:grpSp>
        <p:nvGrpSpPr>
          <p:cNvPr id="25" name="Group 24"/>
          <p:cNvGrpSpPr/>
          <p:nvPr/>
        </p:nvGrpSpPr>
        <p:grpSpPr>
          <a:xfrm rot="-540000">
            <a:off x="2335458" y="1909652"/>
            <a:ext cx="302079" cy="915155"/>
            <a:chOff x="9654246" y="468313"/>
            <a:chExt cx="1392291" cy="4217987"/>
          </a:xfrm>
        </p:grpSpPr>
        <p:cxnSp>
          <p:nvCxnSpPr>
            <p:cNvPr id="26" name="Straight Connector 25"/>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27" name="Group 26"/>
            <p:cNvGrpSpPr/>
            <p:nvPr/>
          </p:nvGrpSpPr>
          <p:grpSpPr>
            <a:xfrm>
              <a:off x="9654246" y="468313"/>
              <a:ext cx="1392291" cy="503237"/>
              <a:chOff x="824571" y="2573338"/>
              <a:chExt cx="1392291" cy="503237"/>
            </a:xfrm>
          </p:grpSpPr>
          <p:cxnSp>
            <p:nvCxnSpPr>
              <p:cNvPr id="29" name="Straight Connector 28"/>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0" name="Straight Connector 29"/>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1" name="Straight Connector 30"/>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2" name="Straight Connector 31"/>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28" name="Trapezoid 27"/>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3" name="Group 32"/>
          <p:cNvGrpSpPr/>
          <p:nvPr/>
        </p:nvGrpSpPr>
        <p:grpSpPr>
          <a:xfrm>
            <a:off x="105832" y="259511"/>
            <a:ext cx="693086" cy="4548317"/>
            <a:chOff x="268402" y="411911"/>
            <a:chExt cx="693086" cy="4548317"/>
          </a:xfrm>
        </p:grpSpPr>
        <p:sp>
          <p:nvSpPr>
            <p:cNvPr id="34" name="Freeform 33"/>
            <p:cNvSpPr/>
            <p:nvPr userDrawn="1"/>
          </p:nvSpPr>
          <p:spPr bwMode="auto">
            <a:xfrm rot="16200000">
              <a:off x="248917" y="33541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Freeform 34"/>
            <p:cNvSpPr/>
            <p:nvPr userDrawn="1"/>
          </p:nvSpPr>
          <p:spPr bwMode="auto">
            <a:xfrm rot="16200000">
              <a:off x="249970" y="27643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36" name="Group 35"/>
            <p:cNvGrpSpPr/>
            <p:nvPr userDrawn="1"/>
          </p:nvGrpSpPr>
          <p:grpSpPr>
            <a:xfrm rot="16200000">
              <a:off x="203626" y="2038674"/>
              <a:ext cx="824704" cy="665662"/>
              <a:chOff x="5286375" y="2146300"/>
              <a:chExt cx="2486025" cy="2006600"/>
            </a:xfrm>
          </p:grpSpPr>
          <p:sp>
            <p:nvSpPr>
              <p:cNvPr id="40" name="Freeform 39"/>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1" name="Freeform 40"/>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37" name="Freeform 36"/>
            <p:cNvSpPr/>
            <p:nvPr userDrawn="1"/>
          </p:nvSpPr>
          <p:spPr bwMode="auto">
            <a:xfrm rot="16200000">
              <a:off x="181508" y="12276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8" name="Freeform 37"/>
            <p:cNvSpPr/>
            <p:nvPr userDrawn="1"/>
          </p:nvSpPr>
          <p:spPr bwMode="auto">
            <a:xfrm rot="16200000">
              <a:off x="188354" y="4919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39" name="Picture 38" descr="Screen Clippi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612" t="40444" r="25154" b="1702"/>
            <a:stretch/>
          </p:blipFill>
          <p:spPr>
            <a:xfrm>
              <a:off x="272062" y="4269726"/>
              <a:ext cx="689426" cy="690502"/>
            </a:xfrm>
            <a:prstGeom prst="rect">
              <a:avLst/>
            </a:prstGeom>
            <a:effectLst>
              <a:glow rad="101600">
                <a:srgbClr val="33CCFF">
                  <a:alpha val="60000"/>
                </a:srgbClr>
              </a:glow>
            </a:effectLst>
          </p:spPr>
        </p:pic>
      </p:grpSp>
      <p:grpSp>
        <p:nvGrpSpPr>
          <p:cNvPr id="42" name="Group 41"/>
          <p:cNvGrpSpPr/>
          <p:nvPr/>
        </p:nvGrpSpPr>
        <p:grpSpPr>
          <a:xfrm>
            <a:off x="6940550" y="1856311"/>
            <a:ext cx="698500" cy="1010227"/>
            <a:chOff x="6940550" y="5561536"/>
            <a:chExt cx="698500" cy="1010227"/>
          </a:xfrm>
        </p:grpSpPr>
        <p:grpSp>
          <p:nvGrpSpPr>
            <p:cNvPr id="43" name="Group 42"/>
            <p:cNvGrpSpPr/>
            <p:nvPr/>
          </p:nvGrpSpPr>
          <p:grpSpPr>
            <a:xfrm rot="540000" flipH="1">
              <a:off x="7059859" y="5561536"/>
              <a:ext cx="302079" cy="915155"/>
              <a:chOff x="9654246" y="468313"/>
              <a:chExt cx="1392291" cy="4217987"/>
            </a:xfrm>
          </p:grpSpPr>
          <p:cxnSp>
            <p:nvCxnSpPr>
              <p:cNvPr id="45" name="Straight Connector 44"/>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46" name="Group 45"/>
              <p:cNvGrpSpPr/>
              <p:nvPr/>
            </p:nvGrpSpPr>
            <p:grpSpPr>
              <a:xfrm>
                <a:off x="9654246" y="468313"/>
                <a:ext cx="1392291" cy="503237"/>
                <a:chOff x="824571" y="2573338"/>
                <a:chExt cx="1392291" cy="503237"/>
              </a:xfrm>
            </p:grpSpPr>
            <p:cxnSp>
              <p:nvCxnSpPr>
                <p:cNvPr id="48" name="Straight Connector 47"/>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9" name="Straight Connector 48"/>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50" name="Straight Connector 49"/>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51" name="Straight Connector 50"/>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47" name="Trapezoid 46"/>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44" name="Picture 3" descr="C:\Users\WA7URV\AppData\Local\Microsoft\Windows\Temporary Internet Files\Content.IE5\PBFVXT2V\14531-illustration-of-a-house-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0000">
              <a:off x="6940550" y="5873263"/>
              <a:ext cx="698500" cy="698500"/>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C:\Users\WA7URV\AppData\Local\Microsoft\Windows\Temporary Internet Files\Content.IE5\NWLLVMBT\14502-illustration-of-a-house-pv[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0000">
            <a:off x="2358390" y="2294255"/>
            <a:ext cx="617220" cy="617220"/>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2581017" y="1675833"/>
            <a:ext cx="4530983" cy="523442"/>
            <a:chOff x="2504817" y="1545658"/>
            <a:chExt cx="4346739" cy="523442"/>
          </a:xfrm>
        </p:grpSpPr>
        <p:sp>
          <p:nvSpPr>
            <p:cNvPr id="54" name="Freeform 53"/>
            <p:cNvSpPr/>
            <p:nvPr/>
          </p:nvSpPr>
          <p:spPr bwMode="auto">
            <a:xfrm>
              <a:off x="2504817" y="1687247"/>
              <a:ext cx="44382" cy="2221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Freeform 54"/>
            <p:cNvSpPr>
              <a:spLocks noChangeAspect="1"/>
            </p:cNvSpPr>
            <p:nvPr/>
          </p:nvSpPr>
          <p:spPr bwMode="auto">
            <a:xfrm>
              <a:off x="2641884" y="1687234"/>
              <a:ext cx="45713" cy="22878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6" name="Freeform 55"/>
            <p:cNvSpPr>
              <a:spLocks noChangeAspect="1"/>
            </p:cNvSpPr>
            <p:nvPr/>
          </p:nvSpPr>
          <p:spPr bwMode="auto">
            <a:xfrm>
              <a:off x="2776569" y="1683696"/>
              <a:ext cx="47084" cy="23564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7" name="Freeform 56"/>
            <p:cNvSpPr>
              <a:spLocks noChangeAspect="1"/>
            </p:cNvSpPr>
            <p:nvPr/>
          </p:nvSpPr>
          <p:spPr bwMode="auto">
            <a:xfrm>
              <a:off x="2918398" y="1680157"/>
              <a:ext cx="48496" cy="2427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8" name="Freeform 57"/>
            <p:cNvSpPr>
              <a:spLocks noChangeAspect="1"/>
            </p:cNvSpPr>
            <p:nvPr/>
          </p:nvSpPr>
          <p:spPr bwMode="auto">
            <a:xfrm>
              <a:off x="3062608" y="1676618"/>
              <a:ext cx="49951" cy="2499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Freeform 58"/>
            <p:cNvSpPr>
              <a:spLocks noChangeAspect="1"/>
            </p:cNvSpPr>
            <p:nvPr/>
          </p:nvSpPr>
          <p:spPr bwMode="auto">
            <a:xfrm>
              <a:off x="3202055" y="1669553"/>
              <a:ext cx="51449" cy="2574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Freeform 59"/>
            <p:cNvSpPr>
              <a:spLocks noChangeAspect="1"/>
            </p:cNvSpPr>
            <p:nvPr/>
          </p:nvSpPr>
          <p:spPr bwMode="auto">
            <a:xfrm>
              <a:off x="3336741" y="1669541"/>
              <a:ext cx="52993" cy="26522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a:spLocks noChangeAspect="1"/>
            </p:cNvSpPr>
            <p:nvPr/>
          </p:nvSpPr>
          <p:spPr bwMode="auto">
            <a:xfrm>
              <a:off x="3471427" y="1666002"/>
              <a:ext cx="54583" cy="27318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Freeform 61"/>
            <p:cNvSpPr>
              <a:spLocks noChangeAspect="1"/>
            </p:cNvSpPr>
            <p:nvPr/>
          </p:nvSpPr>
          <p:spPr bwMode="auto">
            <a:xfrm>
              <a:off x="3608493" y="1658938"/>
              <a:ext cx="56221" cy="28137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Freeform 62"/>
            <p:cNvSpPr>
              <a:spLocks noChangeAspect="1"/>
            </p:cNvSpPr>
            <p:nvPr/>
          </p:nvSpPr>
          <p:spPr bwMode="auto">
            <a:xfrm>
              <a:off x="3746607" y="1658922"/>
              <a:ext cx="57907" cy="2898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Freeform 63"/>
            <p:cNvSpPr>
              <a:spLocks noChangeAspect="1"/>
            </p:cNvSpPr>
            <p:nvPr/>
          </p:nvSpPr>
          <p:spPr bwMode="auto">
            <a:xfrm>
              <a:off x="3882338" y="1658938"/>
              <a:ext cx="59644" cy="29851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Freeform 64"/>
            <p:cNvSpPr>
              <a:spLocks noChangeAspect="1"/>
            </p:cNvSpPr>
            <p:nvPr/>
          </p:nvSpPr>
          <p:spPr bwMode="auto">
            <a:xfrm>
              <a:off x="4025214" y="1652841"/>
              <a:ext cx="61432" cy="30746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Freeform 65"/>
            <p:cNvSpPr>
              <a:spLocks noChangeAspect="1"/>
            </p:cNvSpPr>
            <p:nvPr/>
          </p:nvSpPr>
          <p:spPr bwMode="auto">
            <a:xfrm>
              <a:off x="4165709" y="1648229"/>
              <a:ext cx="63274" cy="3166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7" name="Freeform 66"/>
            <p:cNvSpPr>
              <a:spLocks noChangeAspect="1"/>
            </p:cNvSpPr>
            <p:nvPr/>
          </p:nvSpPr>
          <p:spPr bwMode="auto">
            <a:xfrm>
              <a:off x="4310965" y="1643479"/>
              <a:ext cx="65173" cy="32619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Freeform 67"/>
            <p:cNvSpPr>
              <a:spLocks noChangeAspect="1"/>
            </p:cNvSpPr>
            <p:nvPr/>
          </p:nvSpPr>
          <p:spPr bwMode="auto">
            <a:xfrm>
              <a:off x="4460984" y="1638586"/>
              <a:ext cx="67129" cy="33597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Freeform 68"/>
            <p:cNvSpPr>
              <a:spLocks noChangeAspect="1"/>
            </p:cNvSpPr>
            <p:nvPr/>
          </p:nvSpPr>
          <p:spPr bwMode="auto">
            <a:xfrm>
              <a:off x="4613382" y="1633546"/>
              <a:ext cx="69142" cy="34605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Freeform 69"/>
            <p:cNvSpPr>
              <a:spLocks noChangeAspect="1"/>
            </p:cNvSpPr>
            <p:nvPr/>
          </p:nvSpPr>
          <p:spPr bwMode="auto">
            <a:xfrm>
              <a:off x="4765781" y="1628355"/>
              <a:ext cx="71215" cy="35643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Freeform 70"/>
            <p:cNvSpPr>
              <a:spLocks noChangeAspect="1"/>
            </p:cNvSpPr>
            <p:nvPr/>
          </p:nvSpPr>
          <p:spPr bwMode="auto">
            <a:xfrm>
              <a:off x="4918181" y="1623009"/>
              <a:ext cx="73351" cy="36713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2" name="Freeform 71"/>
            <p:cNvSpPr>
              <a:spLocks noChangeAspect="1"/>
            </p:cNvSpPr>
            <p:nvPr/>
          </p:nvSpPr>
          <p:spPr bwMode="auto">
            <a:xfrm>
              <a:off x="5070580" y="1617502"/>
              <a:ext cx="75552" cy="37814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Freeform 72"/>
            <p:cNvSpPr>
              <a:spLocks noChangeAspect="1"/>
            </p:cNvSpPr>
            <p:nvPr/>
          </p:nvSpPr>
          <p:spPr bwMode="auto">
            <a:xfrm>
              <a:off x="5222980" y="1611830"/>
              <a:ext cx="77820" cy="38949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Freeform 73"/>
            <p:cNvSpPr>
              <a:spLocks noChangeAspect="1"/>
            </p:cNvSpPr>
            <p:nvPr/>
          </p:nvSpPr>
          <p:spPr bwMode="auto">
            <a:xfrm>
              <a:off x="5375380" y="1605987"/>
              <a:ext cx="80154" cy="40117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Freeform 74"/>
            <p:cNvSpPr>
              <a:spLocks noChangeAspect="1"/>
            </p:cNvSpPr>
            <p:nvPr/>
          </p:nvSpPr>
          <p:spPr bwMode="auto">
            <a:xfrm>
              <a:off x="5527779" y="1599970"/>
              <a:ext cx="82558" cy="41321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Freeform 75"/>
            <p:cNvSpPr>
              <a:spLocks noChangeAspect="1"/>
            </p:cNvSpPr>
            <p:nvPr/>
          </p:nvSpPr>
          <p:spPr bwMode="auto">
            <a:xfrm>
              <a:off x="5680179" y="1593772"/>
              <a:ext cx="85036" cy="42560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Freeform 76"/>
            <p:cNvSpPr>
              <a:spLocks noChangeAspect="1"/>
            </p:cNvSpPr>
            <p:nvPr/>
          </p:nvSpPr>
          <p:spPr bwMode="auto">
            <a:xfrm>
              <a:off x="5832579" y="1587388"/>
              <a:ext cx="87586" cy="43837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Freeform 77"/>
            <p:cNvSpPr>
              <a:spLocks noChangeAspect="1"/>
            </p:cNvSpPr>
            <p:nvPr/>
          </p:nvSpPr>
          <p:spPr bwMode="auto">
            <a:xfrm>
              <a:off x="5984979" y="1580812"/>
              <a:ext cx="90214" cy="4515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Freeform 78"/>
            <p:cNvSpPr>
              <a:spLocks noChangeAspect="1"/>
            </p:cNvSpPr>
            <p:nvPr/>
          </p:nvSpPr>
          <p:spPr bwMode="auto">
            <a:xfrm>
              <a:off x="6137379" y="1574039"/>
              <a:ext cx="92920" cy="46507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Freeform 79"/>
            <p:cNvSpPr>
              <a:spLocks noChangeAspect="1"/>
            </p:cNvSpPr>
            <p:nvPr/>
          </p:nvSpPr>
          <p:spPr bwMode="auto">
            <a:xfrm>
              <a:off x="6289778" y="1567063"/>
              <a:ext cx="95707" cy="47902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Freeform 80"/>
            <p:cNvSpPr>
              <a:spLocks noChangeAspect="1"/>
            </p:cNvSpPr>
            <p:nvPr/>
          </p:nvSpPr>
          <p:spPr bwMode="auto">
            <a:xfrm>
              <a:off x="6442176" y="1559878"/>
              <a:ext cx="98578" cy="49339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 name="Freeform 81"/>
            <p:cNvSpPr>
              <a:spLocks noChangeAspect="1"/>
            </p:cNvSpPr>
            <p:nvPr/>
          </p:nvSpPr>
          <p:spPr bwMode="auto">
            <a:xfrm>
              <a:off x="6594576" y="1552477"/>
              <a:ext cx="101536" cy="50819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Freeform 82"/>
            <p:cNvSpPr>
              <a:spLocks noChangeAspect="1"/>
            </p:cNvSpPr>
            <p:nvPr/>
          </p:nvSpPr>
          <p:spPr bwMode="auto">
            <a:xfrm>
              <a:off x="6746975" y="1545658"/>
              <a:ext cx="104581" cy="52344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84" name="Group 83"/>
          <p:cNvGrpSpPr/>
          <p:nvPr/>
        </p:nvGrpSpPr>
        <p:grpSpPr>
          <a:xfrm>
            <a:off x="3817257" y="1161143"/>
            <a:ext cx="3340781" cy="1654628"/>
            <a:chOff x="3817257" y="1161143"/>
            <a:chExt cx="3340781" cy="1654628"/>
          </a:xfrm>
        </p:grpSpPr>
        <p:sp>
          <p:nvSpPr>
            <p:cNvPr id="85" name="Freeform 84"/>
            <p:cNvSpPr/>
            <p:nvPr/>
          </p:nvSpPr>
          <p:spPr bwMode="auto">
            <a:xfrm>
              <a:off x="6038850" y="1590675"/>
              <a:ext cx="1119188" cy="690563"/>
            </a:xfrm>
            <a:custGeom>
              <a:avLst/>
              <a:gdLst>
                <a:gd name="connsiteX0" fmla="*/ 0 w 1119188"/>
                <a:gd name="connsiteY0" fmla="*/ 57150 h 690563"/>
                <a:gd name="connsiteX1" fmla="*/ 304800 w 1119188"/>
                <a:gd name="connsiteY1" fmla="*/ 666750 h 690563"/>
                <a:gd name="connsiteX2" fmla="*/ 1023938 w 1119188"/>
                <a:gd name="connsiteY2" fmla="*/ 690563 h 690563"/>
                <a:gd name="connsiteX3" fmla="*/ 1119188 w 1119188"/>
                <a:gd name="connsiteY3" fmla="*/ 390525 h 690563"/>
                <a:gd name="connsiteX4" fmla="*/ 1090613 w 1119188"/>
                <a:gd name="connsiteY4" fmla="*/ 295275 h 690563"/>
                <a:gd name="connsiteX5" fmla="*/ 1023938 w 1119188"/>
                <a:gd name="connsiteY5" fmla="*/ 0 h 690563"/>
                <a:gd name="connsiteX6" fmla="*/ 0 w 1119188"/>
                <a:gd name="connsiteY6" fmla="*/ 57150 h 69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188" h="690563">
                  <a:moveTo>
                    <a:pt x="0" y="57150"/>
                  </a:moveTo>
                  <a:lnTo>
                    <a:pt x="304800" y="666750"/>
                  </a:lnTo>
                  <a:lnTo>
                    <a:pt x="1023938" y="690563"/>
                  </a:lnTo>
                  <a:lnTo>
                    <a:pt x="1119188" y="390525"/>
                  </a:lnTo>
                  <a:lnTo>
                    <a:pt x="1090613" y="295275"/>
                  </a:lnTo>
                  <a:lnTo>
                    <a:pt x="1023938" y="0"/>
                  </a:lnTo>
                  <a:lnTo>
                    <a:pt x="0" y="57150"/>
                  </a:lnTo>
                  <a:close/>
                </a:path>
              </a:pathLst>
            </a:custGeom>
            <a:solidFill>
              <a:srgbClr val="0000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Freeform 85"/>
            <p:cNvSpPr/>
            <p:nvPr/>
          </p:nvSpPr>
          <p:spPr bwMode="auto">
            <a:xfrm rot="-120000">
              <a:off x="3817257" y="1161143"/>
              <a:ext cx="2888343" cy="1654628"/>
            </a:xfrm>
            <a:custGeom>
              <a:avLst/>
              <a:gdLst>
                <a:gd name="connsiteX0" fmla="*/ 0 w 2888343"/>
                <a:gd name="connsiteY0" fmla="*/ 1524000 h 1654628"/>
                <a:gd name="connsiteX1" fmla="*/ 1117600 w 2888343"/>
                <a:gd name="connsiteY1" fmla="*/ 116114 h 1654628"/>
                <a:gd name="connsiteX2" fmla="*/ 1393372 w 2888343"/>
                <a:gd name="connsiteY2" fmla="*/ 493486 h 1654628"/>
                <a:gd name="connsiteX3" fmla="*/ 1799772 w 2888343"/>
                <a:gd name="connsiteY3" fmla="*/ 0 h 1654628"/>
                <a:gd name="connsiteX4" fmla="*/ 2220686 w 2888343"/>
                <a:gd name="connsiteY4" fmla="*/ 319314 h 1654628"/>
                <a:gd name="connsiteX5" fmla="*/ 2888343 w 2888343"/>
                <a:gd name="connsiteY5" fmla="*/ 1654628 h 1654628"/>
                <a:gd name="connsiteX6" fmla="*/ 0 w 2888343"/>
                <a:gd name="connsiteY6" fmla="*/ 1524000 h 165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343" h="1654628">
                  <a:moveTo>
                    <a:pt x="0" y="1524000"/>
                  </a:moveTo>
                  <a:lnTo>
                    <a:pt x="1117600" y="116114"/>
                  </a:lnTo>
                  <a:lnTo>
                    <a:pt x="1393372" y="493486"/>
                  </a:lnTo>
                  <a:lnTo>
                    <a:pt x="1799772" y="0"/>
                  </a:lnTo>
                  <a:lnTo>
                    <a:pt x="2220686" y="319314"/>
                  </a:lnTo>
                  <a:lnTo>
                    <a:pt x="2888343" y="1654628"/>
                  </a:lnTo>
                  <a:lnTo>
                    <a:pt x="0" y="152400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87" name="Picture 2" descr="http://worldradiomap.com/us-mn/duluth_img/hilltop_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799" y="621454"/>
            <a:ext cx="5618692" cy="42124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Slide Number Placeholder 2"/>
          <p:cNvSpPr>
            <a:spLocks noGrp="1"/>
          </p:cNvSpPr>
          <p:nvPr>
            <p:ph type="sldNum" sz="quarter" idx="12"/>
          </p:nvPr>
        </p:nvSpPr>
        <p:spPr/>
        <p:txBody>
          <a:bodyPr/>
          <a:lstStyle/>
          <a:p>
            <a:pPr>
              <a:defRPr/>
            </a:pPr>
            <a:r>
              <a:rPr lang="en-US" dirty="0">
                <a:solidFill>
                  <a:schemeClr val="bg1">
                    <a:lumMod val="50000"/>
                  </a:schemeClr>
                </a:solidFill>
              </a:rPr>
              <a:t>SLIDE </a:t>
            </a:r>
            <a:fld id="{7DE08B2E-D59F-498D-8D62-ABBAFDFFC21C}" type="slidenum">
              <a:rPr lang="en-US" smtClean="0">
                <a:solidFill>
                  <a:schemeClr val="bg1">
                    <a:lumMod val="50000"/>
                  </a:schemeClr>
                </a:solidFill>
              </a:rPr>
              <a:pPr>
                <a:defRPr/>
              </a:pPr>
              <a:t>16</a:t>
            </a:fld>
            <a:endParaRPr lang="en-US" dirty="0">
              <a:solidFill>
                <a:schemeClr val="bg1">
                  <a:lumMod val="50000"/>
                </a:schemeClr>
              </a:solidFill>
            </a:endParaRPr>
          </a:p>
        </p:txBody>
      </p:sp>
      <p:sp>
        <p:nvSpPr>
          <p:cNvPr id="18" name="TextBox 17"/>
          <p:cNvSpPr txBox="1"/>
          <p:nvPr/>
        </p:nvSpPr>
        <p:spPr bwMode="auto">
          <a:xfrm>
            <a:off x="8707593" y="4672538"/>
            <a:ext cx="263213" cy="278350"/>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00007A"/>
                </a:solidFill>
              </a:rPr>
              <a:t>1</a:t>
            </a:r>
          </a:p>
        </p:txBody>
      </p:sp>
      <p:sp>
        <p:nvSpPr>
          <p:cNvPr id="17" name="TextBox 16"/>
          <p:cNvSpPr txBox="1"/>
          <p:nvPr/>
        </p:nvSpPr>
        <p:spPr bwMode="auto">
          <a:xfrm>
            <a:off x="8707593" y="4673213"/>
            <a:ext cx="263213" cy="276999"/>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00007A"/>
                </a:solidFill>
              </a:rPr>
              <a:t>2</a:t>
            </a:r>
          </a:p>
        </p:txBody>
      </p:sp>
      <p:sp>
        <p:nvSpPr>
          <p:cNvPr id="16" name="TextBox 15"/>
          <p:cNvSpPr txBox="1"/>
          <p:nvPr/>
        </p:nvSpPr>
        <p:spPr bwMode="auto">
          <a:xfrm>
            <a:off x="8707593" y="4673213"/>
            <a:ext cx="263213" cy="276999"/>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00007A"/>
                </a:solidFill>
              </a:rPr>
              <a:t>3</a:t>
            </a:r>
          </a:p>
        </p:txBody>
      </p:sp>
    </p:spTree>
    <p:extLst>
      <p:ext uri="{BB962C8B-B14F-4D97-AF65-F5344CB8AC3E}">
        <p14:creationId xmlns:p14="http://schemas.microsoft.com/office/powerpoint/2010/main" val="253172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par>
                                <p:cTn id="13" presetID="10" presetClass="exit" presetSubtype="0" fill="hold" grpId="0"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par>
                                <p:cTn id="21" presetID="10" presetClass="exit" presetSubtype="0" fill="hold" grpId="0"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2.a.:  How Radio Waves Travel</a:t>
            </a:r>
          </a:p>
        </p:txBody>
      </p:sp>
      <p:pic>
        <p:nvPicPr>
          <p:cNvPr id="23"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249" t="3" r="3968" b="64246"/>
          <a:stretch/>
        </p:blipFill>
        <p:spPr bwMode="auto">
          <a:xfrm>
            <a:off x="0" y="1707200"/>
            <a:ext cx="9144000" cy="33982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bwMode="auto">
          <a:xfrm>
            <a:off x="3634068" y="3067467"/>
            <a:ext cx="1883144" cy="830997"/>
          </a:xfrm>
          <a:prstGeom prst="rect">
            <a:avLst/>
          </a:prstGeom>
          <a:noFill/>
          <a:ln w="9525">
            <a:noFill/>
            <a:miter lim="800000"/>
            <a:headEnd/>
            <a:tailEnd/>
          </a:ln>
        </p:spPr>
        <p:txBody>
          <a:bodyPr wrap="none" rtlCol="0">
            <a:spAutoFit/>
          </a:bodyPr>
          <a:lstStyle/>
          <a:p>
            <a:pPr algn="ctr"/>
            <a:r>
              <a:rPr lang="en-US" sz="4800" b="1" dirty="0">
                <a:latin typeface="Calibri" panose="020F0502020204030204" pitchFamily="34" charset="0"/>
              </a:rPr>
              <a:t>EARTH</a:t>
            </a:r>
          </a:p>
        </p:txBody>
      </p:sp>
      <p:grpSp>
        <p:nvGrpSpPr>
          <p:cNvPr id="25" name="Group 24"/>
          <p:cNvGrpSpPr/>
          <p:nvPr/>
        </p:nvGrpSpPr>
        <p:grpSpPr>
          <a:xfrm rot="2280239">
            <a:off x="8250409" y="2772774"/>
            <a:ext cx="375057" cy="542438"/>
            <a:chOff x="6940550" y="5561536"/>
            <a:chExt cx="698500" cy="1010227"/>
          </a:xfrm>
        </p:grpSpPr>
        <p:grpSp>
          <p:nvGrpSpPr>
            <p:cNvPr id="26" name="Group 25"/>
            <p:cNvGrpSpPr/>
            <p:nvPr/>
          </p:nvGrpSpPr>
          <p:grpSpPr>
            <a:xfrm rot="540000" flipH="1">
              <a:off x="7059859" y="5561536"/>
              <a:ext cx="302079" cy="915155"/>
              <a:chOff x="9654246" y="468313"/>
              <a:chExt cx="1392291" cy="4217987"/>
            </a:xfrm>
          </p:grpSpPr>
          <p:cxnSp>
            <p:nvCxnSpPr>
              <p:cNvPr id="28" name="Straight Connector 27"/>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29" name="Group 28"/>
              <p:cNvGrpSpPr/>
              <p:nvPr/>
            </p:nvGrpSpPr>
            <p:grpSpPr>
              <a:xfrm>
                <a:off x="9654246" y="468313"/>
                <a:ext cx="1392291" cy="503237"/>
                <a:chOff x="824571" y="2573338"/>
                <a:chExt cx="1392291" cy="503237"/>
              </a:xfrm>
            </p:grpSpPr>
            <p:cxnSp>
              <p:nvCxnSpPr>
                <p:cNvPr id="31" name="Straight Connector 30"/>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2" name="Straight Connector 31"/>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3" name="Straight Connector 32"/>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4" name="Straight Connector 33"/>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30" name="Trapezoid 29"/>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27" name="Picture 3" descr="C:\Users\WA7URV\AppData\Local\Microsoft\Windows\Temporary Internet Files\Content.IE5\PBFVXT2V\14531-illustration-of-a-house-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0">
              <a:off x="6940550" y="5873263"/>
              <a:ext cx="698500" cy="698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rot="19825211">
            <a:off x="1367547" y="2399307"/>
            <a:ext cx="343728" cy="537926"/>
            <a:chOff x="2487858" y="5881577"/>
            <a:chExt cx="640152" cy="1001823"/>
          </a:xfrm>
        </p:grpSpPr>
        <p:grpSp>
          <p:nvGrpSpPr>
            <p:cNvPr id="36" name="Group 35"/>
            <p:cNvGrpSpPr/>
            <p:nvPr/>
          </p:nvGrpSpPr>
          <p:grpSpPr>
            <a:xfrm rot="-540000">
              <a:off x="2487858" y="5881577"/>
              <a:ext cx="302079" cy="915155"/>
              <a:chOff x="9654246" y="468313"/>
              <a:chExt cx="1392291" cy="4217987"/>
            </a:xfrm>
          </p:grpSpPr>
          <p:cxnSp>
            <p:nvCxnSpPr>
              <p:cNvPr id="38" name="Straight Connector 37"/>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39" name="Group 38"/>
              <p:cNvGrpSpPr/>
              <p:nvPr/>
            </p:nvGrpSpPr>
            <p:grpSpPr>
              <a:xfrm>
                <a:off x="9654246" y="468313"/>
                <a:ext cx="1392291" cy="503237"/>
                <a:chOff x="824571" y="2573338"/>
                <a:chExt cx="1392291" cy="503237"/>
              </a:xfrm>
            </p:grpSpPr>
            <p:cxnSp>
              <p:nvCxnSpPr>
                <p:cNvPr id="41" name="Straight Connector 40"/>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2" name="Straight Connector 41"/>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3" name="Straight Connector 42"/>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4" name="Straight Connector 43"/>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40" name="Trapezoid 39"/>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37" name="Picture 4" descr="C:\Users\WA7URV\AppData\Local\Microsoft\Windows\Temporary Internet Files\Content.IE5\NWLLVMBT\14502-illustration-of-a-house-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80000">
              <a:off x="2510790" y="6266180"/>
              <a:ext cx="617220" cy="6172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rot="-1380000">
            <a:off x="1212300" y="522241"/>
            <a:ext cx="7652300" cy="945393"/>
            <a:chOff x="1145146" y="-474709"/>
            <a:chExt cx="7652300" cy="945393"/>
          </a:xfrm>
        </p:grpSpPr>
        <p:sp>
          <p:nvSpPr>
            <p:cNvPr id="46" name="Freeform 45"/>
            <p:cNvSpPr/>
            <p:nvPr/>
          </p:nvSpPr>
          <p:spPr bwMode="auto">
            <a:xfrm rot="6193">
              <a:off x="1145146" y="-125058"/>
              <a:ext cx="46860" cy="2221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7" name="Freeform 46"/>
            <p:cNvSpPr>
              <a:spLocks noChangeAspect="1"/>
            </p:cNvSpPr>
            <p:nvPr/>
          </p:nvSpPr>
          <p:spPr bwMode="auto">
            <a:xfrm rot="6193">
              <a:off x="1289858" y="-124809"/>
              <a:ext cx="48265" cy="22878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Freeform 47"/>
            <p:cNvSpPr>
              <a:spLocks noChangeAspect="1"/>
            </p:cNvSpPr>
            <p:nvPr/>
          </p:nvSpPr>
          <p:spPr bwMode="auto">
            <a:xfrm rot="6193">
              <a:off x="1432062" y="-128089"/>
              <a:ext cx="49713" cy="23564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Freeform 48"/>
            <p:cNvSpPr>
              <a:spLocks noChangeAspect="1"/>
            </p:cNvSpPr>
            <p:nvPr/>
          </p:nvSpPr>
          <p:spPr bwMode="auto">
            <a:xfrm rot="6193">
              <a:off x="1581809" y="-131358"/>
              <a:ext cx="51203" cy="2427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Freeform 49"/>
            <p:cNvSpPr>
              <a:spLocks noChangeAspect="1"/>
            </p:cNvSpPr>
            <p:nvPr/>
          </p:nvSpPr>
          <p:spPr bwMode="auto">
            <a:xfrm rot="6193">
              <a:off x="1734070" y="-134621"/>
              <a:ext cx="52740" cy="2499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Freeform 50"/>
            <p:cNvSpPr>
              <a:spLocks noChangeAspect="1"/>
            </p:cNvSpPr>
            <p:nvPr/>
          </p:nvSpPr>
          <p:spPr bwMode="auto">
            <a:xfrm rot="6193">
              <a:off x="1881306" y="-141420"/>
              <a:ext cx="54321" cy="2574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Freeform 51"/>
            <p:cNvSpPr>
              <a:spLocks noChangeAspect="1"/>
            </p:cNvSpPr>
            <p:nvPr/>
          </p:nvSpPr>
          <p:spPr bwMode="auto">
            <a:xfrm rot="6193">
              <a:off x="2023505" y="-141173"/>
              <a:ext cx="55951" cy="26522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Freeform 52"/>
            <p:cNvSpPr>
              <a:spLocks noChangeAspect="1"/>
            </p:cNvSpPr>
            <p:nvPr/>
          </p:nvSpPr>
          <p:spPr bwMode="auto">
            <a:xfrm rot="6193">
              <a:off x="2165710" y="-144455"/>
              <a:ext cx="57630" cy="27318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 name="Freeform 53"/>
            <p:cNvSpPr>
              <a:spLocks noChangeAspect="1"/>
            </p:cNvSpPr>
            <p:nvPr/>
          </p:nvSpPr>
          <p:spPr bwMode="auto">
            <a:xfrm rot="6193">
              <a:off x="2310431" y="-151255"/>
              <a:ext cx="59360" cy="28137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Freeform 54"/>
            <p:cNvSpPr>
              <a:spLocks noChangeAspect="1"/>
            </p:cNvSpPr>
            <p:nvPr/>
          </p:nvSpPr>
          <p:spPr bwMode="auto">
            <a:xfrm rot="6193">
              <a:off x="2456248" y="-151008"/>
              <a:ext cx="61140" cy="2898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56" name="Freeform 55"/>
            <p:cNvSpPr>
              <a:spLocks noChangeAspect="1"/>
            </p:cNvSpPr>
            <p:nvPr/>
          </p:nvSpPr>
          <p:spPr bwMode="auto">
            <a:xfrm rot="6193">
              <a:off x="2599548" y="-150732"/>
              <a:ext cx="62974" cy="29851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57" name="Freeform 56"/>
            <p:cNvSpPr>
              <a:spLocks noChangeAspect="1"/>
            </p:cNvSpPr>
            <p:nvPr/>
          </p:nvSpPr>
          <p:spPr bwMode="auto">
            <a:xfrm rot="6193">
              <a:off x="2750404" y="-156556"/>
              <a:ext cx="64862" cy="30746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58" name="Freeform 57"/>
            <p:cNvSpPr>
              <a:spLocks noChangeAspect="1"/>
            </p:cNvSpPr>
            <p:nvPr/>
          </p:nvSpPr>
          <p:spPr bwMode="auto">
            <a:xfrm rot="6193">
              <a:off x="2898742" y="-160898"/>
              <a:ext cx="66806" cy="3166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Freeform 58"/>
            <p:cNvSpPr>
              <a:spLocks noChangeAspect="1"/>
            </p:cNvSpPr>
            <p:nvPr/>
          </p:nvSpPr>
          <p:spPr bwMode="auto">
            <a:xfrm rot="6193">
              <a:off x="3052107" y="-165370"/>
              <a:ext cx="68811" cy="32619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Freeform 59"/>
            <p:cNvSpPr>
              <a:spLocks noChangeAspect="1"/>
            </p:cNvSpPr>
            <p:nvPr/>
          </p:nvSpPr>
          <p:spPr bwMode="auto">
            <a:xfrm rot="6193">
              <a:off x="3204497" y="-165094"/>
              <a:ext cx="70875" cy="33597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a:spLocks noChangeAspect="1"/>
            </p:cNvSpPr>
            <p:nvPr/>
          </p:nvSpPr>
          <p:spPr bwMode="auto">
            <a:xfrm rot="6193">
              <a:off x="3356900" y="-172438"/>
              <a:ext cx="73002" cy="34605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Freeform 61"/>
            <p:cNvSpPr>
              <a:spLocks noChangeAspect="1"/>
            </p:cNvSpPr>
            <p:nvPr/>
          </p:nvSpPr>
          <p:spPr bwMode="auto">
            <a:xfrm rot="6193">
              <a:off x="3509290" y="-172162"/>
              <a:ext cx="75192" cy="35643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Freeform 62"/>
            <p:cNvSpPr>
              <a:spLocks noChangeAspect="1"/>
            </p:cNvSpPr>
            <p:nvPr/>
          </p:nvSpPr>
          <p:spPr bwMode="auto">
            <a:xfrm rot="6193">
              <a:off x="3661694" y="-179506"/>
              <a:ext cx="77448" cy="36713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Freeform 63"/>
            <p:cNvSpPr>
              <a:spLocks noChangeAspect="1"/>
            </p:cNvSpPr>
            <p:nvPr/>
          </p:nvSpPr>
          <p:spPr bwMode="auto">
            <a:xfrm rot="6193">
              <a:off x="3814097" y="-186851"/>
              <a:ext cx="79771" cy="37814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Freeform 64"/>
            <p:cNvSpPr>
              <a:spLocks noChangeAspect="1"/>
            </p:cNvSpPr>
            <p:nvPr/>
          </p:nvSpPr>
          <p:spPr bwMode="auto">
            <a:xfrm rot="6193">
              <a:off x="3966501" y="-194195"/>
              <a:ext cx="82165" cy="38949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Freeform 65"/>
            <p:cNvSpPr>
              <a:spLocks noChangeAspect="1"/>
            </p:cNvSpPr>
            <p:nvPr/>
          </p:nvSpPr>
          <p:spPr bwMode="auto">
            <a:xfrm rot="6193">
              <a:off x="4118886" y="-191523"/>
              <a:ext cx="84631" cy="40117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7" name="Freeform 66"/>
            <p:cNvSpPr>
              <a:spLocks noChangeAspect="1"/>
            </p:cNvSpPr>
            <p:nvPr/>
          </p:nvSpPr>
          <p:spPr bwMode="auto">
            <a:xfrm rot="6193">
              <a:off x="4271284" y="-195993"/>
              <a:ext cx="87169" cy="41321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Freeform 67"/>
            <p:cNvSpPr>
              <a:spLocks noChangeAspect="1"/>
            </p:cNvSpPr>
            <p:nvPr/>
          </p:nvSpPr>
          <p:spPr bwMode="auto">
            <a:xfrm rot="6193">
              <a:off x="4423680" y="-200461"/>
              <a:ext cx="89785" cy="42560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Freeform 68"/>
            <p:cNvSpPr>
              <a:spLocks noChangeAspect="1"/>
            </p:cNvSpPr>
            <p:nvPr/>
          </p:nvSpPr>
          <p:spPr bwMode="auto">
            <a:xfrm rot="6193">
              <a:off x="4576077" y="-204931"/>
              <a:ext cx="92479" cy="43837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Freeform 69"/>
            <p:cNvSpPr>
              <a:spLocks noChangeAspect="1"/>
            </p:cNvSpPr>
            <p:nvPr/>
          </p:nvSpPr>
          <p:spPr bwMode="auto">
            <a:xfrm rot="6193">
              <a:off x="4728476" y="-211780"/>
              <a:ext cx="95254" cy="4515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Freeform 70"/>
            <p:cNvSpPr>
              <a:spLocks noChangeAspect="1"/>
            </p:cNvSpPr>
            <p:nvPr/>
          </p:nvSpPr>
          <p:spPr bwMode="auto">
            <a:xfrm rot="6193">
              <a:off x="4880880" y="-221012"/>
              <a:ext cx="98112" cy="46507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2" name="Freeform 71"/>
            <p:cNvSpPr>
              <a:spLocks noChangeAspect="1"/>
            </p:cNvSpPr>
            <p:nvPr/>
          </p:nvSpPr>
          <p:spPr bwMode="auto">
            <a:xfrm rot="6193">
              <a:off x="5033278" y="-227864"/>
              <a:ext cx="101055" cy="47902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Freeform 72"/>
            <p:cNvSpPr>
              <a:spLocks noChangeAspect="1"/>
            </p:cNvSpPr>
            <p:nvPr/>
          </p:nvSpPr>
          <p:spPr bwMode="auto">
            <a:xfrm rot="6193">
              <a:off x="5185676" y="-234714"/>
              <a:ext cx="104088" cy="49339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Freeform 73"/>
            <p:cNvSpPr>
              <a:spLocks noChangeAspect="1"/>
            </p:cNvSpPr>
            <p:nvPr/>
          </p:nvSpPr>
          <p:spPr bwMode="auto">
            <a:xfrm rot="6193">
              <a:off x="5338074" y="-241564"/>
              <a:ext cx="107211" cy="50819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Freeform 74"/>
            <p:cNvSpPr>
              <a:spLocks noChangeAspect="1"/>
            </p:cNvSpPr>
            <p:nvPr/>
          </p:nvSpPr>
          <p:spPr bwMode="auto">
            <a:xfrm rot="6193">
              <a:off x="5490473" y="-248413"/>
              <a:ext cx="110427" cy="52344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Freeform 75"/>
            <p:cNvSpPr>
              <a:spLocks noChangeAspect="1"/>
            </p:cNvSpPr>
            <p:nvPr/>
          </p:nvSpPr>
          <p:spPr bwMode="auto">
            <a:xfrm rot="6193">
              <a:off x="5642876" y="-257643"/>
              <a:ext cx="113739" cy="53914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Freeform 76"/>
            <p:cNvSpPr>
              <a:spLocks noChangeAspect="1"/>
            </p:cNvSpPr>
            <p:nvPr/>
          </p:nvSpPr>
          <p:spPr bwMode="auto">
            <a:xfrm rot="6193">
              <a:off x="5795272" y="-264494"/>
              <a:ext cx="117150" cy="55531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Freeform 77"/>
            <p:cNvSpPr>
              <a:spLocks noChangeAspect="1"/>
            </p:cNvSpPr>
            <p:nvPr/>
          </p:nvSpPr>
          <p:spPr bwMode="auto">
            <a:xfrm rot="6193">
              <a:off x="5947670" y="-271344"/>
              <a:ext cx="120666" cy="57197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Freeform 78"/>
            <p:cNvSpPr>
              <a:spLocks noChangeAspect="1"/>
            </p:cNvSpPr>
            <p:nvPr/>
          </p:nvSpPr>
          <p:spPr bwMode="auto">
            <a:xfrm rot="6193">
              <a:off x="6100071" y="-280576"/>
              <a:ext cx="124287" cy="58913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Freeform 79"/>
            <p:cNvSpPr>
              <a:spLocks noChangeAspect="1"/>
            </p:cNvSpPr>
            <p:nvPr/>
          </p:nvSpPr>
          <p:spPr bwMode="auto">
            <a:xfrm rot="6193">
              <a:off x="6252465" y="-287426"/>
              <a:ext cx="128016" cy="60681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Freeform 80"/>
            <p:cNvSpPr>
              <a:spLocks noChangeAspect="1"/>
            </p:cNvSpPr>
            <p:nvPr/>
          </p:nvSpPr>
          <p:spPr bwMode="auto">
            <a:xfrm rot="6193">
              <a:off x="6404866" y="-296656"/>
              <a:ext cx="131856" cy="62501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 name="Freeform 81"/>
            <p:cNvSpPr>
              <a:spLocks noChangeAspect="1"/>
            </p:cNvSpPr>
            <p:nvPr/>
          </p:nvSpPr>
          <p:spPr bwMode="auto">
            <a:xfrm rot="6193">
              <a:off x="6557264" y="-305886"/>
              <a:ext cx="135813" cy="64376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Freeform 82"/>
            <p:cNvSpPr>
              <a:spLocks noChangeAspect="1"/>
            </p:cNvSpPr>
            <p:nvPr/>
          </p:nvSpPr>
          <p:spPr bwMode="auto">
            <a:xfrm rot="6193">
              <a:off x="6709668" y="-317496"/>
              <a:ext cx="139887" cy="66307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4" name="Freeform 83"/>
            <p:cNvSpPr>
              <a:spLocks noChangeAspect="1"/>
            </p:cNvSpPr>
            <p:nvPr/>
          </p:nvSpPr>
          <p:spPr bwMode="auto">
            <a:xfrm rot="6193">
              <a:off x="6862065" y="-326727"/>
              <a:ext cx="144084" cy="68297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5" name="Freeform 84"/>
            <p:cNvSpPr>
              <a:spLocks noChangeAspect="1"/>
            </p:cNvSpPr>
            <p:nvPr/>
          </p:nvSpPr>
          <p:spPr bwMode="auto">
            <a:xfrm rot="6193">
              <a:off x="7014462" y="-335957"/>
              <a:ext cx="148407" cy="70346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Freeform 85"/>
            <p:cNvSpPr>
              <a:spLocks noChangeAspect="1"/>
            </p:cNvSpPr>
            <p:nvPr/>
          </p:nvSpPr>
          <p:spPr bwMode="auto">
            <a:xfrm rot="6193">
              <a:off x="7166864" y="-347569"/>
              <a:ext cx="152859" cy="72456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Freeform 86"/>
            <p:cNvSpPr>
              <a:spLocks noChangeAspect="1"/>
            </p:cNvSpPr>
            <p:nvPr/>
          </p:nvSpPr>
          <p:spPr bwMode="auto">
            <a:xfrm rot="6193">
              <a:off x="7319260" y="-356798"/>
              <a:ext cx="157446" cy="74630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8" name="Freeform 87"/>
            <p:cNvSpPr>
              <a:spLocks noChangeAspect="1"/>
            </p:cNvSpPr>
            <p:nvPr/>
          </p:nvSpPr>
          <p:spPr bwMode="auto">
            <a:xfrm rot="6193">
              <a:off x="7471657" y="-366030"/>
              <a:ext cx="162168" cy="76869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9" name="Freeform 88"/>
            <p:cNvSpPr>
              <a:spLocks noChangeAspect="1"/>
            </p:cNvSpPr>
            <p:nvPr/>
          </p:nvSpPr>
          <p:spPr bwMode="auto">
            <a:xfrm rot="6193">
              <a:off x="7624061" y="-380021"/>
              <a:ext cx="167034" cy="79175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0" name="Freeform 89"/>
            <p:cNvSpPr>
              <a:spLocks noChangeAspect="1"/>
            </p:cNvSpPr>
            <p:nvPr/>
          </p:nvSpPr>
          <p:spPr bwMode="auto">
            <a:xfrm rot="6193">
              <a:off x="7776461" y="-391633"/>
              <a:ext cx="172044" cy="81550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1" name="Freeform 90"/>
            <p:cNvSpPr>
              <a:spLocks noChangeAspect="1"/>
            </p:cNvSpPr>
            <p:nvPr/>
          </p:nvSpPr>
          <p:spPr bwMode="auto">
            <a:xfrm rot="6193">
              <a:off x="7928856" y="-400863"/>
              <a:ext cx="177204" cy="83996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 name="Freeform 91"/>
            <p:cNvSpPr>
              <a:spLocks noChangeAspect="1"/>
            </p:cNvSpPr>
            <p:nvPr/>
          </p:nvSpPr>
          <p:spPr bwMode="auto">
            <a:xfrm rot="6193">
              <a:off x="8081263" y="-417235"/>
              <a:ext cx="182520" cy="86516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Freeform 92"/>
            <p:cNvSpPr>
              <a:spLocks noChangeAspect="1"/>
            </p:cNvSpPr>
            <p:nvPr/>
          </p:nvSpPr>
          <p:spPr bwMode="auto">
            <a:xfrm rot="6193">
              <a:off x="8249328" y="-426095"/>
              <a:ext cx="187995" cy="89112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4" name="Freeform 93"/>
            <p:cNvSpPr>
              <a:spLocks noChangeAspect="1"/>
            </p:cNvSpPr>
            <p:nvPr/>
          </p:nvSpPr>
          <p:spPr bwMode="auto">
            <a:xfrm rot="6193">
              <a:off x="8426353" y="-457022"/>
              <a:ext cx="193635" cy="91785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5" name="Freeform 94"/>
            <p:cNvSpPr>
              <a:spLocks noChangeAspect="1"/>
            </p:cNvSpPr>
            <p:nvPr/>
          </p:nvSpPr>
          <p:spPr bwMode="auto">
            <a:xfrm rot="6193">
              <a:off x="8598003" y="-474709"/>
              <a:ext cx="199443" cy="94539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96" name="Group 95"/>
          <p:cNvGrpSpPr/>
          <p:nvPr/>
        </p:nvGrpSpPr>
        <p:grpSpPr>
          <a:xfrm>
            <a:off x="105832" y="259511"/>
            <a:ext cx="693086" cy="4548317"/>
            <a:chOff x="268402" y="411911"/>
            <a:chExt cx="693086" cy="4548317"/>
          </a:xfrm>
        </p:grpSpPr>
        <p:sp>
          <p:nvSpPr>
            <p:cNvPr id="97" name="Freeform 96"/>
            <p:cNvSpPr/>
            <p:nvPr userDrawn="1"/>
          </p:nvSpPr>
          <p:spPr bwMode="auto">
            <a:xfrm rot="16200000">
              <a:off x="248917" y="33541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8" name="Freeform 97"/>
            <p:cNvSpPr/>
            <p:nvPr userDrawn="1"/>
          </p:nvSpPr>
          <p:spPr bwMode="auto">
            <a:xfrm rot="16200000">
              <a:off x="249970" y="27643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99" name="Group 98"/>
            <p:cNvGrpSpPr/>
            <p:nvPr userDrawn="1"/>
          </p:nvGrpSpPr>
          <p:grpSpPr>
            <a:xfrm rot="16200000">
              <a:off x="203626" y="2038674"/>
              <a:ext cx="824704" cy="665662"/>
              <a:chOff x="5286375" y="2146300"/>
              <a:chExt cx="2486025" cy="2006600"/>
            </a:xfrm>
          </p:grpSpPr>
          <p:sp>
            <p:nvSpPr>
              <p:cNvPr id="103" name="Freeform 102"/>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4" name="Freeform 103"/>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00" name="Freeform 99"/>
            <p:cNvSpPr/>
            <p:nvPr userDrawn="1"/>
          </p:nvSpPr>
          <p:spPr bwMode="auto">
            <a:xfrm rot="16200000">
              <a:off x="181508" y="12276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01" name="Freeform 100"/>
            <p:cNvSpPr/>
            <p:nvPr userDrawn="1"/>
          </p:nvSpPr>
          <p:spPr bwMode="auto">
            <a:xfrm rot="16200000">
              <a:off x="188354" y="4919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102" name="Picture 101" descr="Screen Clipping"/>
            <p:cNvPicPr>
              <a:picLocks noChangeAspect="1"/>
            </p:cNvPicPr>
            <p:nvPr userDrawn="1"/>
          </p:nvPicPr>
          <p:blipFill rotWithShape="1">
            <a:blip r:embed="rId6" cstate="print">
              <a:extLst>
                <a:ext uri="{28A0092B-C50C-407E-A947-70E740481C1C}">
                  <a14:useLocalDpi xmlns:a14="http://schemas.microsoft.com/office/drawing/2010/main" val="0"/>
                </a:ext>
              </a:extLst>
            </a:blip>
            <a:srcRect l="23612" t="40444" r="25154" b="1702"/>
            <a:stretch/>
          </p:blipFill>
          <p:spPr>
            <a:xfrm>
              <a:off x="272062" y="4269726"/>
              <a:ext cx="689426" cy="690502"/>
            </a:xfrm>
            <a:prstGeom prst="rect">
              <a:avLst/>
            </a:prstGeom>
            <a:effectLst>
              <a:glow rad="101600">
                <a:srgbClr val="33CCFF">
                  <a:alpha val="60000"/>
                </a:srgbClr>
              </a:glow>
            </a:effectLst>
          </p:spPr>
        </p:pic>
      </p:grpSp>
      <p:sp>
        <p:nvSpPr>
          <p:cNvPr id="3" name="Slide Number Placeholder 2"/>
          <p:cNvSpPr>
            <a:spLocks noGrp="1"/>
          </p:cNvSpPr>
          <p:nvPr>
            <p:ph type="sldNum" sz="quarter" idx="12"/>
          </p:nvPr>
        </p:nvSpPr>
        <p:spPr/>
        <p:txBody>
          <a:bodyPr/>
          <a:lstStyle/>
          <a:p>
            <a:pPr>
              <a:defRPr/>
            </a:pPr>
            <a:r>
              <a:rPr lang="en-US" dirty="0">
                <a:solidFill>
                  <a:srgbClr val="00007A"/>
                </a:solidFill>
              </a:rPr>
              <a:t>SLIDE </a:t>
            </a:r>
            <a:fld id="{7DE08B2E-D59F-498D-8D62-ABBAFDFFC21C}" type="slidenum">
              <a:rPr lang="en-US" smtClean="0">
                <a:solidFill>
                  <a:srgbClr val="00007A"/>
                </a:solidFill>
              </a:rPr>
              <a:pPr>
                <a:defRPr/>
              </a:pPr>
              <a:t>17</a:t>
            </a:fld>
            <a:endParaRPr lang="en-US" dirty="0">
              <a:solidFill>
                <a:srgbClr val="00007A"/>
              </a:solidFill>
            </a:endParaRPr>
          </a:p>
        </p:txBody>
      </p:sp>
      <p:sp>
        <p:nvSpPr>
          <p:cNvPr id="18" name="TextBox 17"/>
          <p:cNvSpPr txBox="1"/>
          <p:nvPr/>
        </p:nvSpPr>
        <p:spPr bwMode="auto">
          <a:xfrm>
            <a:off x="8704418" y="4673213"/>
            <a:ext cx="263213" cy="276999"/>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chemeClr val="tx1"/>
                </a:solidFill>
              </a:rPr>
              <a:t>1</a:t>
            </a:r>
          </a:p>
        </p:txBody>
      </p:sp>
    </p:spTree>
    <p:extLst>
      <p:ext uri="{BB962C8B-B14F-4D97-AF65-F5344CB8AC3E}">
        <p14:creationId xmlns:p14="http://schemas.microsoft.com/office/powerpoint/2010/main" val="404796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14287"/>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5"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4231" t="-703" r="9924" b="73320"/>
          <a:stretch/>
        </p:blipFill>
        <p:spPr bwMode="auto">
          <a:xfrm>
            <a:off x="72390" y="2354581"/>
            <a:ext cx="9144000" cy="2788919"/>
          </a:xfrm>
          <a:prstGeom prst="rect">
            <a:avLst/>
          </a:prstGeom>
          <a:noFill/>
          <a:ln w="9525" cap="flat" cmpd="sng" algn="ctr">
            <a:no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Lst>
        </p:spPr>
      </p:pic>
      <p:pic>
        <p:nvPicPr>
          <p:cNvPr id="26" name="Picture 6" descr="C:\Users\WA7URV\AppData\Local\Microsoft\Windows\Temporary Internet Files\Content.IE5\NWLLVMBT\blamb_cs5863026[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0000">
            <a:off x="7603517" y="2871621"/>
            <a:ext cx="503941" cy="40192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bwMode="auto">
          <a:xfrm rot="1860000">
            <a:off x="7583437" y="2834677"/>
            <a:ext cx="1107676" cy="161583"/>
          </a:xfrm>
          <a:prstGeom prst="rect">
            <a:avLst/>
          </a:prstGeom>
          <a:noFill/>
          <a:ln w="9525">
            <a:noFill/>
            <a:miter lim="800000"/>
            <a:headEnd/>
            <a:tailEnd/>
          </a:ln>
        </p:spPr>
        <p:txBody>
          <a:bodyPr wrap="none" lIns="0" tIns="0" rIns="0" bIns="0" rtlCol="0">
            <a:spAutoFit/>
          </a:bodyPr>
          <a:lstStyle/>
          <a:p>
            <a:pPr algn="ctr"/>
            <a:r>
              <a:rPr lang="en-US" sz="1050" dirty="0">
                <a:latin typeface="Verdana" pitchFamily="34" charset="0"/>
              </a:rPr>
              <a:t>NEW YORK CITY</a:t>
            </a:r>
          </a:p>
        </p:txBody>
      </p:sp>
      <p:pic>
        <p:nvPicPr>
          <p:cNvPr id="28" name="Picture 4" descr="C:\Users\WA7URV\AppData\Local\Microsoft\Windows\Temporary Internet Files\Content.IE5\PBFVXT2V\blamb_cs1096483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0">
            <a:off x="5651816" y="2162421"/>
            <a:ext cx="479425" cy="3835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WA7URV\AppData\Local\Microsoft\Windows\Temporary Internet Files\Content.IE5\GYZ6SM2F\buildings-ic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580000">
            <a:off x="2968088" y="2375227"/>
            <a:ext cx="436946" cy="4369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C:\Users\WA7URV\AppData\Local\Microsoft\Windows\Temporary Internet Files\Content.IE5\NWLLVMBT\san_francisco[1].jpg"/>
          <p:cNvPicPr>
            <a:picLocks noChangeAspect="1" noChangeArrowheads="1"/>
          </p:cNvPicPr>
          <p:nvPr/>
        </p:nvPicPr>
        <p:blipFill rotWithShape="1">
          <a:blip r:embed="rId7" cstate="print">
            <a:clrChange>
              <a:clrFrom>
                <a:srgbClr val="F6EFE9"/>
              </a:clrFrom>
              <a:clrTo>
                <a:srgbClr val="F6EFE9">
                  <a:alpha val="0"/>
                </a:srgbClr>
              </a:clrTo>
            </a:clrChange>
            <a:biLevel thresh="75000"/>
            <a:extLst>
              <a:ext uri="{28A0092B-C50C-407E-A947-70E740481C1C}">
                <a14:useLocalDpi xmlns:a14="http://schemas.microsoft.com/office/drawing/2010/main" val="0"/>
              </a:ext>
            </a:extLst>
          </a:blip>
          <a:srcRect t="11667"/>
          <a:stretch/>
        </p:blipFill>
        <p:spPr bwMode="auto">
          <a:xfrm rot="19680000">
            <a:off x="1658618" y="2851555"/>
            <a:ext cx="432581" cy="54626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bwMode="auto">
          <a:xfrm rot="660000">
            <a:off x="5636781" y="2032602"/>
            <a:ext cx="647613" cy="161583"/>
          </a:xfrm>
          <a:prstGeom prst="rect">
            <a:avLst/>
          </a:prstGeom>
          <a:noFill/>
          <a:ln w="9525">
            <a:noFill/>
            <a:miter lim="800000"/>
            <a:headEnd/>
            <a:tailEnd/>
          </a:ln>
        </p:spPr>
        <p:txBody>
          <a:bodyPr wrap="none" lIns="0" tIns="0" rIns="0" bIns="0" rtlCol="0">
            <a:spAutoFit/>
          </a:bodyPr>
          <a:lstStyle/>
          <a:p>
            <a:pPr algn="ctr"/>
            <a:r>
              <a:rPr lang="en-US" sz="1050" dirty="0">
                <a:latin typeface="Verdana" pitchFamily="34" charset="0"/>
              </a:rPr>
              <a:t>CHICAGO</a:t>
            </a:r>
          </a:p>
        </p:txBody>
      </p:sp>
      <p:sp>
        <p:nvSpPr>
          <p:cNvPr id="32" name="TextBox 31"/>
          <p:cNvSpPr txBox="1"/>
          <p:nvPr/>
        </p:nvSpPr>
        <p:spPr bwMode="auto">
          <a:xfrm rot="20520000">
            <a:off x="2772410" y="2234217"/>
            <a:ext cx="559448" cy="161583"/>
          </a:xfrm>
          <a:prstGeom prst="rect">
            <a:avLst/>
          </a:prstGeom>
          <a:noFill/>
          <a:ln w="9525">
            <a:noFill/>
            <a:miter lim="800000"/>
            <a:headEnd/>
            <a:tailEnd/>
          </a:ln>
        </p:spPr>
        <p:txBody>
          <a:bodyPr wrap="none" lIns="0" tIns="0" rIns="0" bIns="0" rtlCol="0">
            <a:spAutoFit/>
          </a:bodyPr>
          <a:lstStyle/>
          <a:p>
            <a:pPr algn="ctr"/>
            <a:r>
              <a:rPr lang="en-US" sz="1050" dirty="0">
                <a:latin typeface="Verdana" pitchFamily="34" charset="0"/>
              </a:rPr>
              <a:t>DENVER</a:t>
            </a:r>
          </a:p>
        </p:txBody>
      </p:sp>
      <p:sp>
        <p:nvSpPr>
          <p:cNvPr id="33" name="TextBox 32"/>
          <p:cNvSpPr txBox="1"/>
          <p:nvPr/>
        </p:nvSpPr>
        <p:spPr bwMode="auto">
          <a:xfrm rot="19712817">
            <a:off x="1157578" y="2554259"/>
            <a:ext cx="804707" cy="323165"/>
          </a:xfrm>
          <a:prstGeom prst="rect">
            <a:avLst/>
          </a:prstGeom>
          <a:noFill/>
          <a:ln w="9525">
            <a:noFill/>
            <a:miter lim="800000"/>
            <a:headEnd/>
            <a:tailEnd/>
          </a:ln>
        </p:spPr>
        <p:txBody>
          <a:bodyPr wrap="none" lIns="0" tIns="0" rIns="0" bIns="0" rtlCol="0">
            <a:spAutoFit/>
          </a:bodyPr>
          <a:lstStyle/>
          <a:p>
            <a:pPr algn="ctr"/>
            <a:r>
              <a:rPr lang="en-US" sz="1050" dirty="0">
                <a:latin typeface="Verdana" pitchFamily="34" charset="0"/>
              </a:rPr>
              <a:t>SAN</a:t>
            </a:r>
          </a:p>
          <a:p>
            <a:pPr algn="ctr"/>
            <a:r>
              <a:rPr lang="en-US" sz="1050" dirty="0">
                <a:latin typeface="Verdana" pitchFamily="34" charset="0"/>
              </a:rPr>
              <a:t>FRANCISCO</a:t>
            </a:r>
          </a:p>
        </p:txBody>
      </p:sp>
      <p:grpSp>
        <p:nvGrpSpPr>
          <p:cNvPr id="4" name="Group 3">
            <a:extLst>
              <a:ext uri="{FF2B5EF4-FFF2-40B4-BE49-F238E27FC236}">
                <a16:creationId xmlns:a16="http://schemas.microsoft.com/office/drawing/2014/main" id="{18C2A3B0-43FD-4842-B1B8-DE349CAD60FE}"/>
              </a:ext>
            </a:extLst>
          </p:cNvPr>
          <p:cNvGrpSpPr/>
          <p:nvPr/>
        </p:nvGrpSpPr>
        <p:grpSpPr>
          <a:xfrm>
            <a:off x="-381000" y="556260"/>
            <a:ext cx="10050780" cy="3733800"/>
            <a:chOff x="-381000" y="556260"/>
            <a:chExt cx="10050780" cy="3733800"/>
          </a:xfrm>
        </p:grpSpPr>
        <p:sp>
          <p:nvSpPr>
            <p:cNvPr id="24" name="Freeform 23"/>
            <p:cNvSpPr/>
            <p:nvPr/>
          </p:nvSpPr>
          <p:spPr bwMode="auto">
            <a:xfrm>
              <a:off x="-381000" y="556260"/>
              <a:ext cx="10050780" cy="3733800"/>
            </a:xfrm>
            <a:custGeom>
              <a:avLst/>
              <a:gdLst>
                <a:gd name="connsiteX0" fmla="*/ 0 w 10050780"/>
                <a:gd name="connsiteY0" fmla="*/ 1874520 h 3733800"/>
                <a:gd name="connsiteX1" fmla="*/ 45720 w 10050780"/>
                <a:gd name="connsiteY1" fmla="*/ 3733800 h 3733800"/>
                <a:gd name="connsiteX2" fmla="*/ 350520 w 10050780"/>
                <a:gd name="connsiteY2" fmla="*/ 3345180 h 3733800"/>
                <a:gd name="connsiteX3" fmla="*/ 838200 w 10050780"/>
                <a:gd name="connsiteY3" fmla="*/ 2827020 h 3733800"/>
                <a:gd name="connsiteX4" fmla="*/ 1455420 w 10050780"/>
                <a:gd name="connsiteY4" fmla="*/ 2339340 h 3733800"/>
                <a:gd name="connsiteX5" fmla="*/ 2026920 w 10050780"/>
                <a:gd name="connsiteY5" fmla="*/ 1950720 h 3733800"/>
                <a:gd name="connsiteX6" fmla="*/ 2857500 w 10050780"/>
                <a:gd name="connsiteY6" fmla="*/ 1562100 h 3733800"/>
                <a:gd name="connsiteX7" fmla="*/ 3604260 w 10050780"/>
                <a:gd name="connsiteY7" fmla="*/ 1295400 h 3733800"/>
                <a:gd name="connsiteX8" fmla="*/ 4320540 w 10050780"/>
                <a:gd name="connsiteY8" fmla="*/ 1165860 h 3733800"/>
                <a:gd name="connsiteX9" fmla="*/ 4991100 w 10050780"/>
                <a:gd name="connsiteY9" fmla="*/ 1089660 h 3733800"/>
                <a:gd name="connsiteX10" fmla="*/ 5532120 w 10050780"/>
                <a:gd name="connsiteY10" fmla="*/ 1097280 h 3733800"/>
                <a:gd name="connsiteX11" fmla="*/ 6073140 w 10050780"/>
                <a:gd name="connsiteY11" fmla="*/ 1120140 h 3733800"/>
                <a:gd name="connsiteX12" fmla="*/ 6835140 w 10050780"/>
                <a:gd name="connsiteY12" fmla="*/ 1226820 h 3733800"/>
                <a:gd name="connsiteX13" fmla="*/ 7459980 w 10050780"/>
                <a:gd name="connsiteY13" fmla="*/ 1394460 h 3733800"/>
                <a:gd name="connsiteX14" fmla="*/ 7970520 w 10050780"/>
                <a:gd name="connsiteY14" fmla="*/ 1615440 h 3733800"/>
                <a:gd name="connsiteX15" fmla="*/ 8602980 w 10050780"/>
                <a:gd name="connsiteY15" fmla="*/ 1920240 h 3733800"/>
                <a:gd name="connsiteX16" fmla="*/ 9098280 w 10050780"/>
                <a:gd name="connsiteY16" fmla="*/ 2263140 h 3733800"/>
                <a:gd name="connsiteX17" fmla="*/ 9471660 w 10050780"/>
                <a:gd name="connsiteY17" fmla="*/ 2499360 h 3733800"/>
                <a:gd name="connsiteX18" fmla="*/ 9776460 w 10050780"/>
                <a:gd name="connsiteY18" fmla="*/ 2781300 h 3733800"/>
                <a:gd name="connsiteX19" fmla="*/ 10043160 w 10050780"/>
                <a:gd name="connsiteY19" fmla="*/ 3032760 h 3733800"/>
                <a:gd name="connsiteX20" fmla="*/ 10050780 w 10050780"/>
                <a:gd name="connsiteY20" fmla="*/ 1485900 h 3733800"/>
                <a:gd name="connsiteX21" fmla="*/ 9639300 w 10050780"/>
                <a:gd name="connsiteY21" fmla="*/ 1226820 h 3733800"/>
                <a:gd name="connsiteX22" fmla="*/ 9113520 w 10050780"/>
                <a:gd name="connsiteY22" fmla="*/ 937260 h 3733800"/>
                <a:gd name="connsiteX23" fmla="*/ 8542020 w 10050780"/>
                <a:gd name="connsiteY23" fmla="*/ 647700 h 3733800"/>
                <a:gd name="connsiteX24" fmla="*/ 7947660 w 10050780"/>
                <a:gd name="connsiteY24" fmla="*/ 434340 h 3733800"/>
                <a:gd name="connsiteX25" fmla="*/ 7338060 w 10050780"/>
                <a:gd name="connsiteY25" fmla="*/ 251460 h 3733800"/>
                <a:gd name="connsiteX26" fmla="*/ 6774180 w 10050780"/>
                <a:gd name="connsiteY26" fmla="*/ 121920 h 3733800"/>
                <a:gd name="connsiteX27" fmla="*/ 6187440 w 10050780"/>
                <a:gd name="connsiteY27" fmla="*/ 45720 h 3733800"/>
                <a:gd name="connsiteX28" fmla="*/ 5661660 w 10050780"/>
                <a:gd name="connsiteY28" fmla="*/ 0 h 3733800"/>
                <a:gd name="connsiteX29" fmla="*/ 5067300 w 10050780"/>
                <a:gd name="connsiteY29" fmla="*/ 0 h 3733800"/>
                <a:gd name="connsiteX30" fmla="*/ 4290060 w 10050780"/>
                <a:gd name="connsiteY30" fmla="*/ 53340 h 3733800"/>
                <a:gd name="connsiteX31" fmla="*/ 3589020 w 10050780"/>
                <a:gd name="connsiteY31" fmla="*/ 167640 h 3733800"/>
                <a:gd name="connsiteX32" fmla="*/ 2926080 w 10050780"/>
                <a:gd name="connsiteY32" fmla="*/ 350520 h 3733800"/>
                <a:gd name="connsiteX33" fmla="*/ 2270760 w 10050780"/>
                <a:gd name="connsiteY33" fmla="*/ 563880 h 3733800"/>
                <a:gd name="connsiteX34" fmla="*/ 1737360 w 10050780"/>
                <a:gd name="connsiteY34" fmla="*/ 784860 h 3733800"/>
                <a:gd name="connsiteX35" fmla="*/ 1234440 w 10050780"/>
                <a:gd name="connsiteY35" fmla="*/ 1059180 h 3733800"/>
                <a:gd name="connsiteX36" fmla="*/ 815340 w 10050780"/>
                <a:gd name="connsiteY36" fmla="*/ 1280160 h 3733800"/>
                <a:gd name="connsiteX37" fmla="*/ 335280 w 10050780"/>
                <a:gd name="connsiteY37" fmla="*/ 1638300 h 3733800"/>
                <a:gd name="connsiteX38" fmla="*/ 0 w 10050780"/>
                <a:gd name="connsiteY38" fmla="*/ 187452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50780" h="3733800">
                  <a:moveTo>
                    <a:pt x="0" y="1874520"/>
                  </a:moveTo>
                  <a:lnTo>
                    <a:pt x="45720" y="3733800"/>
                  </a:lnTo>
                  <a:lnTo>
                    <a:pt x="350520" y="3345180"/>
                  </a:lnTo>
                  <a:lnTo>
                    <a:pt x="838200" y="2827020"/>
                  </a:lnTo>
                  <a:lnTo>
                    <a:pt x="1455420" y="2339340"/>
                  </a:lnTo>
                  <a:lnTo>
                    <a:pt x="2026920" y="1950720"/>
                  </a:lnTo>
                  <a:lnTo>
                    <a:pt x="2857500" y="1562100"/>
                  </a:lnTo>
                  <a:lnTo>
                    <a:pt x="3604260" y="1295400"/>
                  </a:lnTo>
                  <a:lnTo>
                    <a:pt x="4320540" y="1165860"/>
                  </a:lnTo>
                  <a:lnTo>
                    <a:pt x="4991100" y="1089660"/>
                  </a:lnTo>
                  <a:lnTo>
                    <a:pt x="5532120" y="1097280"/>
                  </a:lnTo>
                  <a:lnTo>
                    <a:pt x="6073140" y="1120140"/>
                  </a:lnTo>
                  <a:lnTo>
                    <a:pt x="6835140" y="1226820"/>
                  </a:lnTo>
                  <a:lnTo>
                    <a:pt x="7459980" y="1394460"/>
                  </a:lnTo>
                  <a:lnTo>
                    <a:pt x="7970520" y="1615440"/>
                  </a:lnTo>
                  <a:lnTo>
                    <a:pt x="8602980" y="1920240"/>
                  </a:lnTo>
                  <a:lnTo>
                    <a:pt x="9098280" y="2263140"/>
                  </a:lnTo>
                  <a:lnTo>
                    <a:pt x="9471660" y="2499360"/>
                  </a:lnTo>
                  <a:lnTo>
                    <a:pt x="9776460" y="2781300"/>
                  </a:lnTo>
                  <a:lnTo>
                    <a:pt x="10043160" y="3032760"/>
                  </a:lnTo>
                  <a:lnTo>
                    <a:pt x="10050780" y="1485900"/>
                  </a:lnTo>
                  <a:lnTo>
                    <a:pt x="9639300" y="1226820"/>
                  </a:lnTo>
                  <a:lnTo>
                    <a:pt x="9113520" y="937260"/>
                  </a:lnTo>
                  <a:lnTo>
                    <a:pt x="8542020" y="647700"/>
                  </a:lnTo>
                  <a:lnTo>
                    <a:pt x="7947660" y="434340"/>
                  </a:lnTo>
                  <a:lnTo>
                    <a:pt x="7338060" y="251460"/>
                  </a:lnTo>
                  <a:lnTo>
                    <a:pt x="6774180" y="121920"/>
                  </a:lnTo>
                  <a:lnTo>
                    <a:pt x="6187440" y="45720"/>
                  </a:lnTo>
                  <a:lnTo>
                    <a:pt x="5661660" y="0"/>
                  </a:lnTo>
                  <a:lnTo>
                    <a:pt x="5067300" y="0"/>
                  </a:lnTo>
                  <a:lnTo>
                    <a:pt x="4290060" y="53340"/>
                  </a:lnTo>
                  <a:lnTo>
                    <a:pt x="3589020" y="167640"/>
                  </a:lnTo>
                  <a:lnTo>
                    <a:pt x="2926080" y="350520"/>
                  </a:lnTo>
                  <a:lnTo>
                    <a:pt x="2270760" y="563880"/>
                  </a:lnTo>
                  <a:lnTo>
                    <a:pt x="1737360" y="784860"/>
                  </a:lnTo>
                  <a:lnTo>
                    <a:pt x="1234440" y="1059180"/>
                  </a:lnTo>
                  <a:lnTo>
                    <a:pt x="815340" y="1280160"/>
                  </a:lnTo>
                  <a:lnTo>
                    <a:pt x="335280" y="1638300"/>
                  </a:lnTo>
                  <a:lnTo>
                    <a:pt x="0" y="1874520"/>
                  </a:lnTo>
                  <a:close/>
                </a:path>
              </a:pathLst>
            </a:custGeom>
            <a:solidFill>
              <a:srgbClr val="D1FFFF"/>
            </a:solidFill>
            <a:ln w="9525" cap="flat" cmpd="sng" algn="ctr">
              <a:noFill/>
              <a:prstDash val="solid"/>
              <a:round/>
              <a:headEnd type="none" w="med" len="med"/>
              <a:tailEnd type="none" w="med" len="med"/>
            </a:ln>
            <a:effectLst>
              <a:softEdge rad="317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 name="TextBox 33"/>
            <p:cNvSpPr txBox="1"/>
            <p:nvPr/>
          </p:nvSpPr>
          <p:spPr bwMode="auto">
            <a:xfrm>
              <a:off x="4123244" y="982911"/>
              <a:ext cx="1352935" cy="215444"/>
            </a:xfrm>
            <a:prstGeom prst="rect">
              <a:avLst/>
            </a:prstGeom>
            <a:noFill/>
            <a:ln w="9525">
              <a:noFill/>
              <a:miter lim="800000"/>
              <a:headEnd/>
              <a:tailEnd/>
            </a:ln>
          </p:spPr>
          <p:txBody>
            <a:bodyPr wrap="none" lIns="0" tIns="0" rIns="0" bIns="0" rtlCol="0">
              <a:spAutoFit/>
            </a:bodyPr>
            <a:lstStyle/>
            <a:p>
              <a:pPr algn="ct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rPr>
                <a:t>IONOSPHERE</a:t>
              </a:r>
            </a:p>
          </p:txBody>
        </p:sp>
      </p:grpSp>
      <p:grpSp>
        <p:nvGrpSpPr>
          <p:cNvPr id="10" name="Group 9">
            <a:extLst>
              <a:ext uri="{FF2B5EF4-FFF2-40B4-BE49-F238E27FC236}">
                <a16:creationId xmlns:a16="http://schemas.microsoft.com/office/drawing/2014/main" id="{1EB31314-250B-4D7F-9920-E146412596D2}"/>
              </a:ext>
            </a:extLst>
          </p:cNvPr>
          <p:cNvGrpSpPr/>
          <p:nvPr/>
        </p:nvGrpSpPr>
        <p:grpSpPr>
          <a:xfrm>
            <a:off x="5868354" y="1791289"/>
            <a:ext cx="1044416" cy="290395"/>
            <a:chOff x="5868354" y="1791289"/>
            <a:chExt cx="1044416" cy="290395"/>
          </a:xfrm>
        </p:grpSpPr>
        <p:sp>
          <p:nvSpPr>
            <p:cNvPr id="35" name="TextBox 34"/>
            <p:cNvSpPr txBox="1"/>
            <p:nvPr/>
          </p:nvSpPr>
          <p:spPr bwMode="auto">
            <a:xfrm rot="660000">
              <a:off x="6110465" y="1791289"/>
              <a:ext cx="633187" cy="169277"/>
            </a:xfrm>
            <a:prstGeom prst="rect">
              <a:avLst/>
            </a:prstGeom>
            <a:noFill/>
            <a:ln w="9525">
              <a:noFill/>
              <a:miter lim="800000"/>
              <a:headEnd/>
              <a:tailEnd/>
            </a:ln>
          </p:spPr>
          <p:txBody>
            <a:bodyPr wrap="none" lIns="0" tIns="0" rIns="0" bIns="0" rtlCol="0">
              <a:spAutoFit/>
            </a:bodyPr>
            <a:lstStyle/>
            <a:p>
              <a:pPr algn="ctr"/>
              <a:r>
                <a:rPr lang="en-US" sz="1100" b="1" dirty="0">
                  <a:latin typeface="Verdana" pitchFamily="34" charset="0"/>
                </a:rPr>
                <a:t>2</a:t>
              </a:r>
              <a:r>
                <a:rPr lang="en-US" sz="1100" b="1" baseline="30000" dirty="0">
                  <a:latin typeface="Verdana" pitchFamily="34" charset="0"/>
                </a:rPr>
                <a:t>ND </a:t>
              </a:r>
              <a:r>
                <a:rPr lang="en-US" sz="1100" b="1" dirty="0">
                  <a:latin typeface="Verdana" pitchFamily="34" charset="0"/>
                </a:rPr>
                <a:t>HOP</a:t>
              </a:r>
            </a:p>
          </p:txBody>
        </p:sp>
        <p:cxnSp>
          <p:nvCxnSpPr>
            <p:cNvPr id="37" name="Straight Arrow Connector 36"/>
            <p:cNvCxnSpPr/>
            <p:nvPr/>
          </p:nvCxnSpPr>
          <p:spPr bwMode="auto">
            <a:xfrm>
              <a:off x="5868354" y="1884834"/>
              <a:ext cx="1044416" cy="19685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grpSp>
      <p:grpSp>
        <p:nvGrpSpPr>
          <p:cNvPr id="8" name="Group 7">
            <a:extLst>
              <a:ext uri="{FF2B5EF4-FFF2-40B4-BE49-F238E27FC236}">
                <a16:creationId xmlns:a16="http://schemas.microsoft.com/office/drawing/2014/main" id="{B5A87BD0-2DE5-4F4D-9897-7CF14BF3FC56}"/>
              </a:ext>
            </a:extLst>
          </p:cNvPr>
          <p:cNvGrpSpPr/>
          <p:nvPr/>
        </p:nvGrpSpPr>
        <p:grpSpPr>
          <a:xfrm>
            <a:off x="2240280" y="2798324"/>
            <a:ext cx="5417820" cy="920236"/>
            <a:chOff x="2240280" y="2798324"/>
            <a:chExt cx="5417820" cy="920236"/>
          </a:xfrm>
        </p:grpSpPr>
        <p:cxnSp>
          <p:nvCxnSpPr>
            <p:cNvPr id="40" name="Straight Connector 39"/>
            <p:cNvCxnSpPr/>
            <p:nvPr/>
          </p:nvCxnSpPr>
          <p:spPr bwMode="auto">
            <a:xfrm flipH="1">
              <a:off x="7345680" y="3261360"/>
              <a:ext cx="312420" cy="4495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 name="Freeform 40"/>
            <p:cNvSpPr/>
            <p:nvPr/>
          </p:nvSpPr>
          <p:spPr bwMode="auto">
            <a:xfrm>
              <a:off x="2240280" y="2886941"/>
              <a:ext cx="5181600" cy="831619"/>
            </a:xfrm>
            <a:custGeom>
              <a:avLst/>
              <a:gdLst>
                <a:gd name="connsiteX0" fmla="*/ 0 w 5181600"/>
                <a:gd name="connsiteY0" fmla="*/ 831619 h 831619"/>
                <a:gd name="connsiteX1" fmla="*/ 2628900 w 5181600"/>
                <a:gd name="connsiteY1" fmla="*/ 1039 h 831619"/>
                <a:gd name="connsiteX2" fmla="*/ 5181600 w 5181600"/>
                <a:gd name="connsiteY2" fmla="*/ 694459 h 831619"/>
              </a:gdLst>
              <a:ahLst/>
              <a:cxnLst>
                <a:cxn ang="0">
                  <a:pos x="connsiteX0" y="connsiteY0"/>
                </a:cxn>
                <a:cxn ang="0">
                  <a:pos x="connsiteX1" y="connsiteY1"/>
                </a:cxn>
                <a:cxn ang="0">
                  <a:pos x="connsiteX2" y="connsiteY2"/>
                </a:cxn>
              </a:cxnLst>
              <a:rect l="l" t="t" r="r" b="b"/>
              <a:pathLst>
                <a:path w="5181600" h="831619">
                  <a:moveTo>
                    <a:pt x="0" y="831619"/>
                  </a:moveTo>
                  <a:cubicBezTo>
                    <a:pt x="882650" y="427759"/>
                    <a:pt x="1765300" y="23899"/>
                    <a:pt x="2628900" y="1039"/>
                  </a:cubicBezTo>
                  <a:cubicBezTo>
                    <a:pt x="3492500" y="-21821"/>
                    <a:pt x="4337050" y="336319"/>
                    <a:pt x="5181600" y="694459"/>
                  </a:cubicBez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2" name="TextBox 41"/>
            <p:cNvSpPr txBox="1"/>
            <p:nvPr/>
          </p:nvSpPr>
          <p:spPr bwMode="auto">
            <a:xfrm rot="-120000">
              <a:off x="4297381" y="2798324"/>
              <a:ext cx="1027525" cy="276999"/>
            </a:xfrm>
            <a:prstGeom prst="rect">
              <a:avLst/>
            </a:prstGeom>
            <a:solidFill>
              <a:schemeClr val="accent1">
                <a:lumMod val="40000"/>
                <a:lumOff val="60000"/>
              </a:schemeClr>
            </a:solidFill>
            <a:ln w="9525" cap="flat" cmpd="sng" algn="ctr">
              <a:noFill/>
              <a:prstDash val="solid"/>
              <a:round/>
              <a:headEnd type="none" w="med" len="med"/>
              <a:tailEnd type="triangle" w="med" len="med"/>
            </a:ln>
            <a:effectLst/>
          </p:spPr>
          <p:txBody>
            <a:bodyPr wrap="none" lIns="0" tIns="0" rIns="0" bIns="0" rtlCol="0">
              <a:spAutoFit/>
            </a:bodyPr>
            <a:lstStyle/>
            <a:p>
              <a:pPr algn="ctr"/>
              <a:r>
                <a:rPr lang="en-US" sz="900" b="1" dirty="0">
                  <a:latin typeface="Verdana" pitchFamily="34" charset="0"/>
                </a:rPr>
                <a:t>2</a:t>
              </a:r>
              <a:r>
                <a:rPr lang="en-US" sz="900" b="1" baseline="30000" dirty="0">
                  <a:latin typeface="Verdana" pitchFamily="34" charset="0"/>
                </a:rPr>
                <a:t>ND</a:t>
              </a:r>
              <a:r>
                <a:rPr lang="en-US" sz="900" b="1" dirty="0">
                  <a:latin typeface="Verdana" pitchFamily="34" charset="0"/>
                </a:rPr>
                <a:t> HOP</a:t>
              </a:r>
            </a:p>
            <a:p>
              <a:pPr algn="ctr"/>
              <a:r>
                <a:rPr lang="en-US" sz="900" b="1" dirty="0">
                  <a:latin typeface="Verdana" pitchFamily="34" charset="0"/>
                </a:rPr>
                <a:t>SKIP DISTANCE</a:t>
              </a:r>
            </a:p>
          </p:txBody>
        </p:sp>
      </p:grpSp>
      <p:grpSp>
        <p:nvGrpSpPr>
          <p:cNvPr id="5" name="Group 4">
            <a:extLst>
              <a:ext uri="{FF2B5EF4-FFF2-40B4-BE49-F238E27FC236}">
                <a16:creationId xmlns:a16="http://schemas.microsoft.com/office/drawing/2014/main" id="{174D093C-583F-498D-9109-577AC4B5840A}"/>
              </a:ext>
            </a:extLst>
          </p:cNvPr>
          <p:cNvGrpSpPr/>
          <p:nvPr/>
        </p:nvGrpSpPr>
        <p:grpSpPr>
          <a:xfrm>
            <a:off x="1920240" y="2240280"/>
            <a:ext cx="2819400" cy="1524000"/>
            <a:chOff x="1920240" y="2240280"/>
            <a:chExt cx="2819400" cy="1524000"/>
          </a:xfrm>
        </p:grpSpPr>
        <p:cxnSp>
          <p:nvCxnSpPr>
            <p:cNvPr id="38" name="Straight Connector 37"/>
            <p:cNvCxnSpPr/>
            <p:nvPr/>
          </p:nvCxnSpPr>
          <p:spPr bwMode="auto">
            <a:xfrm>
              <a:off x="4739640" y="2240280"/>
              <a:ext cx="0" cy="464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1920240" y="3329940"/>
              <a:ext cx="327660" cy="43434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3" name="Freeform 42"/>
            <p:cNvSpPr/>
            <p:nvPr/>
          </p:nvSpPr>
          <p:spPr bwMode="auto">
            <a:xfrm>
              <a:off x="2034540" y="2628900"/>
              <a:ext cx="2682240" cy="822960"/>
            </a:xfrm>
            <a:custGeom>
              <a:avLst/>
              <a:gdLst>
                <a:gd name="connsiteX0" fmla="*/ 0 w 2682240"/>
                <a:gd name="connsiteY0" fmla="*/ 822960 h 822960"/>
                <a:gd name="connsiteX1" fmla="*/ 1264920 w 2682240"/>
                <a:gd name="connsiteY1" fmla="*/ 243840 h 822960"/>
                <a:gd name="connsiteX2" fmla="*/ 2682240 w 2682240"/>
                <a:gd name="connsiteY2" fmla="*/ 0 h 822960"/>
                <a:gd name="connsiteX3" fmla="*/ 2682240 w 2682240"/>
                <a:gd name="connsiteY3" fmla="*/ 0 h 822960"/>
              </a:gdLst>
              <a:ahLst/>
              <a:cxnLst>
                <a:cxn ang="0">
                  <a:pos x="connsiteX0" y="connsiteY0"/>
                </a:cxn>
                <a:cxn ang="0">
                  <a:pos x="connsiteX1" y="connsiteY1"/>
                </a:cxn>
                <a:cxn ang="0">
                  <a:pos x="connsiteX2" y="connsiteY2"/>
                </a:cxn>
                <a:cxn ang="0">
                  <a:pos x="connsiteX3" y="connsiteY3"/>
                </a:cxn>
              </a:cxnLst>
              <a:rect l="l" t="t" r="r" b="b"/>
              <a:pathLst>
                <a:path w="2682240" h="822960">
                  <a:moveTo>
                    <a:pt x="0" y="822960"/>
                  </a:moveTo>
                  <a:cubicBezTo>
                    <a:pt x="408940" y="601980"/>
                    <a:pt x="817880" y="381000"/>
                    <a:pt x="1264920" y="243840"/>
                  </a:cubicBezTo>
                  <a:cubicBezTo>
                    <a:pt x="1711960" y="106680"/>
                    <a:pt x="2682240" y="0"/>
                    <a:pt x="2682240" y="0"/>
                  </a:cubicBezTo>
                  <a:lnTo>
                    <a:pt x="2682240" y="0"/>
                  </a:ln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4" name="TextBox 43"/>
            <p:cNvSpPr txBox="1"/>
            <p:nvPr/>
          </p:nvSpPr>
          <p:spPr bwMode="auto">
            <a:xfrm rot="-1080000">
              <a:off x="2945296" y="2744984"/>
              <a:ext cx="668453" cy="276999"/>
            </a:xfrm>
            <a:prstGeom prst="rect">
              <a:avLst/>
            </a:prstGeom>
            <a:solidFill>
              <a:schemeClr val="accent1">
                <a:lumMod val="40000"/>
                <a:lumOff val="60000"/>
              </a:schemeClr>
            </a:solidFill>
            <a:ln w="9525" cap="flat" cmpd="sng" algn="ctr">
              <a:noFill/>
              <a:prstDash val="solid"/>
              <a:round/>
              <a:headEnd type="none" w="med" len="med"/>
              <a:tailEnd type="triangle" w="med" len="med"/>
            </a:ln>
            <a:effectLst/>
          </p:spPr>
          <p:txBody>
            <a:bodyPr wrap="none" lIns="0" tIns="0" rIns="0" bIns="0" rtlCol="0">
              <a:spAutoFit/>
            </a:bodyPr>
            <a:lstStyle/>
            <a:p>
              <a:pPr algn="ctr"/>
              <a:r>
                <a:rPr lang="en-US" sz="900" b="1" dirty="0">
                  <a:latin typeface="Verdana" pitchFamily="34" charset="0"/>
                </a:rPr>
                <a:t>SKIP</a:t>
              </a:r>
            </a:p>
            <a:p>
              <a:pPr algn="ctr"/>
              <a:r>
                <a:rPr lang="en-US" sz="900" b="1" dirty="0">
                  <a:latin typeface="Verdana" pitchFamily="34" charset="0"/>
                </a:rPr>
                <a:t>DISTANCE</a:t>
              </a:r>
            </a:p>
          </p:txBody>
        </p:sp>
      </p:grpSp>
      <p:grpSp>
        <p:nvGrpSpPr>
          <p:cNvPr id="7" name="Group 6">
            <a:extLst>
              <a:ext uri="{FF2B5EF4-FFF2-40B4-BE49-F238E27FC236}">
                <a16:creationId xmlns:a16="http://schemas.microsoft.com/office/drawing/2014/main" id="{63F20CCB-A93A-49E9-80BC-13E541F60129}"/>
              </a:ext>
            </a:extLst>
          </p:cNvPr>
          <p:cNvGrpSpPr/>
          <p:nvPr/>
        </p:nvGrpSpPr>
        <p:grpSpPr>
          <a:xfrm>
            <a:off x="5181600" y="2217420"/>
            <a:ext cx="2369820" cy="845820"/>
            <a:chOff x="5181600" y="2217420"/>
            <a:chExt cx="2369820" cy="845820"/>
          </a:xfrm>
        </p:grpSpPr>
        <p:sp>
          <p:nvSpPr>
            <p:cNvPr id="45" name="Freeform 44"/>
            <p:cNvSpPr/>
            <p:nvPr/>
          </p:nvSpPr>
          <p:spPr bwMode="auto">
            <a:xfrm>
              <a:off x="5181600" y="2217420"/>
              <a:ext cx="2369820" cy="845820"/>
            </a:xfrm>
            <a:custGeom>
              <a:avLst/>
              <a:gdLst>
                <a:gd name="connsiteX0" fmla="*/ 7620 w 2369820"/>
                <a:gd name="connsiteY0" fmla="*/ 0 h 845820"/>
                <a:gd name="connsiteX1" fmla="*/ 0 w 2369820"/>
                <a:gd name="connsiteY1" fmla="*/ 220980 h 845820"/>
                <a:gd name="connsiteX2" fmla="*/ 441960 w 2369820"/>
                <a:gd name="connsiteY2" fmla="*/ 266700 h 845820"/>
                <a:gd name="connsiteX3" fmla="*/ 822960 w 2369820"/>
                <a:gd name="connsiteY3" fmla="*/ 342900 h 845820"/>
                <a:gd name="connsiteX4" fmla="*/ 1173480 w 2369820"/>
                <a:gd name="connsiteY4" fmla="*/ 419100 h 845820"/>
                <a:gd name="connsiteX5" fmla="*/ 1516380 w 2369820"/>
                <a:gd name="connsiteY5" fmla="*/ 518160 h 845820"/>
                <a:gd name="connsiteX6" fmla="*/ 1760220 w 2369820"/>
                <a:gd name="connsiteY6" fmla="*/ 609600 h 845820"/>
                <a:gd name="connsiteX7" fmla="*/ 1981200 w 2369820"/>
                <a:gd name="connsiteY7" fmla="*/ 708660 h 845820"/>
                <a:gd name="connsiteX8" fmla="*/ 2247900 w 2369820"/>
                <a:gd name="connsiteY8" fmla="*/ 845820 h 845820"/>
                <a:gd name="connsiteX9" fmla="*/ 2369820 w 2369820"/>
                <a:gd name="connsiteY9" fmla="*/ 655320 h 845820"/>
                <a:gd name="connsiteX10" fmla="*/ 2026920 w 2369820"/>
                <a:gd name="connsiteY10" fmla="*/ 480060 h 845820"/>
                <a:gd name="connsiteX11" fmla="*/ 1699260 w 2369820"/>
                <a:gd name="connsiteY11" fmla="*/ 350520 h 845820"/>
                <a:gd name="connsiteX12" fmla="*/ 1295400 w 2369820"/>
                <a:gd name="connsiteY12" fmla="*/ 228600 h 845820"/>
                <a:gd name="connsiteX13" fmla="*/ 883920 w 2369820"/>
                <a:gd name="connsiteY13" fmla="*/ 129540 h 845820"/>
                <a:gd name="connsiteX14" fmla="*/ 472440 w 2369820"/>
                <a:gd name="connsiteY14" fmla="*/ 60960 h 845820"/>
                <a:gd name="connsiteX15" fmla="*/ 152400 w 2369820"/>
                <a:gd name="connsiteY15" fmla="*/ 22860 h 845820"/>
                <a:gd name="connsiteX16" fmla="*/ 7620 w 2369820"/>
                <a:gd name="connsiteY16" fmla="*/ 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9820" h="845820">
                  <a:moveTo>
                    <a:pt x="7620" y="0"/>
                  </a:moveTo>
                  <a:lnTo>
                    <a:pt x="0" y="220980"/>
                  </a:lnTo>
                  <a:lnTo>
                    <a:pt x="441960" y="266700"/>
                  </a:lnTo>
                  <a:lnTo>
                    <a:pt x="822960" y="342900"/>
                  </a:lnTo>
                  <a:lnTo>
                    <a:pt x="1173480" y="419100"/>
                  </a:lnTo>
                  <a:lnTo>
                    <a:pt x="1516380" y="518160"/>
                  </a:lnTo>
                  <a:lnTo>
                    <a:pt x="1760220" y="609600"/>
                  </a:lnTo>
                  <a:lnTo>
                    <a:pt x="1981200" y="708660"/>
                  </a:lnTo>
                  <a:lnTo>
                    <a:pt x="2247900" y="845820"/>
                  </a:lnTo>
                  <a:lnTo>
                    <a:pt x="2369820" y="655320"/>
                  </a:lnTo>
                  <a:lnTo>
                    <a:pt x="2026920" y="480060"/>
                  </a:lnTo>
                  <a:lnTo>
                    <a:pt x="1699260" y="350520"/>
                  </a:lnTo>
                  <a:lnTo>
                    <a:pt x="1295400" y="228600"/>
                  </a:lnTo>
                  <a:lnTo>
                    <a:pt x="883920" y="129540"/>
                  </a:lnTo>
                  <a:lnTo>
                    <a:pt x="472440" y="60960"/>
                  </a:lnTo>
                  <a:lnTo>
                    <a:pt x="152400" y="22860"/>
                  </a:lnTo>
                  <a:lnTo>
                    <a:pt x="7620" y="0"/>
                  </a:lnTo>
                  <a:close/>
                </a:path>
              </a:pathLst>
            </a:custGeom>
            <a:solidFill>
              <a:srgbClr val="FFFF00">
                <a:alpha val="69804"/>
              </a:srgbClr>
            </a:solidFill>
            <a:ln w="9525"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endParaRPr lang="en-US" sz="2400"/>
            </a:p>
          </p:txBody>
        </p:sp>
        <p:sp>
          <p:nvSpPr>
            <p:cNvPr id="46" name="TextBox 45"/>
            <p:cNvSpPr txBox="1"/>
            <p:nvPr/>
          </p:nvSpPr>
          <p:spPr bwMode="auto">
            <a:xfrm rot="1020000">
              <a:off x="6063076" y="2533934"/>
              <a:ext cx="965008" cy="138499"/>
            </a:xfrm>
            <a:prstGeom prst="rect">
              <a:avLst/>
            </a:prstGeom>
            <a:noFill/>
            <a:ln w="9525">
              <a:noFill/>
              <a:miter lim="800000"/>
              <a:headEnd/>
              <a:tailEnd/>
            </a:ln>
          </p:spPr>
          <p:txBody>
            <a:bodyPr wrap="none" lIns="0" tIns="0" rIns="0" bIns="0" rtlCol="0">
              <a:spAutoFit/>
            </a:bodyPr>
            <a:lstStyle/>
            <a:p>
              <a:pPr algn="ctr"/>
              <a:r>
                <a:rPr lang="en-US" sz="900" b="1" dirty="0">
                  <a:latin typeface="Verdana" pitchFamily="34" charset="0"/>
                </a:rPr>
                <a:t>2</a:t>
              </a:r>
              <a:r>
                <a:rPr lang="en-US" sz="900" b="1" baseline="30000" dirty="0">
                  <a:latin typeface="Verdana" pitchFamily="34" charset="0"/>
                </a:rPr>
                <a:t>ND</a:t>
              </a:r>
              <a:r>
                <a:rPr lang="en-US" sz="900" b="1" dirty="0">
                  <a:latin typeface="Verdana" pitchFamily="34" charset="0"/>
                </a:rPr>
                <a:t> SKIP ZONE</a:t>
              </a:r>
            </a:p>
          </p:txBody>
        </p:sp>
      </p:grpSp>
      <p:sp>
        <p:nvSpPr>
          <p:cNvPr id="47" name="TextBox 46"/>
          <p:cNvSpPr txBox="1"/>
          <p:nvPr/>
        </p:nvSpPr>
        <p:spPr bwMode="auto">
          <a:xfrm>
            <a:off x="3914853" y="3787140"/>
            <a:ext cx="1920719" cy="646331"/>
          </a:xfrm>
          <a:prstGeom prst="rect">
            <a:avLst/>
          </a:prstGeom>
          <a:noFill/>
          <a:ln w="9525">
            <a:noFill/>
            <a:miter lim="800000"/>
            <a:headEnd/>
            <a:tailEnd/>
          </a:ln>
        </p:spPr>
        <p:txBody>
          <a:bodyPr wrap="none" rtlCol="0">
            <a:spAutoFit/>
          </a:bodyPr>
          <a:lstStyle/>
          <a:p>
            <a:pPr algn="ctr"/>
            <a:r>
              <a:rPr lang="en-US" sz="3600" b="1" dirty="0">
                <a:latin typeface="Verdana" pitchFamily="34" charset="0"/>
              </a:rPr>
              <a:t>EARTH</a:t>
            </a:r>
          </a:p>
        </p:txBody>
      </p:sp>
      <p:cxnSp>
        <p:nvCxnSpPr>
          <p:cNvPr id="48" name="Straight Arrow Connector 47"/>
          <p:cNvCxnSpPr/>
          <p:nvPr/>
        </p:nvCxnSpPr>
        <p:spPr bwMode="auto">
          <a:xfrm flipV="1">
            <a:off x="1935480" y="1431925"/>
            <a:ext cx="1248018" cy="1558290"/>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49" name="Straight Arrow Connector 48"/>
          <p:cNvCxnSpPr/>
          <p:nvPr/>
        </p:nvCxnSpPr>
        <p:spPr bwMode="auto">
          <a:xfrm>
            <a:off x="3183498" y="1431925"/>
            <a:ext cx="1537727" cy="962025"/>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50" name="Straight Arrow Connector 49"/>
          <p:cNvCxnSpPr/>
          <p:nvPr/>
        </p:nvCxnSpPr>
        <p:spPr bwMode="auto">
          <a:xfrm flipV="1">
            <a:off x="1965960" y="1397000"/>
            <a:ext cx="1695901" cy="1673860"/>
          </a:xfrm>
          <a:prstGeom prst="straightConnector1">
            <a:avLst/>
          </a:prstGeom>
          <a:noFill/>
          <a:ln w="28575" cap="flat" cmpd="sng" algn="ctr">
            <a:solidFill>
              <a:srgbClr val="FF0000"/>
            </a:solidFill>
            <a:prstDash val="solid"/>
            <a:round/>
            <a:headEnd type="none" w="med" len="med"/>
            <a:tailEnd type="triangle" w="med" len="med"/>
          </a:ln>
          <a:effectLst/>
        </p:spPr>
      </p:cxnSp>
      <p:cxnSp>
        <p:nvCxnSpPr>
          <p:cNvPr id="51" name="Straight Arrow Connector 50"/>
          <p:cNvCxnSpPr/>
          <p:nvPr/>
        </p:nvCxnSpPr>
        <p:spPr bwMode="auto">
          <a:xfrm>
            <a:off x="3648075" y="1390650"/>
            <a:ext cx="1924050" cy="981075"/>
          </a:xfrm>
          <a:prstGeom prst="straightConnector1">
            <a:avLst/>
          </a:prstGeom>
          <a:noFill/>
          <a:ln w="28575" cap="flat" cmpd="sng" algn="ctr">
            <a:solidFill>
              <a:srgbClr val="FF0000"/>
            </a:solidFill>
            <a:prstDash val="solid"/>
            <a:round/>
            <a:headEnd type="none" w="med" len="med"/>
            <a:tailEnd type="triangle" w="med" len="med"/>
          </a:ln>
          <a:effectLst/>
        </p:spPr>
      </p:cxnSp>
      <p:sp>
        <p:nvSpPr>
          <p:cNvPr id="52" name="Freeform 51"/>
          <p:cNvSpPr/>
          <p:nvPr/>
        </p:nvSpPr>
        <p:spPr bwMode="auto">
          <a:xfrm>
            <a:off x="6137275" y="1987550"/>
            <a:ext cx="2644775" cy="1828800"/>
          </a:xfrm>
          <a:custGeom>
            <a:avLst/>
            <a:gdLst>
              <a:gd name="connsiteX0" fmla="*/ 0 w 2505075"/>
              <a:gd name="connsiteY0" fmla="*/ 504825 h 1990725"/>
              <a:gd name="connsiteX1" fmla="*/ 1524000 w 2505075"/>
              <a:gd name="connsiteY1" fmla="*/ 0 h 1990725"/>
              <a:gd name="connsiteX2" fmla="*/ 2505075 w 2505075"/>
              <a:gd name="connsiteY2" fmla="*/ 1990725 h 1990725"/>
              <a:gd name="connsiteX3" fmla="*/ 2495550 w 2505075"/>
              <a:gd name="connsiteY3" fmla="*/ 1990725 h 1990725"/>
            </a:gdLst>
            <a:ahLst/>
            <a:cxnLst>
              <a:cxn ang="0">
                <a:pos x="connsiteX0" y="connsiteY0"/>
              </a:cxn>
              <a:cxn ang="0">
                <a:pos x="connsiteX1" y="connsiteY1"/>
              </a:cxn>
              <a:cxn ang="0">
                <a:pos x="connsiteX2" y="connsiteY2"/>
              </a:cxn>
              <a:cxn ang="0">
                <a:pos x="connsiteX3" y="connsiteY3"/>
              </a:cxn>
            </a:cxnLst>
            <a:rect l="l" t="t" r="r" b="b"/>
            <a:pathLst>
              <a:path w="2505075" h="1990725">
                <a:moveTo>
                  <a:pt x="0" y="504825"/>
                </a:moveTo>
                <a:lnTo>
                  <a:pt x="1524000" y="0"/>
                </a:lnTo>
                <a:lnTo>
                  <a:pt x="2505075" y="1990725"/>
                </a:lnTo>
                <a:lnTo>
                  <a:pt x="2495550" y="1990725"/>
                </a:lnTo>
              </a:path>
            </a:pathLst>
          </a:cu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53" name="Straight Arrow Connector 52"/>
          <p:cNvCxnSpPr/>
          <p:nvPr/>
        </p:nvCxnSpPr>
        <p:spPr bwMode="auto">
          <a:xfrm flipV="1">
            <a:off x="1912620" y="1518309"/>
            <a:ext cx="671559" cy="1504926"/>
          </a:xfrm>
          <a:prstGeom prst="straightConnector1">
            <a:avLst/>
          </a:prstGeom>
          <a:noFill/>
          <a:ln w="28575" cap="flat" cmpd="sng" algn="ctr">
            <a:solidFill>
              <a:srgbClr val="FF0000"/>
            </a:solidFill>
            <a:prstDash val="solid"/>
            <a:round/>
            <a:headEnd type="none" w="med" len="med"/>
            <a:tailEnd type="triangle" w="med" len="med"/>
          </a:ln>
          <a:effectLst/>
        </p:spPr>
      </p:cxnSp>
      <p:grpSp>
        <p:nvGrpSpPr>
          <p:cNvPr id="6" name="Group 5">
            <a:extLst>
              <a:ext uri="{FF2B5EF4-FFF2-40B4-BE49-F238E27FC236}">
                <a16:creationId xmlns:a16="http://schemas.microsoft.com/office/drawing/2014/main" id="{C2E93599-060E-4202-BD32-CBD630BDD48B}"/>
              </a:ext>
            </a:extLst>
          </p:cNvPr>
          <p:cNvGrpSpPr/>
          <p:nvPr/>
        </p:nvGrpSpPr>
        <p:grpSpPr>
          <a:xfrm>
            <a:off x="2095500" y="2228850"/>
            <a:ext cx="2260600" cy="876300"/>
            <a:chOff x="2095500" y="2228850"/>
            <a:chExt cx="2260600" cy="876300"/>
          </a:xfrm>
        </p:grpSpPr>
        <p:sp>
          <p:nvSpPr>
            <p:cNvPr id="55" name="Freeform 54"/>
            <p:cNvSpPr/>
            <p:nvPr/>
          </p:nvSpPr>
          <p:spPr bwMode="auto">
            <a:xfrm>
              <a:off x="2095500" y="2228850"/>
              <a:ext cx="2260600" cy="876300"/>
            </a:xfrm>
            <a:custGeom>
              <a:avLst/>
              <a:gdLst>
                <a:gd name="connsiteX0" fmla="*/ 2260600 w 2260600"/>
                <a:gd name="connsiteY0" fmla="*/ 228600 h 876300"/>
                <a:gd name="connsiteX1" fmla="*/ 2241550 w 2260600"/>
                <a:gd name="connsiteY1" fmla="*/ 0 h 876300"/>
                <a:gd name="connsiteX2" fmla="*/ 1930400 w 2260600"/>
                <a:gd name="connsiteY2" fmla="*/ 31750 h 876300"/>
                <a:gd name="connsiteX3" fmla="*/ 1593850 w 2260600"/>
                <a:gd name="connsiteY3" fmla="*/ 88900 h 876300"/>
                <a:gd name="connsiteX4" fmla="*/ 1314450 w 2260600"/>
                <a:gd name="connsiteY4" fmla="*/ 165100 h 876300"/>
                <a:gd name="connsiteX5" fmla="*/ 800100 w 2260600"/>
                <a:gd name="connsiteY5" fmla="*/ 323850 h 876300"/>
                <a:gd name="connsiteX6" fmla="*/ 469900 w 2260600"/>
                <a:gd name="connsiteY6" fmla="*/ 444500 h 876300"/>
                <a:gd name="connsiteX7" fmla="*/ 241300 w 2260600"/>
                <a:gd name="connsiteY7" fmla="*/ 546100 h 876300"/>
                <a:gd name="connsiteX8" fmla="*/ 25400 w 2260600"/>
                <a:gd name="connsiteY8" fmla="*/ 654050 h 876300"/>
                <a:gd name="connsiteX9" fmla="*/ 0 w 2260600"/>
                <a:gd name="connsiteY9" fmla="*/ 660400 h 876300"/>
                <a:gd name="connsiteX10" fmla="*/ 127000 w 2260600"/>
                <a:gd name="connsiteY10" fmla="*/ 876300 h 876300"/>
                <a:gd name="connsiteX11" fmla="*/ 361950 w 2260600"/>
                <a:gd name="connsiteY11" fmla="*/ 749300 h 876300"/>
                <a:gd name="connsiteX12" fmla="*/ 603250 w 2260600"/>
                <a:gd name="connsiteY12" fmla="*/ 654050 h 876300"/>
                <a:gd name="connsiteX13" fmla="*/ 869950 w 2260600"/>
                <a:gd name="connsiteY13" fmla="*/ 546100 h 876300"/>
                <a:gd name="connsiteX14" fmla="*/ 1079500 w 2260600"/>
                <a:gd name="connsiteY14" fmla="*/ 469900 h 876300"/>
                <a:gd name="connsiteX15" fmla="*/ 1352550 w 2260600"/>
                <a:gd name="connsiteY15" fmla="*/ 381000 h 876300"/>
                <a:gd name="connsiteX16" fmla="*/ 1657350 w 2260600"/>
                <a:gd name="connsiteY16" fmla="*/ 330200 h 876300"/>
                <a:gd name="connsiteX17" fmla="*/ 1962150 w 2260600"/>
                <a:gd name="connsiteY17" fmla="*/ 273050 h 876300"/>
                <a:gd name="connsiteX18" fmla="*/ 2171700 w 2260600"/>
                <a:gd name="connsiteY18" fmla="*/ 247650 h 876300"/>
                <a:gd name="connsiteX19" fmla="*/ 2260600 w 2260600"/>
                <a:gd name="connsiteY19" fmla="*/ 2286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60600" h="876300">
                  <a:moveTo>
                    <a:pt x="2260600" y="228600"/>
                  </a:moveTo>
                  <a:lnTo>
                    <a:pt x="2241550" y="0"/>
                  </a:lnTo>
                  <a:lnTo>
                    <a:pt x="1930400" y="31750"/>
                  </a:lnTo>
                  <a:lnTo>
                    <a:pt x="1593850" y="88900"/>
                  </a:lnTo>
                  <a:lnTo>
                    <a:pt x="1314450" y="165100"/>
                  </a:lnTo>
                  <a:lnTo>
                    <a:pt x="800100" y="323850"/>
                  </a:lnTo>
                  <a:lnTo>
                    <a:pt x="469900" y="444500"/>
                  </a:lnTo>
                  <a:lnTo>
                    <a:pt x="241300" y="546100"/>
                  </a:lnTo>
                  <a:lnTo>
                    <a:pt x="25400" y="654050"/>
                  </a:lnTo>
                  <a:lnTo>
                    <a:pt x="0" y="660400"/>
                  </a:lnTo>
                  <a:lnTo>
                    <a:pt x="127000" y="876300"/>
                  </a:lnTo>
                  <a:lnTo>
                    <a:pt x="361950" y="749300"/>
                  </a:lnTo>
                  <a:lnTo>
                    <a:pt x="603250" y="654050"/>
                  </a:lnTo>
                  <a:lnTo>
                    <a:pt x="869950" y="546100"/>
                  </a:lnTo>
                  <a:lnTo>
                    <a:pt x="1079500" y="469900"/>
                  </a:lnTo>
                  <a:lnTo>
                    <a:pt x="1352550" y="381000"/>
                  </a:lnTo>
                  <a:lnTo>
                    <a:pt x="1657350" y="330200"/>
                  </a:lnTo>
                  <a:lnTo>
                    <a:pt x="1962150" y="273050"/>
                  </a:lnTo>
                  <a:lnTo>
                    <a:pt x="2171700" y="247650"/>
                  </a:lnTo>
                  <a:lnTo>
                    <a:pt x="2260600" y="228600"/>
                  </a:lnTo>
                  <a:close/>
                </a:path>
              </a:pathLst>
            </a:custGeom>
            <a:solidFill>
              <a:srgbClr val="FFFF00">
                <a:alpha val="69804"/>
              </a:srgbClr>
            </a:solidFill>
            <a:ln w="9525"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endParaRPr lang="en-US" sz="2400"/>
            </a:p>
          </p:txBody>
        </p:sp>
        <p:sp>
          <p:nvSpPr>
            <p:cNvPr id="56" name="TextBox 55"/>
            <p:cNvSpPr txBox="1"/>
            <p:nvPr/>
          </p:nvSpPr>
          <p:spPr bwMode="auto">
            <a:xfrm rot="20940000">
              <a:off x="3387037" y="2374701"/>
              <a:ext cx="713337" cy="138499"/>
            </a:xfrm>
            <a:prstGeom prst="rect">
              <a:avLst/>
            </a:prstGeom>
            <a:noFill/>
            <a:ln w="9525">
              <a:noFill/>
              <a:miter lim="800000"/>
              <a:headEnd/>
              <a:tailEnd/>
            </a:ln>
          </p:spPr>
          <p:txBody>
            <a:bodyPr wrap="none" lIns="0" tIns="0" rIns="0" bIns="0" rtlCol="0">
              <a:spAutoFit/>
            </a:bodyPr>
            <a:lstStyle/>
            <a:p>
              <a:pPr algn="ctr"/>
              <a:r>
                <a:rPr lang="en-US" sz="900" b="1" dirty="0">
                  <a:latin typeface="Verdana" pitchFamily="34" charset="0"/>
                </a:rPr>
                <a:t>SKIP ZONE</a:t>
              </a:r>
            </a:p>
          </p:txBody>
        </p:sp>
      </p:grpSp>
      <p:pic>
        <p:nvPicPr>
          <p:cNvPr id="57" name="Picture 2" descr="C:\Users\WA7URV\AppData\Local\Microsoft\Windows\Temporary Internet Files\Content.IE5\PBFVXT2V\two_palms_on_a_tropical_island_0515-1010-1923-5628_SMU[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37145">
            <a:off x="8620742" y="3626107"/>
            <a:ext cx="432689" cy="43559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36BCB66-F2A0-4B49-850F-8E855B9FA014}"/>
              </a:ext>
            </a:extLst>
          </p:cNvPr>
          <p:cNvGrpSpPr/>
          <p:nvPr/>
        </p:nvGrpSpPr>
        <p:grpSpPr>
          <a:xfrm>
            <a:off x="2584179" y="287867"/>
            <a:ext cx="2047700" cy="1230443"/>
            <a:chOff x="2584179" y="287867"/>
            <a:chExt cx="2047700" cy="1230443"/>
          </a:xfrm>
        </p:grpSpPr>
        <p:cxnSp>
          <p:nvCxnSpPr>
            <p:cNvPr id="54" name="Straight Arrow Connector 53"/>
            <p:cNvCxnSpPr/>
            <p:nvPr/>
          </p:nvCxnSpPr>
          <p:spPr bwMode="auto">
            <a:xfrm flipV="1">
              <a:off x="2584179" y="533400"/>
              <a:ext cx="1632221" cy="984910"/>
            </a:xfrm>
            <a:prstGeom prst="straightConnector1">
              <a:avLst/>
            </a:prstGeom>
            <a:noFill/>
            <a:ln w="28575" cap="flat" cmpd="sng" algn="ctr">
              <a:solidFill>
                <a:srgbClr val="FF0000"/>
              </a:solidFill>
              <a:prstDash val="solid"/>
              <a:round/>
              <a:headEnd type="none" w="med" len="med"/>
              <a:tailEnd type="triangle" w="med" len="med"/>
            </a:ln>
            <a:effectLst/>
          </p:spPr>
        </p:cxnSp>
        <p:pic>
          <p:nvPicPr>
            <p:cNvPr id="58" name="Picture 3" descr="C:\Users\WA7URV\AppData\Local\Microsoft\Windows\Temporary Internet Files\Content.IE5\GYZ6SM2F\alien-face-with-two-horns-15591-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879" y="287867"/>
              <a:ext cx="360000" cy="401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p:cNvGrpSpPr/>
          <p:nvPr/>
        </p:nvGrpSpPr>
        <p:grpSpPr>
          <a:xfrm>
            <a:off x="116002" y="259511"/>
            <a:ext cx="693086" cy="4548317"/>
            <a:chOff x="116002" y="259511"/>
            <a:chExt cx="693086" cy="4548317"/>
          </a:xfrm>
        </p:grpSpPr>
        <p:sp>
          <p:nvSpPr>
            <p:cNvPr id="60" name="Freeform 59"/>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62" name="Freeform 61"/>
            <p:cNvSpPr/>
            <p:nvPr/>
          </p:nvSpPr>
          <p:spPr bwMode="auto">
            <a:xfrm rot="16200000">
              <a:off x="51226" y="1886274"/>
              <a:ext cx="824704" cy="665662"/>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Freeform 62"/>
            <p:cNvSpPr/>
            <p:nvPr/>
          </p:nvSpPr>
          <p:spPr bwMode="auto">
            <a:xfrm rot="16200000">
              <a:off x="408282" y="2135897"/>
              <a:ext cx="342310" cy="99007"/>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bg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Freeform 6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65" name="Freeform 6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66" name="Picture 65" descr="Screen Clipping"/>
            <p:cNvPicPr>
              <a:picLocks noChangeAspect="1"/>
            </p:cNvPicPr>
            <p:nvPr/>
          </p:nvPicPr>
          <p:blipFill rotWithShape="1">
            <a:blip r:embed="rId10"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
        <p:nvSpPr>
          <p:cNvPr id="2" name="Title 1"/>
          <p:cNvSpPr>
            <a:spLocks noGrp="1"/>
          </p:cNvSpPr>
          <p:nvPr>
            <p:ph type="title"/>
          </p:nvPr>
        </p:nvSpPr>
        <p:spPr/>
        <p:txBody>
          <a:bodyPr/>
          <a:lstStyle/>
          <a:p>
            <a:r>
              <a:rPr lang="en-US" dirty="0">
                <a:solidFill>
                  <a:srgbClr val="00007A"/>
                </a:solidFill>
              </a:rPr>
              <a:t>Req. 2.a.:  How Radio Waves Travel</a:t>
            </a:r>
          </a:p>
        </p:txBody>
      </p:sp>
      <p:sp>
        <p:nvSpPr>
          <p:cNvPr id="67" name="TextBox 66"/>
          <p:cNvSpPr txBox="1"/>
          <p:nvPr/>
        </p:nvSpPr>
        <p:spPr bwMode="auto">
          <a:xfrm rot="19925283">
            <a:off x="1913367" y="2623733"/>
            <a:ext cx="567463" cy="276999"/>
          </a:xfrm>
          <a:prstGeom prst="rect">
            <a:avLst/>
          </a:prstGeom>
          <a:noFill/>
          <a:ln w="9525">
            <a:noFill/>
            <a:miter lim="800000"/>
            <a:headEnd/>
            <a:tailEnd/>
          </a:ln>
        </p:spPr>
        <p:txBody>
          <a:bodyPr wrap="none" lIns="0" tIns="0" rIns="0" bIns="0" rtlCol="0">
            <a:spAutoFit/>
          </a:bodyPr>
          <a:lstStyle/>
          <a:p>
            <a:pPr algn="ctr"/>
            <a:r>
              <a:rPr lang="en-US" sz="900" b="1" dirty="0">
                <a:latin typeface="Verdana" pitchFamily="34" charset="0"/>
              </a:rPr>
              <a:t>GROUND</a:t>
            </a:r>
          </a:p>
          <a:p>
            <a:pPr algn="ctr"/>
            <a:r>
              <a:rPr lang="en-US" sz="900" b="1" dirty="0">
                <a:latin typeface="Verdana" pitchFamily="34" charset="0"/>
              </a:rPr>
              <a:t>WAVES</a:t>
            </a:r>
          </a:p>
        </p:txBody>
      </p:sp>
      <p:sp>
        <p:nvSpPr>
          <p:cNvPr id="68" name="Freeform 67"/>
          <p:cNvSpPr/>
          <p:nvPr/>
        </p:nvSpPr>
        <p:spPr bwMode="auto">
          <a:xfrm>
            <a:off x="1950720" y="2895032"/>
            <a:ext cx="609600" cy="206308"/>
          </a:xfrm>
          <a:custGeom>
            <a:avLst/>
            <a:gdLst>
              <a:gd name="connsiteX0" fmla="*/ 0 w 609600"/>
              <a:gd name="connsiteY0" fmla="*/ 206308 h 206308"/>
              <a:gd name="connsiteX1" fmla="*/ 381000 w 609600"/>
              <a:gd name="connsiteY1" fmla="*/ 23428 h 206308"/>
              <a:gd name="connsiteX2" fmla="*/ 609600 w 609600"/>
              <a:gd name="connsiteY2" fmla="*/ 8188 h 206308"/>
            </a:gdLst>
            <a:ahLst/>
            <a:cxnLst>
              <a:cxn ang="0">
                <a:pos x="connsiteX0" y="connsiteY0"/>
              </a:cxn>
              <a:cxn ang="0">
                <a:pos x="connsiteX1" y="connsiteY1"/>
              </a:cxn>
              <a:cxn ang="0">
                <a:pos x="connsiteX2" y="connsiteY2"/>
              </a:cxn>
            </a:cxnLst>
            <a:rect l="l" t="t" r="r" b="b"/>
            <a:pathLst>
              <a:path w="609600" h="206308">
                <a:moveTo>
                  <a:pt x="0" y="206308"/>
                </a:moveTo>
                <a:cubicBezTo>
                  <a:pt x="139700" y="131378"/>
                  <a:pt x="279400" y="56448"/>
                  <a:pt x="381000" y="23428"/>
                </a:cubicBezTo>
                <a:cubicBezTo>
                  <a:pt x="482600" y="-9592"/>
                  <a:pt x="546100" y="-702"/>
                  <a:pt x="609600" y="8188"/>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Freeform 68"/>
          <p:cNvSpPr/>
          <p:nvPr/>
        </p:nvSpPr>
        <p:spPr bwMode="auto">
          <a:xfrm>
            <a:off x="1950720" y="2763416"/>
            <a:ext cx="838200" cy="337924"/>
          </a:xfrm>
          <a:custGeom>
            <a:avLst/>
            <a:gdLst>
              <a:gd name="connsiteX0" fmla="*/ 0 w 838200"/>
              <a:gd name="connsiteY0" fmla="*/ 337924 h 337924"/>
              <a:gd name="connsiteX1" fmla="*/ 525780 w 838200"/>
              <a:gd name="connsiteY1" fmla="*/ 40744 h 337924"/>
              <a:gd name="connsiteX2" fmla="*/ 838200 w 838200"/>
              <a:gd name="connsiteY2" fmla="*/ 10264 h 337924"/>
            </a:gdLst>
            <a:ahLst/>
            <a:cxnLst>
              <a:cxn ang="0">
                <a:pos x="connsiteX0" y="connsiteY0"/>
              </a:cxn>
              <a:cxn ang="0">
                <a:pos x="connsiteX1" y="connsiteY1"/>
              </a:cxn>
              <a:cxn ang="0">
                <a:pos x="connsiteX2" y="connsiteY2"/>
              </a:cxn>
            </a:cxnLst>
            <a:rect l="l" t="t" r="r" b="b"/>
            <a:pathLst>
              <a:path w="838200" h="337924">
                <a:moveTo>
                  <a:pt x="0" y="337924"/>
                </a:moveTo>
                <a:cubicBezTo>
                  <a:pt x="193040" y="216639"/>
                  <a:pt x="386080" y="95354"/>
                  <a:pt x="525780" y="40744"/>
                </a:cubicBezTo>
                <a:cubicBezTo>
                  <a:pt x="665480" y="-13866"/>
                  <a:pt x="751840" y="-1801"/>
                  <a:pt x="838200" y="10264"/>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 name="Slide Number Placeholder 2"/>
          <p:cNvSpPr>
            <a:spLocks noGrp="1"/>
          </p:cNvSpPr>
          <p:nvPr>
            <p:ph type="sldNum" sz="quarter" idx="12"/>
          </p:nvPr>
        </p:nvSpPr>
        <p:spPr/>
        <p:txBody>
          <a:bodyPr/>
          <a:lstStyle/>
          <a:p>
            <a:pPr>
              <a:defRPr/>
            </a:pPr>
            <a:r>
              <a:rPr lang="en-US" dirty="0">
                <a:solidFill>
                  <a:srgbClr val="00007A"/>
                </a:solidFill>
              </a:rPr>
              <a:t>SLIDE </a:t>
            </a:r>
            <a:fld id="{7DE08B2E-D59F-498D-8D62-ABBAFDFFC21C}" type="slidenum">
              <a:rPr lang="en-US" smtClean="0">
                <a:solidFill>
                  <a:srgbClr val="00007A"/>
                </a:solidFill>
              </a:rPr>
              <a:pPr>
                <a:defRPr/>
              </a:pPr>
              <a:t>18</a:t>
            </a:fld>
            <a:endParaRPr lang="en-US" dirty="0">
              <a:solidFill>
                <a:srgbClr val="00007A"/>
              </a:solidFill>
            </a:endParaRPr>
          </a:p>
        </p:txBody>
      </p:sp>
      <p:sp>
        <p:nvSpPr>
          <p:cNvPr id="18" name="TextBox 17"/>
          <p:cNvSpPr txBox="1"/>
          <p:nvPr/>
        </p:nvSpPr>
        <p:spPr bwMode="auto">
          <a:xfrm>
            <a:off x="8704418" y="4673213"/>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1</a:t>
            </a:r>
          </a:p>
        </p:txBody>
      </p:sp>
      <p:sp>
        <p:nvSpPr>
          <p:cNvPr id="70" name="TextBox 69">
            <a:extLst>
              <a:ext uri="{FF2B5EF4-FFF2-40B4-BE49-F238E27FC236}">
                <a16:creationId xmlns:a16="http://schemas.microsoft.com/office/drawing/2014/main" id="{89115D32-6B85-45EB-BCEA-F9F70DAA7AFE}"/>
              </a:ext>
            </a:extLst>
          </p:cNvPr>
          <p:cNvSpPr txBox="1"/>
          <p:nvPr/>
        </p:nvSpPr>
        <p:spPr bwMode="auto">
          <a:xfrm>
            <a:off x="8710057" y="4680738"/>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2</a:t>
            </a:r>
          </a:p>
        </p:txBody>
      </p:sp>
      <p:sp>
        <p:nvSpPr>
          <p:cNvPr id="71" name="TextBox 70">
            <a:extLst>
              <a:ext uri="{FF2B5EF4-FFF2-40B4-BE49-F238E27FC236}">
                <a16:creationId xmlns:a16="http://schemas.microsoft.com/office/drawing/2014/main" id="{CCE0C283-FC37-4F8F-AA8B-0D7B5353924C}"/>
              </a:ext>
            </a:extLst>
          </p:cNvPr>
          <p:cNvSpPr txBox="1"/>
          <p:nvPr/>
        </p:nvSpPr>
        <p:spPr bwMode="auto">
          <a:xfrm>
            <a:off x="8713227" y="4680738"/>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3</a:t>
            </a:r>
          </a:p>
        </p:txBody>
      </p:sp>
      <p:sp>
        <p:nvSpPr>
          <p:cNvPr id="72" name="TextBox 71">
            <a:extLst>
              <a:ext uri="{FF2B5EF4-FFF2-40B4-BE49-F238E27FC236}">
                <a16:creationId xmlns:a16="http://schemas.microsoft.com/office/drawing/2014/main" id="{9B49FC95-3CB2-4E6E-B44D-F555DAABEAF1}"/>
              </a:ext>
            </a:extLst>
          </p:cNvPr>
          <p:cNvSpPr txBox="1"/>
          <p:nvPr/>
        </p:nvSpPr>
        <p:spPr bwMode="auto">
          <a:xfrm>
            <a:off x="8708067" y="4684595"/>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4</a:t>
            </a:r>
          </a:p>
        </p:txBody>
      </p:sp>
      <p:sp>
        <p:nvSpPr>
          <p:cNvPr id="73" name="TextBox 72">
            <a:extLst>
              <a:ext uri="{FF2B5EF4-FFF2-40B4-BE49-F238E27FC236}">
                <a16:creationId xmlns:a16="http://schemas.microsoft.com/office/drawing/2014/main" id="{AB63815E-AF94-4943-9E60-434D34AD10C8}"/>
              </a:ext>
            </a:extLst>
          </p:cNvPr>
          <p:cNvSpPr txBox="1"/>
          <p:nvPr/>
        </p:nvSpPr>
        <p:spPr bwMode="auto">
          <a:xfrm>
            <a:off x="8709102" y="4680833"/>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5</a:t>
            </a:r>
          </a:p>
        </p:txBody>
      </p:sp>
      <p:sp>
        <p:nvSpPr>
          <p:cNvPr id="74" name="TextBox 73">
            <a:extLst>
              <a:ext uri="{FF2B5EF4-FFF2-40B4-BE49-F238E27FC236}">
                <a16:creationId xmlns:a16="http://schemas.microsoft.com/office/drawing/2014/main" id="{C6C39260-EAC0-43D6-A9AC-336BD484EF4D}"/>
              </a:ext>
            </a:extLst>
          </p:cNvPr>
          <p:cNvSpPr txBox="1"/>
          <p:nvPr/>
        </p:nvSpPr>
        <p:spPr bwMode="auto">
          <a:xfrm>
            <a:off x="8709660" y="4682055"/>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6</a:t>
            </a:r>
          </a:p>
        </p:txBody>
      </p:sp>
      <p:sp>
        <p:nvSpPr>
          <p:cNvPr id="75" name="TextBox 74">
            <a:extLst>
              <a:ext uri="{FF2B5EF4-FFF2-40B4-BE49-F238E27FC236}">
                <a16:creationId xmlns:a16="http://schemas.microsoft.com/office/drawing/2014/main" id="{B132D7DE-0DDE-4864-A19E-79845E857C21}"/>
              </a:ext>
            </a:extLst>
          </p:cNvPr>
          <p:cNvSpPr txBox="1"/>
          <p:nvPr/>
        </p:nvSpPr>
        <p:spPr bwMode="auto">
          <a:xfrm>
            <a:off x="8710133" y="4683373"/>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7</a:t>
            </a:r>
          </a:p>
        </p:txBody>
      </p:sp>
      <p:sp>
        <p:nvSpPr>
          <p:cNvPr id="76" name="TextBox 75">
            <a:extLst>
              <a:ext uri="{FF2B5EF4-FFF2-40B4-BE49-F238E27FC236}">
                <a16:creationId xmlns:a16="http://schemas.microsoft.com/office/drawing/2014/main" id="{44D6F386-3C6F-47D2-B0E8-CD1850928741}"/>
              </a:ext>
            </a:extLst>
          </p:cNvPr>
          <p:cNvSpPr txBox="1"/>
          <p:nvPr/>
        </p:nvSpPr>
        <p:spPr bwMode="auto">
          <a:xfrm>
            <a:off x="8711207" y="4687135"/>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8</a:t>
            </a:r>
          </a:p>
        </p:txBody>
      </p:sp>
      <p:sp>
        <p:nvSpPr>
          <p:cNvPr id="77" name="TextBox 76">
            <a:extLst>
              <a:ext uri="{FF2B5EF4-FFF2-40B4-BE49-F238E27FC236}">
                <a16:creationId xmlns:a16="http://schemas.microsoft.com/office/drawing/2014/main" id="{669B37DA-5D8F-4469-BE8D-34EF7C5F0542}"/>
              </a:ext>
            </a:extLst>
          </p:cNvPr>
          <p:cNvSpPr txBox="1"/>
          <p:nvPr/>
        </p:nvSpPr>
        <p:spPr bwMode="auto">
          <a:xfrm>
            <a:off x="8709660" y="4683373"/>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9</a:t>
            </a:r>
          </a:p>
        </p:txBody>
      </p:sp>
      <p:sp>
        <p:nvSpPr>
          <p:cNvPr id="78" name="TextBox 77">
            <a:extLst>
              <a:ext uri="{FF2B5EF4-FFF2-40B4-BE49-F238E27FC236}">
                <a16:creationId xmlns:a16="http://schemas.microsoft.com/office/drawing/2014/main" id="{76FEE8BE-7E3D-4583-82CB-4FCF832CFC7E}"/>
              </a:ext>
            </a:extLst>
          </p:cNvPr>
          <p:cNvSpPr txBox="1"/>
          <p:nvPr/>
        </p:nvSpPr>
        <p:spPr bwMode="auto">
          <a:xfrm>
            <a:off x="8708390" y="4680928"/>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10</a:t>
            </a:r>
          </a:p>
        </p:txBody>
      </p:sp>
      <p:sp>
        <p:nvSpPr>
          <p:cNvPr id="79" name="TextBox 78">
            <a:extLst>
              <a:ext uri="{FF2B5EF4-FFF2-40B4-BE49-F238E27FC236}">
                <a16:creationId xmlns:a16="http://schemas.microsoft.com/office/drawing/2014/main" id="{C1386095-9975-4AB8-AAB1-D6BA3D2830DD}"/>
              </a:ext>
            </a:extLst>
          </p:cNvPr>
          <p:cNvSpPr txBox="1"/>
          <p:nvPr/>
        </p:nvSpPr>
        <p:spPr bwMode="auto">
          <a:xfrm>
            <a:off x="8707667" y="4684738"/>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11</a:t>
            </a:r>
          </a:p>
        </p:txBody>
      </p:sp>
      <p:sp>
        <p:nvSpPr>
          <p:cNvPr id="80" name="TextBox 79">
            <a:extLst>
              <a:ext uri="{FF2B5EF4-FFF2-40B4-BE49-F238E27FC236}">
                <a16:creationId xmlns:a16="http://schemas.microsoft.com/office/drawing/2014/main" id="{86A6F644-78A2-402F-81EF-35B51F80AF68}"/>
              </a:ext>
            </a:extLst>
          </p:cNvPr>
          <p:cNvSpPr txBox="1"/>
          <p:nvPr/>
        </p:nvSpPr>
        <p:spPr bwMode="auto">
          <a:xfrm>
            <a:off x="8709573" y="4680880"/>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12</a:t>
            </a:r>
          </a:p>
        </p:txBody>
      </p:sp>
      <p:sp>
        <p:nvSpPr>
          <p:cNvPr id="81" name="TextBox 80">
            <a:extLst>
              <a:ext uri="{FF2B5EF4-FFF2-40B4-BE49-F238E27FC236}">
                <a16:creationId xmlns:a16="http://schemas.microsoft.com/office/drawing/2014/main" id="{514154E6-10EA-4565-BE67-18E26982B8CE}"/>
              </a:ext>
            </a:extLst>
          </p:cNvPr>
          <p:cNvSpPr txBox="1"/>
          <p:nvPr/>
        </p:nvSpPr>
        <p:spPr bwMode="auto">
          <a:xfrm>
            <a:off x="8711067" y="4677023"/>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13</a:t>
            </a:r>
          </a:p>
        </p:txBody>
      </p:sp>
      <p:sp>
        <p:nvSpPr>
          <p:cNvPr id="82" name="TextBox 81">
            <a:extLst>
              <a:ext uri="{FF2B5EF4-FFF2-40B4-BE49-F238E27FC236}">
                <a16:creationId xmlns:a16="http://schemas.microsoft.com/office/drawing/2014/main" id="{94996E0D-B7DF-4FF4-B7CE-141AB930F6E3}"/>
              </a:ext>
            </a:extLst>
          </p:cNvPr>
          <p:cNvSpPr txBox="1"/>
          <p:nvPr/>
        </p:nvSpPr>
        <p:spPr bwMode="auto">
          <a:xfrm>
            <a:off x="8711403" y="4680338"/>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14</a:t>
            </a:r>
          </a:p>
        </p:txBody>
      </p:sp>
      <p:sp>
        <p:nvSpPr>
          <p:cNvPr id="86" name="TextBox 85">
            <a:extLst>
              <a:ext uri="{FF2B5EF4-FFF2-40B4-BE49-F238E27FC236}">
                <a16:creationId xmlns:a16="http://schemas.microsoft.com/office/drawing/2014/main" id="{D6D74A8A-A96E-4E85-890A-24618F22350A}"/>
              </a:ext>
            </a:extLst>
          </p:cNvPr>
          <p:cNvSpPr txBox="1"/>
          <p:nvPr/>
        </p:nvSpPr>
        <p:spPr bwMode="auto">
          <a:xfrm>
            <a:off x="8711403" y="4678341"/>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15</a:t>
            </a:r>
          </a:p>
        </p:txBody>
      </p:sp>
      <p:sp>
        <p:nvSpPr>
          <p:cNvPr id="84" name="TextBox 83">
            <a:extLst>
              <a:ext uri="{FF2B5EF4-FFF2-40B4-BE49-F238E27FC236}">
                <a16:creationId xmlns:a16="http://schemas.microsoft.com/office/drawing/2014/main" id="{E42E101D-8039-4A03-83EC-8F92ADAE5B0D}"/>
              </a:ext>
            </a:extLst>
          </p:cNvPr>
          <p:cNvSpPr txBox="1"/>
          <p:nvPr/>
        </p:nvSpPr>
        <p:spPr bwMode="auto">
          <a:xfrm>
            <a:off x="8714659" y="4680127"/>
            <a:ext cx="263213" cy="276999"/>
          </a:xfrm>
          <a:prstGeom prst="rect">
            <a:avLst/>
          </a:prstGeom>
          <a:solidFill>
            <a:schemeClr val="accent1">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16</a:t>
            </a:r>
          </a:p>
        </p:txBody>
      </p:sp>
      <p:sp>
        <p:nvSpPr>
          <p:cNvPr id="87" name="Freeform 35">
            <a:extLst>
              <a:ext uri="{FF2B5EF4-FFF2-40B4-BE49-F238E27FC236}">
                <a16:creationId xmlns:a16="http://schemas.microsoft.com/office/drawing/2014/main" id="{3B3F234E-17DF-42B5-85CF-6EAD2B704551}"/>
              </a:ext>
            </a:extLst>
          </p:cNvPr>
          <p:cNvSpPr/>
          <p:nvPr/>
        </p:nvSpPr>
        <p:spPr bwMode="auto">
          <a:xfrm>
            <a:off x="4775200" y="1485900"/>
            <a:ext cx="2908300" cy="1479550"/>
          </a:xfrm>
          <a:custGeom>
            <a:avLst/>
            <a:gdLst>
              <a:gd name="connsiteX0" fmla="*/ 0 w 2908300"/>
              <a:gd name="connsiteY0" fmla="*/ 869950 h 1479550"/>
              <a:gd name="connsiteX1" fmla="*/ 1752600 w 2908300"/>
              <a:gd name="connsiteY1" fmla="*/ 0 h 1479550"/>
              <a:gd name="connsiteX2" fmla="*/ 2908300 w 2908300"/>
              <a:gd name="connsiteY2" fmla="*/ 1479550 h 1479550"/>
            </a:gdLst>
            <a:ahLst/>
            <a:cxnLst>
              <a:cxn ang="0">
                <a:pos x="connsiteX0" y="connsiteY0"/>
              </a:cxn>
              <a:cxn ang="0">
                <a:pos x="connsiteX1" y="connsiteY1"/>
              </a:cxn>
              <a:cxn ang="0">
                <a:pos x="connsiteX2" y="connsiteY2"/>
              </a:cxn>
            </a:cxnLst>
            <a:rect l="l" t="t" r="r" b="b"/>
            <a:pathLst>
              <a:path w="2908300" h="1479550">
                <a:moveTo>
                  <a:pt x="0" y="869950"/>
                </a:moveTo>
                <a:lnTo>
                  <a:pt x="1752600" y="0"/>
                </a:lnTo>
                <a:lnTo>
                  <a:pt x="2908300" y="1479550"/>
                </a:ln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Tree>
    <p:extLst>
      <p:ext uri="{BB962C8B-B14F-4D97-AF65-F5344CB8AC3E}">
        <p14:creationId xmlns:p14="http://schemas.microsoft.com/office/powerpoint/2010/main" val="19470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xit" presetSubtype="0" fill="hold" grpId="0" nodeType="withEffect">
                                  <p:stCondLst>
                                    <p:cond delay="0"/>
                                  </p:stCondLst>
                                  <p:childTnLst>
                                    <p:animEffect transition="out" filter="fade">
                                      <p:cBhvr>
                                        <p:cTn id="15" dur="500"/>
                                        <p:tgtEl>
                                          <p:spTgt spid="84"/>
                                        </p:tgtEl>
                                      </p:cBhvr>
                                    </p:animEffect>
                                    <p:set>
                                      <p:cBhvr>
                                        <p:cTn id="16" dur="1" fill="hold">
                                          <p:stCondLst>
                                            <p:cond delay="499"/>
                                          </p:stCondLst>
                                        </p:cTn>
                                        <p:tgtEl>
                                          <p:spTgt spid="8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xit" presetSubtype="0" fill="hold" grpId="0" nodeType="withEffect">
                                  <p:stCondLst>
                                    <p:cond delay="0"/>
                                  </p:stCondLst>
                                  <p:childTnLst>
                                    <p:animEffect transition="out" filter="fade">
                                      <p:cBhvr>
                                        <p:cTn id="23" dur="500"/>
                                        <p:tgtEl>
                                          <p:spTgt spid="86"/>
                                        </p:tgtEl>
                                      </p:cBhvr>
                                    </p:animEffect>
                                    <p:set>
                                      <p:cBhvr>
                                        <p:cTn id="24" dur="1" fill="hold">
                                          <p:stCondLst>
                                            <p:cond delay="499"/>
                                          </p:stCondLst>
                                        </p:cTn>
                                        <p:tgtEl>
                                          <p:spTgt spid="8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xit" presetSubtype="0" fill="hold" grpId="0" nodeType="withEffect">
                                  <p:stCondLst>
                                    <p:cond delay="0"/>
                                  </p:stCondLst>
                                  <p:childTnLst>
                                    <p:animEffect transition="out" filter="fade">
                                      <p:cBhvr>
                                        <p:cTn id="31" dur="500"/>
                                        <p:tgtEl>
                                          <p:spTgt spid="82"/>
                                        </p:tgtEl>
                                      </p:cBhvr>
                                    </p:animEffect>
                                    <p:set>
                                      <p:cBhvr>
                                        <p:cTn id="32" dur="1" fill="hold">
                                          <p:stCondLst>
                                            <p:cond delay="499"/>
                                          </p:stCondLst>
                                        </p:cTn>
                                        <p:tgtEl>
                                          <p:spTgt spid="8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xit" presetSubtype="0" fill="hold" grpId="0" nodeType="withEffect">
                                  <p:stCondLst>
                                    <p:cond delay="0"/>
                                  </p:stCondLst>
                                  <p:childTnLst>
                                    <p:animEffect transition="out" filter="fade">
                                      <p:cBhvr>
                                        <p:cTn id="39" dur="500"/>
                                        <p:tgtEl>
                                          <p:spTgt spid="81"/>
                                        </p:tgtEl>
                                      </p:cBhvr>
                                    </p:animEffect>
                                    <p:set>
                                      <p:cBhvr>
                                        <p:cTn id="40" dur="1" fill="hold">
                                          <p:stCondLst>
                                            <p:cond delay="499"/>
                                          </p:stCondLst>
                                        </p:cTn>
                                        <p:tgtEl>
                                          <p:spTgt spid="8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xit" presetSubtype="0" fill="hold" grpId="0" nodeType="withEffect">
                                  <p:stCondLst>
                                    <p:cond delay="0"/>
                                  </p:stCondLst>
                                  <p:childTnLst>
                                    <p:animEffect transition="out" filter="fade">
                                      <p:cBhvr>
                                        <p:cTn id="47" dur="500"/>
                                        <p:tgtEl>
                                          <p:spTgt spid="80"/>
                                        </p:tgtEl>
                                      </p:cBhvr>
                                    </p:animEffect>
                                    <p:set>
                                      <p:cBhvr>
                                        <p:cTn id="48" dur="1" fill="hold">
                                          <p:stCondLst>
                                            <p:cond delay="499"/>
                                          </p:stCondLst>
                                        </p:cTn>
                                        <p:tgtEl>
                                          <p:spTgt spid="8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xit" presetSubtype="0" fill="hold" grpId="0" nodeType="withEffect">
                                  <p:stCondLst>
                                    <p:cond delay="0"/>
                                  </p:stCondLst>
                                  <p:childTnLst>
                                    <p:animEffect transition="out" filter="fade">
                                      <p:cBhvr>
                                        <p:cTn id="55" dur="500"/>
                                        <p:tgtEl>
                                          <p:spTgt spid="79"/>
                                        </p:tgtEl>
                                      </p:cBhvr>
                                    </p:animEffect>
                                    <p:set>
                                      <p:cBhvr>
                                        <p:cTn id="56" dur="1" fill="hold">
                                          <p:stCondLst>
                                            <p:cond delay="499"/>
                                          </p:stCondLst>
                                        </p:cTn>
                                        <p:tgtEl>
                                          <p:spTgt spid="7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left)">
                                      <p:cBhvr>
                                        <p:cTn id="61" dur="500"/>
                                        <p:tgtEl>
                                          <p:spTgt spid="87"/>
                                        </p:tgtEl>
                                      </p:cBhvr>
                                    </p:animEffect>
                                  </p:childTnLst>
                                </p:cTn>
                              </p:par>
                              <p:par>
                                <p:cTn id="62" presetID="10" presetClass="exit" presetSubtype="0" fill="hold" grpId="0" nodeType="withEffect">
                                  <p:stCondLst>
                                    <p:cond delay="0"/>
                                  </p:stCondLst>
                                  <p:childTnLst>
                                    <p:animEffect transition="out" filter="fade">
                                      <p:cBhvr>
                                        <p:cTn id="63" dur="500"/>
                                        <p:tgtEl>
                                          <p:spTgt spid="78"/>
                                        </p:tgtEl>
                                      </p:cBhvr>
                                    </p:animEffect>
                                    <p:set>
                                      <p:cBhvr>
                                        <p:cTn id="64" dur="1" fill="hold">
                                          <p:stCondLst>
                                            <p:cond delay="499"/>
                                          </p:stCondLst>
                                        </p:cTn>
                                        <p:tgtEl>
                                          <p:spTgt spid="7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xit" presetSubtype="0" fill="hold" grpId="0" nodeType="withEffect">
                                  <p:stCondLst>
                                    <p:cond delay="0"/>
                                  </p:stCondLst>
                                  <p:childTnLst>
                                    <p:animEffect transition="out" filter="fade">
                                      <p:cBhvr>
                                        <p:cTn id="71" dur="500"/>
                                        <p:tgtEl>
                                          <p:spTgt spid="77"/>
                                        </p:tgtEl>
                                      </p:cBhvr>
                                    </p:animEffect>
                                    <p:set>
                                      <p:cBhvr>
                                        <p:cTn id="72" dur="1" fill="hold">
                                          <p:stCondLst>
                                            <p:cond delay="499"/>
                                          </p:stCondLst>
                                        </p:cTn>
                                        <p:tgtEl>
                                          <p:spTgt spid="7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par>
                                <p:cTn id="78" presetID="10" presetClass="exit" presetSubtype="0" fill="hold" grpId="0" nodeType="withEffect">
                                  <p:stCondLst>
                                    <p:cond delay="0"/>
                                  </p:stCondLst>
                                  <p:childTnLst>
                                    <p:animEffect transition="out" filter="fade">
                                      <p:cBhvr>
                                        <p:cTn id="79" dur="500"/>
                                        <p:tgtEl>
                                          <p:spTgt spid="76"/>
                                        </p:tgtEl>
                                      </p:cBhvr>
                                    </p:animEffect>
                                    <p:set>
                                      <p:cBhvr>
                                        <p:cTn id="80" dur="1" fill="hold">
                                          <p:stCondLst>
                                            <p:cond delay="499"/>
                                          </p:stCondLst>
                                        </p:cTn>
                                        <p:tgtEl>
                                          <p:spTgt spid="7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par>
                                <p:cTn id="86" presetID="10" presetClass="exit" presetSubtype="0" fill="hold" grpId="0" nodeType="withEffect">
                                  <p:stCondLst>
                                    <p:cond delay="0"/>
                                  </p:stCondLst>
                                  <p:childTnLst>
                                    <p:animEffect transition="out" filter="fade">
                                      <p:cBhvr>
                                        <p:cTn id="87" dur="500"/>
                                        <p:tgtEl>
                                          <p:spTgt spid="75"/>
                                        </p:tgtEl>
                                      </p:cBhvr>
                                    </p:animEffect>
                                    <p:set>
                                      <p:cBhvr>
                                        <p:cTn id="88" dur="1" fill="hold">
                                          <p:stCondLst>
                                            <p:cond delay="499"/>
                                          </p:stCondLst>
                                        </p:cTn>
                                        <p:tgtEl>
                                          <p:spTgt spid="7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par>
                                <p:cTn id="94" presetID="10" presetClass="exit" presetSubtype="0" fill="hold" grpId="0" nodeType="withEffect">
                                  <p:stCondLst>
                                    <p:cond delay="0"/>
                                  </p:stCondLst>
                                  <p:childTnLst>
                                    <p:animEffect transition="out" filter="fade">
                                      <p:cBhvr>
                                        <p:cTn id="95" dur="500"/>
                                        <p:tgtEl>
                                          <p:spTgt spid="74"/>
                                        </p:tgtEl>
                                      </p:cBhvr>
                                    </p:animEffect>
                                    <p:set>
                                      <p:cBhvr>
                                        <p:cTn id="96" dur="1" fill="hold">
                                          <p:stCondLst>
                                            <p:cond delay="499"/>
                                          </p:stCondLst>
                                        </p:cTn>
                                        <p:tgtEl>
                                          <p:spTgt spid="7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par>
                                <p:cTn id="102" presetID="10" presetClass="exit" presetSubtype="0" fill="hold" grpId="0" nodeType="withEffect">
                                  <p:stCondLst>
                                    <p:cond delay="0"/>
                                  </p:stCondLst>
                                  <p:childTnLst>
                                    <p:animEffect transition="out" filter="fade">
                                      <p:cBhvr>
                                        <p:cTn id="103" dur="500"/>
                                        <p:tgtEl>
                                          <p:spTgt spid="73"/>
                                        </p:tgtEl>
                                      </p:cBhvr>
                                    </p:animEffect>
                                    <p:set>
                                      <p:cBhvr>
                                        <p:cTn id="104" dur="1" fill="hold">
                                          <p:stCondLst>
                                            <p:cond delay="499"/>
                                          </p:stCondLst>
                                        </p:cTn>
                                        <p:tgtEl>
                                          <p:spTgt spid="7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wipe(left)">
                                      <p:cBhvr>
                                        <p:cTn id="109" dur="500"/>
                                        <p:tgtEl>
                                          <p:spTgt spid="52"/>
                                        </p:tgtEl>
                                      </p:cBhvr>
                                    </p:animEffect>
                                  </p:childTnLst>
                                </p:cTn>
                              </p:par>
                              <p:par>
                                <p:cTn id="110" presetID="10" presetClass="entr" presetSubtype="0" fill="hold" nodeType="with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fade">
                                      <p:cBhvr>
                                        <p:cTn id="112" dur="500"/>
                                        <p:tgtEl>
                                          <p:spTgt spid="57"/>
                                        </p:tgtEl>
                                      </p:cBhvr>
                                    </p:animEffect>
                                  </p:childTnLst>
                                </p:cTn>
                              </p:par>
                              <p:par>
                                <p:cTn id="113" presetID="10" presetClass="exit" presetSubtype="0" fill="hold" grpId="0" nodeType="withEffect">
                                  <p:stCondLst>
                                    <p:cond delay="0"/>
                                  </p:stCondLst>
                                  <p:childTnLst>
                                    <p:animEffect transition="out" filter="fade">
                                      <p:cBhvr>
                                        <p:cTn id="114" dur="500"/>
                                        <p:tgtEl>
                                          <p:spTgt spid="72"/>
                                        </p:tgtEl>
                                      </p:cBhvr>
                                    </p:animEffect>
                                    <p:set>
                                      <p:cBhvr>
                                        <p:cTn id="115" dur="1" fill="hold">
                                          <p:stCondLst>
                                            <p:cond delay="499"/>
                                          </p:stCondLst>
                                        </p:cTn>
                                        <p:tgtEl>
                                          <p:spTgt spid="72"/>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wipe(down)">
                                      <p:cBhvr>
                                        <p:cTn id="120" dur="500"/>
                                        <p:tgtEl>
                                          <p:spTgt spid="53"/>
                                        </p:tgtEl>
                                      </p:cBhvr>
                                    </p:animEffect>
                                  </p:childTnLst>
                                </p:cTn>
                              </p:par>
                              <p:par>
                                <p:cTn id="121" presetID="10" presetClass="exit" presetSubtype="0" fill="hold" grpId="0" nodeType="withEffect">
                                  <p:stCondLst>
                                    <p:cond delay="0"/>
                                  </p:stCondLst>
                                  <p:childTnLst>
                                    <p:animEffect transition="out" filter="fade">
                                      <p:cBhvr>
                                        <p:cTn id="122" dur="500"/>
                                        <p:tgtEl>
                                          <p:spTgt spid="71"/>
                                        </p:tgtEl>
                                      </p:cBhvr>
                                    </p:animEffect>
                                    <p:set>
                                      <p:cBhvr>
                                        <p:cTn id="123" dur="1" fill="hold">
                                          <p:stCondLst>
                                            <p:cond delay="499"/>
                                          </p:stCondLst>
                                        </p:cTn>
                                        <p:tgtEl>
                                          <p:spTgt spid="71"/>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Effect transition="in" filter="wipe(down)">
                                      <p:cBhvr>
                                        <p:cTn id="128" dur="500"/>
                                        <p:tgtEl>
                                          <p:spTgt spid="9"/>
                                        </p:tgtEl>
                                      </p:cBhvr>
                                    </p:animEffect>
                                  </p:childTnLst>
                                </p:cTn>
                              </p:par>
                              <p:par>
                                <p:cTn id="129" presetID="10" presetClass="exit" presetSubtype="0" fill="hold" grpId="0" nodeType="withEffect">
                                  <p:stCondLst>
                                    <p:cond delay="0"/>
                                  </p:stCondLst>
                                  <p:childTnLst>
                                    <p:animEffect transition="out" filter="fade">
                                      <p:cBhvr>
                                        <p:cTn id="130" dur="500"/>
                                        <p:tgtEl>
                                          <p:spTgt spid="70"/>
                                        </p:tgtEl>
                                      </p:cBhvr>
                                    </p:animEffect>
                                    <p:set>
                                      <p:cBhvr>
                                        <p:cTn id="131"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7"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6" grpId="0" animBg="1"/>
      <p:bldP spid="84" grpId="0" animBg="1"/>
      <p:bldP spid="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2.a.:  How Radio Waves Travel</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19</a:t>
            </a:fld>
            <a:endParaRPr lang="en-US" dirty="0">
              <a:solidFill>
                <a:schemeClr val="bg1"/>
              </a:solidFill>
            </a:endParaRPr>
          </a:p>
        </p:txBody>
      </p:sp>
      <p:sp>
        <p:nvSpPr>
          <p:cNvPr id="18" name="TextBox 17"/>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1</a:t>
            </a:r>
          </a:p>
        </p:txBody>
      </p:sp>
      <p:sp>
        <p:nvSpPr>
          <p:cNvPr id="17" name="TextBox 16"/>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2</a:t>
            </a:r>
          </a:p>
        </p:txBody>
      </p:sp>
      <p:sp>
        <p:nvSpPr>
          <p:cNvPr id="16" name="TextBox 15"/>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3</a:t>
            </a:r>
          </a:p>
        </p:txBody>
      </p:sp>
      <p:sp>
        <p:nvSpPr>
          <p:cNvPr id="23" name="Oval 22"/>
          <p:cNvSpPr/>
          <p:nvPr/>
        </p:nvSpPr>
        <p:spPr bwMode="auto">
          <a:xfrm>
            <a:off x="2888060" y="368697"/>
            <a:ext cx="4177506" cy="4177506"/>
          </a:xfrm>
          <a:prstGeom prst="ellipse">
            <a:avLst/>
          </a:prstGeom>
          <a:pattFill prst="pct10">
            <a:fgClr>
              <a:schemeClr val="tx1"/>
            </a:fgClr>
            <a:bgClr>
              <a:srgbClr val="EAEAEA"/>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Oval 23"/>
          <p:cNvSpPr/>
          <p:nvPr/>
        </p:nvSpPr>
        <p:spPr bwMode="auto">
          <a:xfrm>
            <a:off x="3366294" y="846931"/>
            <a:ext cx="3221038" cy="3221038"/>
          </a:xfrm>
          <a:prstGeom prst="ellipse">
            <a:avLst/>
          </a:prstGeom>
          <a:solidFill>
            <a:srgbClr val="D1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Oval 24"/>
          <p:cNvSpPr/>
          <p:nvPr/>
        </p:nvSpPr>
        <p:spPr bwMode="auto">
          <a:xfrm>
            <a:off x="3890963" y="1371600"/>
            <a:ext cx="2171700" cy="2171700"/>
          </a:xfrm>
          <a:prstGeom prst="ellipse">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effectLst/>
                <a:latin typeface="Calibri" panose="020F0502020204030204" pitchFamily="34" charset="0"/>
                <a:ea typeface="Arial Unicode MS" panose="020B0604020202020204" pitchFamily="34" charset="-128"/>
                <a:cs typeface="Arial Unicode MS" panose="020B0604020202020204" pitchFamily="34" charset="-128"/>
              </a:rPr>
              <a:t>EARTH</a:t>
            </a:r>
          </a:p>
        </p:txBody>
      </p:sp>
      <p:grpSp>
        <p:nvGrpSpPr>
          <p:cNvPr id="26" name="Group 25"/>
          <p:cNvGrpSpPr/>
          <p:nvPr/>
        </p:nvGrpSpPr>
        <p:grpSpPr>
          <a:xfrm>
            <a:off x="3867803" y="1732510"/>
            <a:ext cx="245767" cy="142960"/>
            <a:chOff x="3867803" y="1732510"/>
            <a:chExt cx="245767" cy="142960"/>
          </a:xfrm>
        </p:grpSpPr>
        <p:grpSp>
          <p:nvGrpSpPr>
            <p:cNvPr id="27" name="Group 26"/>
            <p:cNvGrpSpPr/>
            <p:nvPr/>
          </p:nvGrpSpPr>
          <p:grpSpPr>
            <a:xfrm rot="18300000">
              <a:off x="3938804" y="1690166"/>
              <a:ext cx="69968" cy="211969"/>
              <a:chOff x="9654246" y="468313"/>
              <a:chExt cx="1392291" cy="4217987"/>
            </a:xfrm>
          </p:grpSpPr>
          <p:cxnSp>
            <p:nvCxnSpPr>
              <p:cNvPr id="29" name="Straight Connector 28"/>
              <p:cNvCxnSpPr/>
              <p:nvPr/>
            </p:nvCxnSpPr>
            <p:spPr bwMode="auto">
              <a:xfrm>
                <a:off x="10458450" y="723900"/>
                <a:ext cx="0" cy="2476500"/>
              </a:xfrm>
              <a:prstGeom prst="line">
                <a:avLst/>
              </a:prstGeom>
              <a:solidFill>
                <a:schemeClr val="accent1"/>
              </a:solidFill>
              <a:ln w="6350" cap="flat" cmpd="sng" algn="ctr">
                <a:solidFill>
                  <a:schemeClr val="tx1"/>
                </a:solidFill>
                <a:prstDash val="solid"/>
                <a:round/>
                <a:headEnd type="none" w="med" len="med"/>
                <a:tailEnd type="none" w="med" len="med"/>
              </a:ln>
              <a:effectLst/>
            </p:spPr>
          </p:cxnSp>
          <p:grpSp>
            <p:nvGrpSpPr>
              <p:cNvPr id="30" name="Group 29"/>
              <p:cNvGrpSpPr/>
              <p:nvPr/>
            </p:nvGrpSpPr>
            <p:grpSpPr>
              <a:xfrm>
                <a:off x="9654246" y="468313"/>
                <a:ext cx="1392291" cy="503237"/>
                <a:chOff x="824571" y="2573338"/>
                <a:chExt cx="1392291" cy="503237"/>
              </a:xfrm>
            </p:grpSpPr>
            <p:cxnSp>
              <p:nvCxnSpPr>
                <p:cNvPr id="32" name="Straight Connector 31"/>
                <p:cNvCxnSpPr/>
                <p:nvPr/>
              </p:nvCxnSpPr>
              <p:spPr bwMode="auto">
                <a:xfrm flipH="1">
                  <a:off x="1057275" y="2573338"/>
                  <a:ext cx="1133475" cy="50323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rot="1800000">
                  <a:off x="1668222" y="2689860"/>
                  <a:ext cx="54864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rot="1800000">
                  <a:off x="1244355" y="2819400"/>
                  <a:ext cx="762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rot="1800000">
                  <a:off x="824571" y="2971800"/>
                  <a:ext cx="9144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grpSp>
          <p:sp>
            <p:nvSpPr>
              <p:cNvPr id="31" name="Trapezoid 30"/>
              <p:cNvSpPr/>
              <p:nvPr/>
            </p:nvSpPr>
            <p:spPr bwMode="auto">
              <a:xfrm>
                <a:off x="10248900" y="1219200"/>
                <a:ext cx="406400" cy="3467100"/>
              </a:xfrm>
              <a:prstGeom prst="trapezoid">
                <a:avLst/>
              </a:prstGeom>
              <a:solidFill>
                <a:srgbClr val="FF66FF"/>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28" name="Picture 4" descr="C:\Users\WA7URV\AppData\Local\Microsoft\Windows\Temporary Internet Files\Content.IE5\NWLLVMBT\14502-illustration-of-a-house-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60000">
              <a:off x="3970610" y="1732509"/>
              <a:ext cx="142960" cy="1429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rot="7613419">
            <a:off x="5732978" y="3200638"/>
            <a:ext cx="152400" cy="220413"/>
            <a:chOff x="5772150" y="796348"/>
            <a:chExt cx="698500" cy="1010227"/>
          </a:xfrm>
        </p:grpSpPr>
        <p:grpSp>
          <p:nvGrpSpPr>
            <p:cNvPr id="37" name="Group 36"/>
            <p:cNvGrpSpPr/>
            <p:nvPr/>
          </p:nvGrpSpPr>
          <p:grpSpPr>
            <a:xfrm rot="540000" flipH="1">
              <a:off x="5891459" y="796348"/>
              <a:ext cx="302079" cy="915155"/>
              <a:chOff x="9654246" y="468313"/>
              <a:chExt cx="1392291" cy="4217987"/>
            </a:xfrm>
          </p:grpSpPr>
          <p:cxnSp>
            <p:nvCxnSpPr>
              <p:cNvPr id="39" name="Straight Connector 38"/>
              <p:cNvCxnSpPr/>
              <p:nvPr/>
            </p:nvCxnSpPr>
            <p:spPr bwMode="auto">
              <a:xfrm>
                <a:off x="10458450" y="723900"/>
                <a:ext cx="0" cy="2476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0" name="Group 39"/>
              <p:cNvGrpSpPr/>
              <p:nvPr/>
            </p:nvGrpSpPr>
            <p:grpSpPr>
              <a:xfrm>
                <a:off x="9654246" y="468313"/>
                <a:ext cx="1392291" cy="503237"/>
                <a:chOff x="824571" y="2573338"/>
                <a:chExt cx="1392291" cy="503237"/>
              </a:xfrm>
            </p:grpSpPr>
            <p:cxnSp>
              <p:nvCxnSpPr>
                <p:cNvPr id="42" name="Straight Connector 41"/>
                <p:cNvCxnSpPr/>
                <p:nvPr/>
              </p:nvCxnSpPr>
              <p:spPr bwMode="auto">
                <a:xfrm flipH="1">
                  <a:off x="1057275" y="2573338"/>
                  <a:ext cx="1133475" cy="5032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1800000">
                  <a:off x="1668222" y="268986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1800000">
                  <a:off x="1244355" y="28194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1800000">
                  <a:off x="824571" y="29718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1" name="Trapezoid 40"/>
              <p:cNvSpPr/>
              <p:nvPr/>
            </p:nvSpPr>
            <p:spPr bwMode="auto">
              <a:xfrm>
                <a:off x="10248900" y="1219200"/>
                <a:ext cx="406400" cy="3467100"/>
              </a:xfrm>
              <a:prstGeom prst="trapezoid">
                <a:avLst/>
              </a:prstGeom>
              <a:solidFill>
                <a:srgbClr val="FF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38" name="Picture 3" descr="C:\Users\WA7URV\AppData\Local\Microsoft\Windows\Temporary Internet Files\Content.IE5\PBFVXT2V\14531-illustration-of-a-house-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0">
              <a:off x="5772150" y="1108075"/>
              <a:ext cx="698500" cy="698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rot="20611797">
            <a:off x="3925860" y="1015760"/>
            <a:ext cx="363440" cy="711127"/>
            <a:chOff x="3881411" y="990360"/>
            <a:chExt cx="363440" cy="711127"/>
          </a:xfrm>
        </p:grpSpPr>
        <p:sp>
          <p:nvSpPr>
            <p:cNvPr id="47" name="Freeform 46"/>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Freeform 47"/>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Freeform 48"/>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Freeform 49"/>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Freeform 50"/>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Freeform 51"/>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Freeform 52"/>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 name="Freeform 53"/>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Freeform 54"/>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6" name="Freeform 55"/>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7" name="Freeform 56"/>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8" name="Freeform 57"/>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Freeform 58"/>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Freeform 59"/>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Freeform 61"/>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Freeform 62"/>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Freeform 63"/>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Freeform 64"/>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Freeform 65"/>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67" name="Group 66"/>
          <p:cNvGrpSpPr/>
          <p:nvPr/>
        </p:nvGrpSpPr>
        <p:grpSpPr>
          <a:xfrm rot="5741224">
            <a:off x="4321672" y="850661"/>
            <a:ext cx="363440" cy="711127"/>
            <a:chOff x="3881411" y="990360"/>
            <a:chExt cx="363440" cy="711127"/>
          </a:xfrm>
        </p:grpSpPr>
        <p:sp>
          <p:nvSpPr>
            <p:cNvPr id="68" name="Freeform 67"/>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Freeform 68"/>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Freeform 69"/>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Freeform 70"/>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2" name="Freeform 71"/>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Freeform 72"/>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Freeform 73"/>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Freeform 74"/>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Freeform 75"/>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Freeform 76"/>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Freeform 77"/>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Freeform 78"/>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Freeform 79"/>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Freeform 80"/>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 name="Freeform 81"/>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Freeform 82"/>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4" name="Freeform 83"/>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5" name="Freeform 84"/>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Freeform 85"/>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Freeform 86"/>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88" name="Group 87"/>
          <p:cNvGrpSpPr/>
          <p:nvPr/>
        </p:nvGrpSpPr>
        <p:grpSpPr>
          <a:xfrm rot="1573261">
            <a:off x="4998283" y="759248"/>
            <a:ext cx="363440" cy="711127"/>
            <a:chOff x="3881411" y="990360"/>
            <a:chExt cx="363440" cy="711127"/>
          </a:xfrm>
        </p:grpSpPr>
        <p:sp>
          <p:nvSpPr>
            <p:cNvPr id="89" name="Freeform 88"/>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0" name="Freeform 89"/>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1" name="Freeform 90"/>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 name="Freeform 91"/>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Freeform 92"/>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4" name="Freeform 93"/>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5" name="Freeform 94"/>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6" name="Freeform 95"/>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7" name="Freeform 96"/>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8" name="Freeform 97"/>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9" name="Freeform 98"/>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0" name="Freeform 99"/>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1" name="Freeform 100"/>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2" name="Freeform 101"/>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3" name="Freeform 102"/>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4" name="Freeform 103"/>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5" name="Freeform 104"/>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6" name="Freeform 105"/>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7" name="Freeform 106"/>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8" name="Freeform 107"/>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09" name="Group 108"/>
          <p:cNvGrpSpPr/>
          <p:nvPr/>
        </p:nvGrpSpPr>
        <p:grpSpPr>
          <a:xfrm rot="8302688">
            <a:off x="5401158" y="906275"/>
            <a:ext cx="363440" cy="711127"/>
            <a:chOff x="3881411" y="990360"/>
            <a:chExt cx="363440" cy="711127"/>
          </a:xfrm>
        </p:grpSpPr>
        <p:sp>
          <p:nvSpPr>
            <p:cNvPr id="110" name="Freeform 109"/>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1" name="Freeform 110"/>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2" name="Freeform 111"/>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3" name="Freeform 112"/>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4" name="Freeform 113"/>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5" name="Freeform 114"/>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6" name="Freeform 115"/>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7" name="Freeform 116"/>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8" name="Freeform 117"/>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9" name="Freeform 118"/>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0" name="Freeform 119"/>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1" name="Freeform 120"/>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2" name="Freeform 121"/>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3" name="Freeform 122"/>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4" name="Freeform 123"/>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5" name="Freeform 124"/>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6" name="Freeform 125"/>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7" name="Freeform 126"/>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8" name="Freeform 127"/>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9" name="Freeform 128"/>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30" name="Group 129"/>
          <p:cNvGrpSpPr/>
          <p:nvPr/>
        </p:nvGrpSpPr>
        <p:grpSpPr>
          <a:xfrm rot="4411797">
            <a:off x="5950587" y="1296197"/>
            <a:ext cx="363440" cy="711127"/>
            <a:chOff x="3881411" y="990360"/>
            <a:chExt cx="363440" cy="711127"/>
          </a:xfrm>
        </p:grpSpPr>
        <p:sp>
          <p:nvSpPr>
            <p:cNvPr id="131" name="Freeform 130"/>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2" name="Freeform 131"/>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3" name="Freeform 132"/>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4" name="Freeform 133"/>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5" name="Freeform 134"/>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6" name="Freeform 135"/>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7" name="Freeform 136"/>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8" name="Freeform 137"/>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9" name="Freeform 138"/>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0" name="Freeform 139"/>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1" name="Freeform 140"/>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2" name="Freeform 141"/>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3" name="Freeform 142"/>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4" name="Freeform 143"/>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5" name="Freeform 144"/>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6" name="Freeform 145"/>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7" name="Freeform 146"/>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8" name="Freeform 147"/>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9" name="Freeform 148"/>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0" name="Freeform 149"/>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51" name="Group 150"/>
          <p:cNvGrpSpPr/>
          <p:nvPr/>
        </p:nvGrpSpPr>
        <p:grpSpPr>
          <a:xfrm rot="11141224">
            <a:off x="6115686" y="1692009"/>
            <a:ext cx="363440" cy="711127"/>
            <a:chOff x="3881411" y="990360"/>
            <a:chExt cx="363440" cy="711127"/>
          </a:xfrm>
        </p:grpSpPr>
        <p:sp>
          <p:nvSpPr>
            <p:cNvPr id="152" name="Freeform 151"/>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3" name="Freeform 152"/>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4" name="Freeform 153"/>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5" name="Freeform 154"/>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6" name="Freeform 155"/>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7" name="Freeform 156"/>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8" name="Freeform 157"/>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9" name="Freeform 158"/>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0" name="Freeform 159"/>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1" name="Freeform 160"/>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2" name="Freeform 161"/>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3" name="Freeform 162"/>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4" name="Freeform 163"/>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5" name="Freeform 164"/>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6" name="Freeform 165"/>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7" name="Freeform 166"/>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8" name="Freeform 167"/>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9" name="Freeform 168"/>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0" name="Freeform 169"/>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1" name="Freeform 170"/>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72" name="Group 171"/>
          <p:cNvGrpSpPr/>
          <p:nvPr/>
        </p:nvGrpSpPr>
        <p:grpSpPr>
          <a:xfrm rot="6882409">
            <a:off x="6146293" y="2312790"/>
            <a:ext cx="363440" cy="711127"/>
            <a:chOff x="3881411" y="990360"/>
            <a:chExt cx="363440" cy="711127"/>
          </a:xfrm>
        </p:grpSpPr>
        <p:sp>
          <p:nvSpPr>
            <p:cNvPr id="173" name="Freeform 172"/>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4" name="Freeform 173"/>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5" name="Freeform 174"/>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6" name="Freeform 175"/>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7" name="Freeform 176"/>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8" name="Freeform 177"/>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9" name="Freeform 178"/>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0" name="Freeform 179"/>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1" name="Freeform 180"/>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2" name="Freeform 181"/>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3" name="Freeform 182"/>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4" name="Freeform 183"/>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5" name="Freeform 184"/>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6" name="Freeform 185"/>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7" name="Freeform 186"/>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8" name="Freeform 187"/>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9" name="Freeform 188"/>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0" name="Freeform 189"/>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1" name="Freeform 190"/>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2" name="Freeform 191"/>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93" name="Group 192"/>
          <p:cNvGrpSpPr/>
          <p:nvPr/>
        </p:nvGrpSpPr>
        <p:grpSpPr>
          <a:xfrm rot="13611836">
            <a:off x="6009963" y="2719409"/>
            <a:ext cx="363440" cy="711127"/>
            <a:chOff x="3881411" y="990360"/>
            <a:chExt cx="363440" cy="711127"/>
          </a:xfrm>
        </p:grpSpPr>
        <p:sp>
          <p:nvSpPr>
            <p:cNvPr id="194" name="Freeform 193"/>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5" name="Freeform 194"/>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6" name="Freeform 195"/>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7" name="Freeform 196"/>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8" name="Freeform 197"/>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9" name="Freeform 198"/>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0" name="Freeform 199"/>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1" name="Freeform 200"/>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2" name="Freeform 201"/>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3" name="Freeform 202"/>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4" name="Freeform 203"/>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5" name="Freeform 204"/>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6" name="Freeform 205"/>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7" name="Freeform 206"/>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8" name="Freeform 207"/>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9" name="Freeform 208"/>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0" name="Freeform 209"/>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1" name="Freeform 210"/>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2" name="Freeform 211"/>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3" name="Freeform 212"/>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14" name="Group 213"/>
          <p:cNvGrpSpPr/>
          <p:nvPr/>
        </p:nvGrpSpPr>
        <p:grpSpPr>
          <a:xfrm rot="9811797">
            <a:off x="5551786" y="3279654"/>
            <a:ext cx="363440" cy="711127"/>
            <a:chOff x="3881411" y="990360"/>
            <a:chExt cx="363440" cy="711127"/>
          </a:xfrm>
        </p:grpSpPr>
        <p:sp>
          <p:nvSpPr>
            <p:cNvPr id="215" name="Freeform 214"/>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6" name="Freeform 215"/>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7" name="Freeform 216"/>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8" name="Freeform 217"/>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9" name="Freeform 218"/>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0" name="Freeform 219"/>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1" name="Freeform 220"/>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2" name="Freeform 221"/>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3" name="Freeform 222"/>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4" name="Freeform 223"/>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5" name="Freeform 224"/>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6" name="Freeform 225"/>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7" name="Freeform 226"/>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8" name="Freeform 227"/>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9" name="Freeform 228"/>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0" name="Freeform 229"/>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1" name="Freeform 230"/>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2" name="Freeform 231"/>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3" name="Freeform 232"/>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4" name="Freeform 233"/>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35" name="Group 234"/>
          <p:cNvGrpSpPr/>
          <p:nvPr/>
        </p:nvGrpSpPr>
        <p:grpSpPr>
          <a:xfrm rot="16910045">
            <a:off x="5155974" y="3444753"/>
            <a:ext cx="363440" cy="711127"/>
            <a:chOff x="3881411" y="990360"/>
            <a:chExt cx="363440" cy="711127"/>
          </a:xfrm>
        </p:grpSpPr>
        <p:sp>
          <p:nvSpPr>
            <p:cNvPr id="236" name="Freeform 235"/>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7" name="Freeform 236"/>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8" name="Freeform 237"/>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9" name="Freeform 238"/>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0" name="Freeform 239"/>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1" name="Freeform 240"/>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2" name="Freeform 241"/>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3" name="Freeform 242"/>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4" name="Freeform 243"/>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5" name="Freeform 244"/>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6" name="Freeform 245"/>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7" name="Freeform 246"/>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8" name="Freeform 247"/>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9" name="Freeform 248"/>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0" name="Freeform 249"/>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1" name="Freeform 250"/>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2" name="Freeform 251"/>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3" name="Freeform 252"/>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4" name="Freeform 253"/>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5" name="Freeform 254"/>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56" name="Group 255"/>
          <p:cNvGrpSpPr/>
          <p:nvPr/>
        </p:nvGrpSpPr>
        <p:grpSpPr>
          <a:xfrm rot="12373261">
            <a:off x="4479363" y="3498066"/>
            <a:ext cx="363440" cy="711127"/>
            <a:chOff x="3881411" y="990360"/>
            <a:chExt cx="363440" cy="711127"/>
          </a:xfrm>
        </p:grpSpPr>
        <p:sp>
          <p:nvSpPr>
            <p:cNvPr id="257" name="Freeform 256"/>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8" name="Freeform 257"/>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9" name="Freeform 258"/>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0" name="Freeform 259"/>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1" name="Freeform 260"/>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2" name="Freeform 261"/>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3" name="Freeform 262"/>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4" name="Freeform 263"/>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5" name="Freeform 264"/>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6" name="Freeform 265"/>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7" name="Freeform 266"/>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8" name="Freeform 267"/>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9" name="Freeform 268"/>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0" name="Freeform 269"/>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1" name="Freeform 270"/>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2" name="Freeform 271"/>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3" name="Freeform 272"/>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4" name="Freeform 273"/>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5" name="Freeform 274"/>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6" name="Freeform 275"/>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77" name="Group 276"/>
          <p:cNvGrpSpPr/>
          <p:nvPr/>
        </p:nvGrpSpPr>
        <p:grpSpPr>
          <a:xfrm rot="19869697">
            <a:off x="4139988" y="3300239"/>
            <a:ext cx="363440" cy="711127"/>
            <a:chOff x="3881411" y="990360"/>
            <a:chExt cx="363440" cy="711127"/>
          </a:xfrm>
        </p:grpSpPr>
        <p:sp>
          <p:nvSpPr>
            <p:cNvPr id="278" name="Freeform 277"/>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9" name="Freeform 278"/>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0" name="Freeform 279"/>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1" name="Freeform 280"/>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2" name="Freeform 281"/>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3" name="Freeform 282"/>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4" name="Freeform 283"/>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5" name="Freeform 284"/>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6" name="Freeform 285"/>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7" name="Freeform 286"/>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8" name="Freeform 287"/>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9" name="Freeform 288"/>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0" name="Freeform 289"/>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1" name="Freeform 290"/>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2" name="Freeform 291"/>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3" name="Freeform 292"/>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4" name="Freeform 293"/>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5" name="Freeform 294"/>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6" name="Freeform 295"/>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7" name="Freeform 296"/>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98" name="Group 297"/>
          <p:cNvGrpSpPr/>
          <p:nvPr/>
        </p:nvGrpSpPr>
        <p:grpSpPr>
          <a:xfrm rot="14768313">
            <a:off x="3666759" y="2923017"/>
            <a:ext cx="363440" cy="711127"/>
            <a:chOff x="3881411" y="990360"/>
            <a:chExt cx="363440" cy="711127"/>
          </a:xfrm>
        </p:grpSpPr>
        <p:sp>
          <p:nvSpPr>
            <p:cNvPr id="299" name="Freeform 298"/>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0" name="Freeform 299"/>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1" name="Freeform 300"/>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2" name="Freeform 301"/>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3" name="Freeform 302"/>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4" name="Freeform 303"/>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5" name="Freeform 304"/>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6" name="Freeform 305"/>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7" name="Freeform 306"/>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8" name="Freeform 307"/>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9" name="Freeform 308"/>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0" name="Freeform 309"/>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1" name="Freeform 310"/>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2" name="Freeform 311"/>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3" name="Freeform 312"/>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4" name="Freeform 313"/>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5" name="Freeform 314"/>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6" name="Freeform 315"/>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7" name="Freeform 316"/>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8" name="Freeform 317"/>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19" name="Group 318"/>
          <p:cNvGrpSpPr/>
          <p:nvPr/>
        </p:nvGrpSpPr>
        <p:grpSpPr>
          <a:xfrm rot="785513">
            <a:off x="3463560" y="2654204"/>
            <a:ext cx="363440" cy="711127"/>
            <a:chOff x="3881411" y="990360"/>
            <a:chExt cx="363440" cy="711127"/>
          </a:xfrm>
        </p:grpSpPr>
        <p:sp>
          <p:nvSpPr>
            <p:cNvPr id="320" name="Freeform 319"/>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1" name="Freeform 320"/>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2" name="Freeform 321"/>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3" name="Freeform 322"/>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4" name="Freeform 323"/>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5" name="Freeform 324"/>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6" name="Freeform 325"/>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7" name="Freeform 326"/>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8" name="Freeform 327"/>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9" name="Freeform 328"/>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0" name="Freeform 329"/>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1" name="Freeform 330"/>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2" name="Freeform 331"/>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3" name="Freeform 332"/>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4" name="Freeform 333"/>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5" name="Freeform 334"/>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6" name="Freeform 335"/>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7" name="Freeform 336"/>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8" name="Freeform 337"/>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9" name="Freeform 338"/>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40" name="Group 339"/>
          <p:cNvGrpSpPr/>
          <p:nvPr/>
        </p:nvGrpSpPr>
        <p:grpSpPr>
          <a:xfrm rot="17259751">
            <a:off x="3426603" y="1995323"/>
            <a:ext cx="363440" cy="711127"/>
            <a:chOff x="3881411" y="990360"/>
            <a:chExt cx="363440" cy="711127"/>
          </a:xfrm>
        </p:grpSpPr>
        <p:sp>
          <p:nvSpPr>
            <p:cNvPr id="341" name="Freeform 340"/>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2" name="Freeform 341"/>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3" name="Freeform 342"/>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4" name="Freeform 343"/>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5" name="Freeform 344"/>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6" name="Freeform 345"/>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7" name="Freeform 346"/>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8" name="Freeform 347"/>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9" name="Freeform 348"/>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0" name="Freeform 349"/>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1" name="Freeform 350"/>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2" name="Freeform 351"/>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3" name="Freeform 352"/>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4" name="Freeform 353"/>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5" name="Freeform 354"/>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6" name="Freeform 355"/>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7" name="Freeform 356"/>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8" name="Freeform 357"/>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9" name="Freeform 358"/>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0" name="Freeform 359"/>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61" name="Group 360"/>
          <p:cNvGrpSpPr/>
          <p:nvPr/>
        </p:nvGrpSpPr>
        <p:grpSpPr>
          <a:xfrm rot="2811836">
            <a:off x="3467683" y="1576005"/>
            <a:ext cx="363440" cy="711127"/>
            <a:chOff x="3881411" y="990360"/>
            <a:chExt cx="363440" cy="711127"/>
          </a:xfrm>
        </p:grpSpPr>
        <p:sp>
          <p:nvSpPr>
            <p:cNvPr id="362" name="Freeform 361"/>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3" name="Freeform 362"/>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4" name="Freeform 363"/>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5" name="Freeform 364"/>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6" name="Freeform 365"/>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7" name="Freeform 366"/>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8" name="Freeform 367"/>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9" name="Freeform 368"/>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0" name="Freeform 369"/>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1" name="Freeform 370"/>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2" name="Freeform 371"/>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3" name="Freeform 372"/>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4" name="Freeform 373"/>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5" name="Freeform 374"/>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6" name="Freeform 375"/>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7" name="Freeform 376"/>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8" name="Freeform 377"/>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9" name="Freeform 378"/>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0" name="Freeform 379"/>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1" name="Freeform 380"/>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410681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
                                        <p:tgtEl>
                                          <p:spTgt spid="16"/>
                                        </p:tgtEl>
                                      </p:cBhvr>
                                    </p:animEffect>
                                    <p:set>
                                      <p:cBhvr>
                                        <p:cTn id="7" dur="1" fill="hold">
                                          <p:stCondLst>
                                            <p:cond delay="99"/>
                                          </p:stCondLst>
                                        </p:cTn>
                                        <p:tgtEl>
                                          <p:spTgt spid="1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149"/>
                                          </p:stCondLst>
                                        </p:cTn>
                                        <p:tgtEl>
                                          <p:spTgt spid="46"/>
                                        </p:tgtEl>
                                        <p:attrNameLst>
                                          <p:attrName>style.visibility</p:attrName>
                                        </p:attrNameLst>
                                      </p:cBhvr>
                                      <p:to>
                                        <p:strVal val="visible"/>
                                      </p:to>
                                    </p:set>
                                  </p:childTnLst>
                                </p:cTn>
                              </p:par>
                            </p:childTnLst>
                          </p:cTn>
                        </p:par>
                        <p:par>
                          <p:cTn id="10" fill="hold">
                            <p:stCondLst>
                              <p:cond delay="150"/>
                            </p:stCondLst>
                            <p:childTnLst>
                              <p:par>
                                <p:cTn id="11" presetID="1" presetClass="entr" presetSubtype="0" fill="hold" nodeType="afterEffect">
                                  <p:stCondLst>
                                    <p:cond delay="0"/>
                                  </p:stCondLst>
                                  <p:childTnLst>
                                    <p:set>
                                      <p:cBhvr>
                                        <p:cTn id="12" dur="1" fill="hold">
                                          <p:stCondLst>
                                            <p:cond delay="149"/>
                                          </p:stCondLst>
                                        </p:cTn>
                                        <p:tgtEl>
                                          <p:spTgt spid="67"/>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0"/>
                                  </p:stCondLst>
                                  <p:childTnLst>
                                    <p:set>
                                      <p:cBhvr>
                                        <p:cTn id="15" dur="1" fill="hold">
                                          <p:stCondLst>
                                            <p:cond delay="149"/>
                                          </p:stCondLst>
                                        </p:cTn>
                                        <p:tgtEl>
                                          <p:spTgt spid="88"/>
                                        </p:tgtEl>
                                        <p:attrNameLst>
                                          <p:attrName>style.visibility</p:attrName>
                                        </p:attrNameLst>
                                      </p:cBhvr>
                                      <p:to>
                                        <p:strVal val="visible"/>
                                      </p:to>
                                    </p:set>
                                  </p:childTnLst>
                                </p:cTn>
                              </p:par>
                            </p:childTnLst>
                          </p:cTn>
                        </p:par>
                        <p:par>
                          <p:cTn id="16" fill="hold">
                            <p:stCondLst>
                              <p:cond delay="450"/>
                            </p:stCondLst>
                            <p:childTnLst>
                              <p:par>
                                <p:cTn id="17" presetID="1" presetClass="entr" presetSubtype="0" fill="hold" nodeType="afterEffect">
                                  <p:stCondLst>
                                    <p:cond delay="0"/>
                                  </p:stCondLst>
                                  <p:childTnLst>
                                    <p:set>
                                      <p:cBhvr>
                                        <p:cTn id="18" dur="1" fill="hold">
                                          <p:stCondLst>
                                            <p:cond delay="149"/>
                                          </p:stCondLst>
                                        </p:cTn>
                                        <p:tgtEl>
                                          <p:spTgt spid="109"/>
                                        </p:tgtEl>
                                        <p:attrNameLst>
                                          <p:attrName>style.visibility</p:attrName>
                                        </p:attrNameLst>
                                      </p:cBhvr>
                                      <p:to>
                                        <p:strVal val="visible"/>
                                      </p:to>
                                    </p:set>
                                  </p:childTnLst>
                                </p:cTn>
                              </p:par>
                            </p:childTnLst>
                          </p:cTn>
                        </p:par>
                        <p:par>
                          <p:cTn id="19" fill="hold">
                            <p:stCondLst>
                              <p:cond delay="600"/>
                            </p:stCondLst>
                            <p:childTnLst>
                              <p:par>
                                <p:cTn id="20" presetID="1" presetClass="entr" presetSubtype="0" fill="hold" nodeType="afterEffect">
                                  <p:stCondLst>
                                    <p:cond delay="0"/>
                                  </p:stCondLst>
                                  <p:childTnLst>
                                    <p:set>
                                      <p:cBhvr>
                                        <p:cTn id="21" dur="1" fill="hold">
                                          <p:stCondLst>
                                            <p:cond delay="149"/>
                                          </p:stCondLst>
                                        </p:cTn>
                                        <p:tgtEl>
                                          <p:spTgt spid="130"/>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149"/>
                                          </p:stCondLst>
                                        </p:cTn>
                                        <p:tgtEl>
                                          <p:spTgt spid="151"/>
                                        </p:tgtEl>
                                        <p:attrNameLst>
                                          <p:attrName>style.visibility</p:attrName>
                                        </p:attrNameLst>
                                      </p:cBhvr>
                                      <p:to>
                                        <p:strVal val="visible"/>
                                      </p:to>
                                    </p:set>
                                  </p:childTnLst>
                                </p:cTn>
                              </p:par>
                            </p:childTnLst>
                          </p:cTn>
                        </p:par>
                        <p:par>
                          <p:cTn id="25" fill="hold">
                            <p:stCondLst>
                              <p:cond delay="900"/>
                            </p:stCondLst>
                            <p:childTnLst>
                              <p:par>
                                <p:cTn id="26" presetID="1" presetClass="entr" presetSubtype="0" fill="hold" nodeType="afterEffect">
                                  <p:stCondLst>
                                    <p:cond delay="0"/>
                                  </p:stCondLst>
                                  <p:childTnLst>
                                    <p:set>
                                      <p:cBhvr>
                                        <p:cTn id="27" dur="1" fill="hold">
                                          <p:stCondLst>
                                            <p:cond delay="149"/>
                                          </p:stCondLst>
                                        </p:cTn>
                                        <p:tgtEl>
                                          <p:spTgt spid="172"/>
                                        </p:tgtEl>
                                        <p:attrNameLst>
                                          <p:attrName>style.visibility</p:attrName>
                                        </p:attrNameLst>
                                      </p:cBhvr>
                                      <p:to>
                                        <p:strVal val="visible"/>
                                      </p:to>
                                    </p:set>
                                  </p:childTnLst>
                                </p:cTn>
                              </p:par>
                            </p:childTnLst>
                          </p:cTn>
                        </p:par>
                        <p:par>
                          <p:cTn id="28" fill="hold">
                            <p:stCondLst>
                              <p:cond delay="1050"/>
                            </p:stCondLst>
                            <p:childTnLst>
                              <p:par>
                                <p:cTn id="29" presetID="1" presetClass="entr" presetSubtype="0" fill="hold" nodeType="afterEffect">
                                  <p:stCondLst>
                                    <p:cond delay="0"/>
                                  </p:stCondLst>
                                  <p:childTnLst>
                                    <p:set>
                                      <p:cBhvr>
                                        <p:cTn id="30" dur="1" fill="hold">
                                          <p:stCondLst>
                                            <p:cond delay="149"/>
                                          </p:stCondLst>
                                        </p:cTn>
                                        <p:tgtEl>
                                          <p:spTgt spid="1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100"/>
                                        <p:tgtEl>
                                          <p:spTgt spid="17"/>
                                        </p:tgtEl>
                                      </p:cBhvr>
                                    </p:animEffect>
                                    <p:set>
                                      <p:cBhvr>
                                        <p:cTn id="35" dur="1" fill="hold">
                                          <p:stCondLst>
                                            <p:cond delay="99"/>
                                          </p:stCondLst>
                                        </p:cTn>
                                        <p:tgtEl>
                                          <p:spTgt spid="17"/>
                                        </p:tgtEl>
                                        <p:attrNameLst>
                                          <p:attrName>style.visibility</p:attrName>
                                        </p:attrNameLst>
                                      </p:cBhvr>
                                      <p:to>
                                        <p:strVal val="hidden"/>
                                      </p:to>
                                    </p:set>
                                  </p:childTnLst>
                                </p:cTn>
                              </p:par>
                            </p:childTnLst>
                          </p:cTn>
                        </p:par>
                        <p:par>
                          <p:cTn id="36" fill="hold">
                            <p:stCondLst>
                              <p:cond delay="100"/>
                            </p:stCondLst>
                            <p:childTnLst>
                              <p:par>
                                <p:cTn id="37" presetID="1" presetClass="entr" presetSubtype="0" fill="hold" nodeType="afterEffect">
                                  <p:stCondLst>
                                    <p:cond delay="0"/>
                                  </p:stCondLst>
                                  <p:childTnLst>
                                    <p:set>
                                      <p:cBhvr>
                                        <p:cTn id="38" dur="1" fill="hold">
                                          <p:stCondLst>
                                            <p:cond delay="149"/>
                                          </p:stCondLst>
                                        </p:cTn>
                                        <p:tgtEl>
                                          <p:spTgt spid="214"/>
                                        </p:tgtEl>
                                        <p:attrNameLst>
                                          <p:attrName>style.visibility</p:attrName>
                                        </p:attrNameLst>
                                      </p:cBhvr>
                                      <p:to>
                                        <p:strVal val="visible"/>
                                      </p:to>
                                    </p:set>
                                  </p:childTnLst>
                                </p:cTn>
                              </p:par>
                            </p:childTnLst>
                          </p:cTn>
                        </p:par>
                        <p:par>
                          <p:cTn id="39" fill="hold">
                            <p:stCondLst>
                              <p:cond delay="250"/>
                            </p:stCondLst>
                            <p:childTnLst>
                              <p:par>
                                <p:cTn id="40" presetID="1" presetClass="entr" presetSubtype="0" fill="hold" nodeType="afterEffect">
                                  <p:stCondLst>
                                    <p:cond delay="0"/>
                                  </p:stCondLst>
                                  <p:childTnLst>
                                    <p:set>
                                      <p:cBhvr>
                                        <p:cTn id="41" dur="1" fill="hold">
                                          <p:stCondLst>
                                            <p:cond delay="149"/>
                                          </p:stCondLst>
                                        </p:cTn>
                                        <p:tgtEl>
                                          <p:spTgt spid="235"/>
                                        </p:tgtEl>
                                        <p:attrNameLst>
                                          <p:attrName>style.visibility</p:attrName>
                                        </p:attrNameLst>
                                      </p:cBhvr>
                                      <p:to>
                                        <p:strVal val="visible"/>
                                      </p:to>
                                    </p:set>
                                  </p:childTnLst>
                                </p:cTn>
                              </p:par>
                            </p:childTnLst>
                          </p:cTn>
                        </p:par>
                        <p:par>
                          <p:cTn id="42" fill="hold">
                            <p:stCondLst>
                              <p:cond delay="400"/>
                            </p:stCondLst>
                            <p:childTnLst>
                              <p:par>
                                <p:cTn id="43" presetID="1" presetClass="entr" presetSubtype="0" fill="hold" nodeType="afterEffect">
                                  <p:stCondLst>
                                    <p:cond delay="0"/>
                                  </p:stCondLst>
                                  <p:childTnLst>
                                    <p:set>
                                      <p:cBhvr>
                                        <p:cTn id="44" dur="1" fill="hold">
                                          <p:stCondLst>
                                            <p:cond delay="149"/>
                                          </p:stCondLst>
                                        </p:cTn>
                                        <p:tgtEl>
                                          <p:spTgt spid="256"/>
                                        </p:tgtEl>
                                        <p:attrNameLst>
                                          <p:attrName>style.visibility</p:attrName>
                                        </p:attrNameLst>
                                      </p:cBhvr>
                                      <p:to>
                                        <p:strVal val="visible"/>
                                      </p:to>
                                    </p:set>
                                  </p:childTnLst>
                                </p:cTn>
                              </p:par>
                            </p:childTnLst>
                          </p:cTn>
                        </p:par>
                        <p:par>
                          <p:cTn id="45" fill="hold">
                            <p:stCondLst>
                              <p:cond delay="550"/>
                            </p:stCondLst>
                            <p:childTnLst>
                              <p:par>
                                <p:cTn id="46" presetID="1" presetClass="entr" presetSubtype="0" fill="hold" nodeType="afterEffect">
                                  <p:stCondLst>
                                    <p:cond delay="0"/>
                                  </p:stCondLst>
                                  <p:childTnLst>
                                    <p:set>
                                      <p:cBhvr>
                                        <p:cTn id="47" dur="1" fill="hold">
                                          <p:stCondLst>
                                            <p:cond delay="149"/>
                                          </p:stCondLst>
                                        </p:cTn>
                                        <p:tgtEl>
                                          <p:spTgt spid="277"/>
                                        </p:tgtEl>
                                        <p:attrNameLst>
                                          <p:attrName>style.visibility</p:attrName>
                                        </p:attrNameLst>
                                      </p:cBhvr>
                                      <p:to>
                                        <p:strVal val="visible"/>
                                      </p:to>
                                    </p:set>
                                  </p:childTnLst>
                                </p:cTn>
                              </p:par>
                            </p:childTnLst>
                          </p:cTn>
                        </p:par>
                        <p:par>
                          <p:cTn id="48" fill="hold">
                            <p:stCondLst>
                              <p:cond delay="700"/>
                            </p:stCondLst>
                            <p:childTnLst>
                              <p:par>
                                <p:cTn id="49" presetID="1" presetClass="entr" presetSubtype="0" fill="hold" nodeType="afterEffect">
                                  <p:stCondLst>
                                    <p:cond delay="0"/>
                                  </p:stCondLst>
                                  <p:childTnLst>
                                    <p:set>
                                      <p:cBhvr>
                                        <p:cTn id="50" dur="1" fill="hold">
                                          <p:stCondLst>
                                            <p:cond delay="149"/>
                                          </p:stCondLst>
                                        </p:cTn>
                                        <p:tgtEl>
                                          <p:spTgt spid="298"/>
                                        </p:tgtEl>
                                        <p:attrNameLst>
                                          <p:attrName>style.visibility</p:attrName>
                                        </p:attrNameLst>
                                      </p:cBhvr>
                                      <p:to>
                                        <p:strVal val="visible"/>
                                      </p:to>
                                    </p:set>
                                  </p:childTnLst>
                                </p:cTn>
                              </p:par>
                            </p:childTnLst>
                          </p:cTn>
                        </p:par>
                        <p:par>
                          <p:cTn id="51" fill="hold">
                            <p:stCondLst>
                              <p:cond delay="850"/>
                            </p:stCondLst>
                            <p:childTnLst>
                              <p:par>
                                <p:cTn id="52" presetID="1" presetClass="entr" presetSubtype="0" fill="hold" nodeType="afterEffect">
                                  <p:stCondLst>
                                    <p:cond delay="0"/>
                                  </p:stCondLst>
                                  <p:childTnLst>
                                    <p:set>
                                      <p:cBhvr>
                                        <p:cTn id="53" dur="1" fill="hold">
                                          <p:stCondLst>
                                            <p:cond delay="149"/>
                                          </p:stCondLst>
                                        </p:cTn>
                                        <p:tgtEl>
                                          <p:spTgt spid="319"/>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nodeType="afterEffect">
                                  <p:stCondLst>
                                    <p:cond delay="0"/>
                                  </p:stCondLst>
                                  <p:childTnLst>
                                    <p:set>
                                      <p:cBhvr>
                                        <p:cTn id="56" dur="1" fill="hold">
                                          <p:stCondLst>
                                            <p:cond delay="149"/>
                                          </p:stCondLst>
                                        </p:cTn>
                                        <p:tgtEl>
                                          <p:spTgt spid="340"/>
                                        </p:tgtEl>
                                        <p:attrNameLst>
                                          <p:attrName>style.visibility</p:attrName>
                                        </p:attrNameLst>
                                      </p:cBhvr>
                                      <p:to>
                                        <p:strVal val="visible"/>
                                      </p:to>
                                    </p:set>
                                  </p:childTnLst>
                                </p:cTn>
                              </p:par>
                            </p:childTnLst>
                          </p:cTn>
                        </p:par>
                        <p:par>
                          <p:cTn id="57" fill="hold">
                            <p:stCondLst>
                              <p:cond delay="1150"/>
                            </p:stCondLst>
                            <p:childTnLst>
                              <p:par>
                                <p:cTn id="58" presetID="1" presetClass="entr" presetSubtype="0" fill="hold" nodeType="afterEffect">
                                  <p:stCondLst>
                                    <p:cond delay="0"/>
                                  </p:stCondLst>
                                  <p:childTnLst>
                                    <p:set>
                                      <p:cBhvr>
                                        <p:cTn id="59" dur="1" fill="hold">
                                          <p:stCondLst>
                                            <p:cond delay="149"/>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  What is Radio?</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pic>
        <p:nvPicPr>
          <p:cNvPr id="23" name="Picture 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9741" y="1096963"/>
            <a:ext cx="3546475"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bwMode="auto">
          <a:xfrm>
            <a:off x="3046095" y="1444625"/>
            <a:ext cx="3048000" cy="3048000"/>
          </a:xfrm>
          <a:prstGeom prst="ellipse">
            <a:avLst/>
          </a:prstGeom>
          <a:solidFill>
            <a:srgbClr val="FFFFFF">
              <a:alpha val="20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25" name="Group 24"/>
          <p:cNvGrpSpPr/>
          <p:nvPr/>
        </p:nvGrpSpPr>
        <p:grpSpPr>
          <a:xfrm>
            <a:off x="3398066" y="2100149"/>
            <a:ext cx="397670" cy="1259682"/>
            <a:chOff x="3733346" y="1846149"/>
            <a:chExt cx="397670" cy="1259682"/>
          </a:xfrm>
        </p:grpSpPr>
        <p:sp>
          <p:nvSpPr>
            <p:cNvPr id="26" name="Rectangle 25"/>
            <p:cNvSpPr/>
            <p:nvPr/>
          </p:nvSpPr>
          <p:spPr bwMode="auto">
            <a:xfrm rot="20831166">
              <a:off x="3790496" y="2608150"/>
              <a:ext cx="142875" cy="497681"/>
            </a:xfrm>
            <a:prstGeom prst="rect">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Oval 26"/>
            <p:cNvSpPr/>
            <p:nvPr/>
          </p:nvSpPr>
          <p:spPr bwMode="auto">
            <a:xfrm>
              <a:off x="3733346" y="2343831"/>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Oval 27"/>
            <p:cNvSpPr/>
            <p:nvPr/>
          </p:nvSpPr>
          <p:spPr bwMode="auto">
            <a:xfrm>
              <a:off x="3807165" y="2089037"/>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 name="Oval 28"/>
            <p:cNvSpPr/>
            <p:nvPr/>
          </p:nvSpPr>
          <p:spPr bwMode="auto">
            <a:xfrm>
              <a:off x="3933372" y="1846149"/>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0" name="Group 29"/>
          <p:cNvGrpSpPr/>
          <p:nvPr/>
        </p:nvGrpSpPr>
        <p:grpSpPr>
          <a:xfrm>
            <a:off x="4240899" y="1641839"/>
            <a:ext cx="733992" cy="226800"/>
            <a:chOff x="4576179" y="1387839"/>
            <a:chExt cx="733992" cy="226800"/>
          </a:xfrm>
        </p:grpSpPr>
        <p:sp>
          <p:nvSpPr>
            <p:cNvPr id="31" name="Oval 30"/>
            <p:cNvSpPr/>
            <p:nvPr/>
          </p:nvSpPr>
          <p:spPr bwMode="auto">
            <a:xfrm rot="4051951">
              <a:off x="4576179" y="1416995"/>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 name="Oval 31"/>
            <p:cNvSpPr/>
            <p:nvPr/>
          </p:nvSpPr>
          <p:spPr bwMode="auto">
            <a:xfrm rot="4051951">
              <a:off x="4839844" y="1387839"/>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Oval 32"/>
            <p:cNvSpPr/>
            <p:nvPr/>
          </p:nvSpPr>
          <p:spPr bwMode="auto">
            <a:xfrm rot="4051951">
              <a:off x="5112527" y="1411645"/>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4" name="Group 33"/>
          <p:cNvGrpSpPr/>
          <p:nvPr/>
        </p:nvGrpSpPr>
        <p:grpSpPr>
          <a:xfrm>
            <a:off x="5495042" y="2122478"/>
            <a:ext cx="369999" cy="751580"/>
            <a:chOff x="5830322" y="1868478"/>
            <a:chExt cx="369999" cy="751580"/>
          </a:xfrm>
        </p:grpSpPr>
        <p:sp>
          <p:nvSpPr>
            <p:cNvPr id="35" name="Oval 34"/>
            <p:cNvSpPr/>
            <p:nvPr/>
          </p:nvSpPr>
          <p:spPr bwMode="auto">
            <a:xfrm rot="4051951">
              <a:off x="5830322" y="1868478"/>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Rectangle 35"/>
            <p:cNvSpPr/>
            <p:nvPr/>
          </p:nvSpPr>
          <p:spPr bwMode="auto">
            <a:xfrm rot="20448226">
              <a:off x="6057446" y="2122377"/>
              <a:ext cx="142875" cy="497681"/>
            </a:xfrm>
            <a:prstGeom prst="rect">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37" name="TextBox 36"/>
          <p:cNvSpPr txBox="1"/>
          <p:nvPr/>
        </p:nvSpPr>
        <p:spPr bwMode="auto">
          <a:xfrm rot="16817022">
            <a:off x="2075512" y="1887415"/>
            <a:ext cx="703719" cy="1107996"/>
          </a:xfrm>
          <a:prstGeom prst="rect">
            <a:avLst/>
          </a:prstGeom>
          <a:noFill/>
          <a:ln w="9525">
            <a:noFill/>
            <a:miter lim="800000"/>
            <a:headEnd/>
            <a:tailEnd/>
          </a:ln>
        </p:spPr>
        <p:txBody>
          <a:bodyPr wrap="none" lIns="0" tIns="0" rIns="0" bIns="0" rtlCol="0">
            <a:spAutoFit/>
          </a:bodyPr>
          <a:lstStyle/>
          <a:p>
            <a:r>
              <a:rPr lang="en-US" sz="72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rPr>
              <a:t>B</a:t>
            </a:r>
          </a:p>
        </p:txBody>
      </p:sp>
      <p:sp>
        <p:nvSpPr>
          <p:cNvPr id="38" name="TextBox 37"/>
          <p:cNvSpPr txBox="1"/>
          <p:nvPr/>
        </p:nvSpPr>
        <p:spPr bwMode="auto">
          <a:xfrm>
            <a:off x="4256248" y="156308"/>
            <a:ext cx="655629" cy="1107996"/>
          </a:xfrm>
          <a:prstGeom prst="rect">
            <a:avLst/>
          </a:prstGeom>
          <a:noFill/>
          <a:ln w="9525">
            <a:noFill/>
            <a:miter lim="800000"/>
            <a:headEnd/>
            <a:tailEnd/>
          </a:ln>
        </p:spPr>
        <p:txBody>
          <a:bodyPr wrap="none" lIns="0" tIns="0" rIns="0" bIns="0" rtlCol="0">
            <a:spAutoFit/>
          </a:bodyPr>
          <a:lstStyle/>
          <a:p>
            <a:r>
              <a:rPr lang="en-US" sz="72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rPr>
              <a:t>S</a:t>
            </a:r>
          </a:p>
        </p:txBody>
      </p:sp>
      <p:sp>
        <p:nvSpPr>
          <p:cNvPr id="39" name="TextBox 38"/>
          <p:cNvSpPr txBox="1"/>
          <p:nvPr/>
        </p:nvSpPr>
        <p:spPr bwMode="auto">
          <a:xfrm rot="3871235">
            <a:off x="6322445" y="1598241"/>
            <a:ext cx="716543" cy="1107996"/>
          </a:xfrm>
          <a:prstGeom prst="rect">
            <a:avLst/>
          </a:prstGeom>
          <a:noFill/>
          <a:ln w="9525">
            <a:noFill/>
            <a:miter lim="800000"/>
            <a:headEnd/>
            <a:tailEnd/>
          </a:ln>
        </p:spPr>
        <p:txBody>
          <a:bodyPr wrap="none" lIns="0" tIns="0" rIns="0" bIns="0" rtlCol="0">
            <a:spAutoFit/>
          </a:bodyPr>
          <a:lstStyle/>
          <a:p>
            <a:r>
              <a:rPr lang="en-US" sz="72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rPr>
              <a:t>A</a:t>
            </a:r>
          </a:p>
        </p:txBody>
      </p:sp>
    </p:spTree>
    <p:extLst>
      <p:ext uri="{BB962C8B-B14F-4D97-AF65-F5344CB8AC3E}">
        <p14:creationId xmlns:p14="http://schemas.microsoft.com/office/powerpoint/2010/main" val="28140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4" repeatCount="200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repeatCount="200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xit" presetSubtype="0" fill="hold" grpId="0"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xit" presetSubtype="0" fill="hold" grpId="0"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repeatCount="200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par>
                                <p:cTn id="44" presetID="10" presetClass="exit" presetSubtype="0" fill="hold" grpId="0"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xit" presetSubtype="0" fill="hold" grpId="0"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24" grpId="0" animBg="1"/>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2.a.:  How Radio Waves Travel</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20</a:t>
            </a:fld>
            <a:endParaRPr lang="en-US" dirty="0">
              <a:solidFill>
                <a:schemeClr val="bg1"/>
              </a:solidFill>
            </a:endParaRPr>
          </a:p>
        </p:txBody>
      </p:sp>
      <p:sp>
        <p:nvSpPr>
          <p:cNvPr id="18" name="TextBox 17"/>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1</a:t>
            </a:r>
          </a:p>
        </p:txBody>
      </p:sp>
      <p:grpSp>
        <p:nvGrpSpPr>
          <p:cNvPr id="5" name="Group 4">
            <a:extLst>
              <a:ext uri="{FF2B5EF4-FFF2-40B4-BE49-F238E27FC236}">
                <a16:creationId xmlns:a16="http://schemas.microsoft.com/office/drawing/2014/main" id="{6CEC68F9-61A2-495A-B079-289ADE0E005A}"/>
              </a:ext>
            </a:extLst>
          </p:cNvPr>
          <p:cNvGrpSpPr/>
          <p:nvPr/>
        </p:nvGrpSpPr>
        <p:grpSpPr>
          <a:xfrm>
            <a:off x="3639900" y="368697"/>
            <a:ext cx="4177506" cy="4177506"/>
            <a:chOff x="3639900" y="368697"/>
            <a:chExt cx="4177506" cy="4177506"/>
          </a:xfrm>
        </p:grpSpPr>
        <p:sp>
          <p:nvSpPr>
            <p:cNvPr id="23" name="Oval 22"/>
            <p:cNvSpPr/>
            <p:nvPr/>
          </p:nvSpPr>
          <p:spPr bwMode="auto">
            <a:xfrm>
              <a:off x="3639900" y="368697"/>
              <a:ext cx="4177506" cy="4177506"/>
            </a:xfrm>
            <a:prstGeom prst="ellipse">
              <a:avLst/>
            </a:prstGeom>
            <a:pattFill prst="pct10">
              <a:fgClr>
                <a:schemeClr val="tx1"/>
              </a:fgClr>
              <a:bgClr>
                <a:srgbClr val="EAEAEA"/>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Oval 23"/>
            <p:cNvSpPr/>
            <p:nvPr/>
          </p:nvSpPr>
          <p:spPr bwMode="auto">
            <a:xfrm>
              <a:off x="4118134" y="846931"/>
              <a:ext cx="3221038" cy="3221038"/>
            </a:xfrm>
            <a:prstGeom prst="ellipse">
              <a:avLst/>
            </a:prstGeom>
            <a:solidFill>
              <a:srgbClr val="D1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Oval 24"/>
            <p:cNvSpPr/>
            <p:nvPr/>
          </p:nvSpPr>
          <p:spPr bwMode="auto">
            <a:xfrm>
              <a:off x="4642803" y="1371600"/>
              <a:ext cx="2171700" cy="2171700"/>
            </a:xfrm>
            <a:prstGeom prst="ellipse">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effectLst/>
                  <a:latin typeface="Calibri" panose="020F0502020204030204" pitchFamily="34" charset="0"/>
                  <a:ea typeface="Arial Unicode MS" panose="020B0604020202020204" pitchFamily="34" charset="-128"/>
                  <a:cs typeface="Arial Unicode MS" panose="020B0604020202020204" pitchFamily="34" charset="-128"/>
                </a:rPr>
                <a:t>EARTH</a:t>
              </a:r>
            </a:p>
          </p:txBody>
        </p:sp>
        <p:grpSp>
          <p:nvGrpSpPr>
            <p:cNvPr id="26" name="Group 25"/>
            <p:cNvGrpSpPr/>
            <p:nvPr/>
          </p:nvGrpSpPr>
          <p:grpSpPr>
            <a:xfrm>
              <a:off x="4619643" y="1732510"/>
              <a:ext cx="245767" cy="142960"/>
              <a:chOff x="3867803" y="1732510"/>
              <a:chExt cx="245767" cy="142960"/>
            </a:xfrm>
          </p:grpSpPr>
          <p:grpSp>
            <p:nvGrpSpPr>
              <p:cNvPr id="27" name="Group 26"/>
              <p:cNvGrpSpPr/>
              <p:nvPr/>
            </p:nvGrpSpPr>
            <p:grpSpPr>
              <a:xfrm rot="18300000">
                <a:off x="3938804" y="1690166"/>
                <a:ext cx="69968" cy="211969"/>
                <a:chOff x="9654246" y="468313"/>
                <a:chExt cx="1392291" cy="4217987"/>
              </a:xfrm>
            </p:grpSpPr>
            <p:cxnSp>
              <p:nvCxnSpPr>
                <p:cNvPr id="29" name="Straight Connector 28"/>
                <p:cNvCxnSpPr/>
                <p:nvPr/>
              </p:nvCxnSpPr>
              <p:spPr bwMode="auto">
                <a:xfrm>
                  <a:off x="10458450" y="723900"/>
                  <a:ext cx="0" cy="2476500"/>
                </a:xfrm>
                <a:prstGeom prst="line">
                  <a:avLst/>
                </a:prstGeom>
                <a:solidFill>
                  <a:schemeClr val="accent1"/>
                </a:solidFill>
                <a:ln w="6350" cap="flat" cmpd="sng" algn="ctr">
                  <a:solidFill>
                    <a:schemeClr val="tx1"/>
                  </a:solidFill>
                  <a:prstDash val="solid"/>
                  <a:round/>
                  <a:headEnd type="none" w="med" len="med"/>
                  <a:tailEnd type="none" w="med" len="med"/>
                </a:ln>
                <a:effectLst/>
              </p:spPr>
            </p:cxnSp>
            <p:grpSp>
              <p:nvGrpSpPr>
                <p:cNvPr id="30" name="Group 29"/>
                <p:cNvGrpSpPr/>
                <p:nvPr/>
              </p:nvGrpSpPr>
              <p:grpSpPr>
                <a:xfrm>
                  <a:off x="9654246" y="468313"/>
                  <a:ext cx="1392291" cy="503237"/>
                  <a:chOff x="824571" y="2573338"/>
                  <a:chExt cx="1392291" cy="503237"/>
                </a:xfrm>
              </p:grpSpPr>
              <p:cxnSp>
                <p:nvCxnSpPr>
                  <p:cNvPr id="32" name="Straight Connector 31"/>
                  <p:cNvCxnSpPr/>
                  <p:nvPr/>
                </p:nvCxnSpPr>
                <p:spPr bwMode="auto">
                  <a:xfrm flipH="1">
                    <a:off x="1057275" y="2573338"/>
                    <a:ext cx="1133475" cy="50323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rot="1800000">
                    <a:off x="1668222" y="2689860"/>
                    <a:ext cx="54864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rot="1800000">
                    <a:off x="1244355" y="2819400"/>
                    <a:ext cx="762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rot="1800000">
                    <a:off x="824571" y="2971800"/>
                    <a:ext cx="9144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grpSp>
            <p:sp>
              <p:nvSpPr>
                <p:cNvPr id="31" name="Trapezoid 30"/>
                <p:cNvSpPr/>
                <p:nvPr/>
              </p:nvSpPr>
              <p:spPr bwMode="auto">
                <a:xfrm>
                  <a:off x="10248900" y="1219200"/>
                  <a:ext cx="406400" cy="3467100"/>
                </a:xfrm>
                <a:prstGeom prst="trapezoid">
                  <a:avLst/>
                </a:prstGeom>
                <a:solidFill>
                  <a:srgbClr val="FF66FF"/>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28" name="Picture 4" descr="C:\Users\WA7URV\AppData\Local\Microsoft\Windows\Temporary Internet Files\Content.IE5\NWLLVMBT\14502-illustration-of-a-house-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60000">
                <a:off x="3970610" y="1732509"/>
                <a:ext cx="142960" cy="1429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rot="7613419">
              <a:off x="6484818" y="3200638"/>
              <a:ext cx="152400" cy="220413"/>
              <a:chOff x="5772150" y="796348"/>
              <a:chExt cx="698500" cy="1010227"/>
            </a:xfrm>
          </p:grpSpPr>
          <p:grpSp>
            <p:nvGrpSpPr>
              <p:cNvPr id="37" name="Group 36"/>
              <p:cNvGrpSpPr/>
              <p:nvPr/>
            </p:nvGrpSpPr>
            <p:grpSpPr>
              <a:xfrm rot="540000" flipH="1">
                <a:off x="5891459" y="796348"/>
                <a:ext cx="302079" cy="915155"/>
                <a:chOff x="9654246" y="468313"/>
                <a:chExt cx="1392291" cy="4217987"/>
              </a:xfrm>
            </p:grpSpPr>
            <p:cxnSp>
              <p:nvCxnSpPr>
                <p:cNvPr id="39" name="Straight Connector 38"/>
                <p:cNvCxnSpPr/>
                <p:nvPr/>
              </p:nvCxnSpPr>
              <p:spPr bwMode="auto">
                <a:xfrm>
                  <a:off x="10458450" y="723900"/>
                  <a:ext cx="0" cy="2476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0" name="Group 39"/>
                <p:cNvGrpSpPr/>
                <p:nvPr/>
              </p:nvGrpSpPr>
              <p:grpSpPr>
                <a:xfrm>
                  <a:off x="9654246" y="468313"/>
                  <a:ext cx="1392291" cy="503237"/>
                  <a:chOff x="824571" y="2573338"/>
                  <a:chExt cx="1392291" cy="503237"/>
                </a:xfrm>
              </p:grpSpPr>
              <p:cxnSp>
                <p:nvCxnSpPr>
                  <p:cNvPr id="42" name="Straight Connector 41"/>
                  <p:cNvCxnSpPr/>
                  <p:nvPr/>
                </p:nvCxnSpPr>
                <p:spPr bwMode="auto">
                  <a:xfrm flipH="1">
                    <a:off x="1057275" y="2573338"/>
                    <a:ext cx="1133475" cy="5032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1800000">
                    <a:off x="1668222" y="268986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1800000">
                    <a:off x="1244355" y="28194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1800000">
                    <a:off x="824571" y="29718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1" name="Trapezoid 40"/>
                <p:cNvSpPr/>
                <p:nvPr/>
              </p:nvSpPr>
              <p:spPr bwMode="auto">
                <a:xfrm>
                  <a:off x="10248900" y="1219200"/>
                  <a:ext cx="406400" cy="3467100"/>
                </a:xfrm>
                <a:prstGeom prst="trapezoid">
                  <a:avLst/>
                </a:prstGeom>
                <a:solidFill>
                  <a:srgbClr val="FF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38" name="Picture 3" descr="C:\Users\WA7URV\AppData\Local\Microsoft\Windows\Temporary Internet Files\Content.IE5\PBFVXT2V\14531-illustration-of-a-house-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0">
                <a:off x="5772150" y="1108075"/>
                <a:ext cx="698500" cy="698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rot="20611797">
              <a:off x="4677700" y="1015760"/>
              <a:ext cx="363440" cy="711127"/>
              <a:chOff x="3881411" y="990360"/>
              <a:chExt cx="363440" cy="711127"/>
            </a:xfrm>
          </p:grpSpPr>
          <p:sp>
            <p:nvSpPr>
              <p:cNvPr id="47" name="Freeform 46"/>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Freeform 47"/>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Freeform 48"/>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Freeform 49"/>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Freeform 50"/>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Freeform 51"/>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Freeform 52"/>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 name="Freeform 53"/>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Freeform 54"/>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6" name="Freeform 55"/>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7" name="Freeform 56"/>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8" name="Freeform 57"/>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Freeform 58"/>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Freeform 59"/>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Freeform 61"/>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Freeform 62"/>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Freeform 63"/>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Freeform 64"/>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Freeform 65"/>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67" name="Group 66"/>
            <p:cNvGrpSpPr/>
            <p:nvPr/>
          </p:nvGrpSpPr>
          <p:grpSpPr>
            <a:xfrm rot="5741224">
              <a:off x="5073512" y="850661"/>
              <a:ext cx="363440" cy="711127"/>
              <a:chOff x="3881411" y="990360"/>
              <a:chExt cx="363440" cy="711127"/>
            </a:xfrm>
          </p:grpSpPr>
          <p:sp>
            <p:nvSpPr>
              <p:cNvPr id="68" name="Freeform 67"/>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Freeform 68"/>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Freeform 69"/>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Freeform 70"/>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2" name="Freeform 71"/>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Freeform 72"/>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Freeform 73"/>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Freeform 74"/>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Freeform 75"/>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Freeform 76"/>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Freeform 77"/>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Freeform 78"/>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Freeform 79"/>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Freeform 80"/>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 name="Freeform 81"/>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Freeform 82"/>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4" name="Freeform 83"/>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5" name="Freeform 84"/>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Freeform 85"/>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7" name="Freeform 86"/>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88" name="Group 87"/>
            <p:cNvGrpSpPr/>
            <p:nvPr/>
          </p:nvGrpSpPr>
          <p:grpSpPr>
            <a:xfrm rot="1573261">
              <a:off x="5750123" y="759248"/>
              <a:ext cx="363440" cy="711127"/>
              <a:chOff x="3881411" y="990360"/>
              <a:chExt cx="363440" cy="711127"/>
            </a:xfrm>
          </p:grpSpPr>
          <p:sp>
            <p:nvSpPr>
              <p:cNvPr id="89" name="Freeform 88"/>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0" name="Freeform 89"/>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1" name="Freeform 90"/>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 name="Freeform 91"/>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Freeform 92"/>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4" name="Freeform 93"/>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5" name="Freeform 94"/>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6" name="Freeform 95"/>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7" name="Freeform 96"/>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8" name="Freeform 97"/>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9" name="Freeform 98"/>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0" name="Freeform 99"/>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1" name="Freeform 100"/>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2" name="Freeform 101"/>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3" name="Freeform 102"/>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4" name="Freeform 103"/>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5" name="Freeform 104"/>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6" name="Freeform 105"/>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7" name="Freeform 106"/>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8" name="Freeform 107"/>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09" name="Group 108"/>
            <p:cNvGrpSpPr/>
            <p:nvPr/>
          </p:nvGrpSpPr>
          <p:grpSpPr>
            <a:xfrm rot="8302688">
              <a:off x="6152998" y="906275"/>
              <a:ext cx="363440" cy="711127"/>
              <a:chOff x="3881411" y="990360"/>
              <a:chExt cx="363440" cy="711127"/>
            </a:xfrm>
          </p:grpSpPr>
          <p:sp>
            <p:nvSpPr>
              <p:cNvPr id="110" name="Freeform 109"/>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1" name="Freeform 110"/>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2" name="Freeform 111"/>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3" name="Freeform 112"/>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4" name="Freeform 113"/>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5" name="Freeform 114"/>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6" name="Freeform 115"/>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7" name="Freeform 116"/>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8" name="Freeform 117"/>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9" name="Freeform 118"/>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0" name="Freeform 119"/>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1" name="Freeform 120"/>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2" name="Freeform 121"/>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3" name="Freeform 122"/>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4" name="Freeform 123"/>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5" name="Freeform 124"/>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6" name="Freeform 125"/>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7" name="Freeform 126"/>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8" name="Freeform 127"/>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9" name="Freeform 128"/>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30" name="Group 129"/>
            <p:cNvGrpSpPr/>
            <p:nvPr/>
          </p:nvGrpSpPr>
          <p:grpSpPr>
            <a:xfrm rot="4411797">
              <a:off x="6702427" y="1296197"/>
              <a:ext cx="363440" cy="711127"/>
              <a:chOff x="3881411" y="990360"/>
              <a:chExt cx="363440" cy="711127"/>
            </a:xfrm>
          </p:grpSpPr>
          <p:sp>
            <p:nvSpPr>
              <p:cNvPr id="131" name="Freeform 130"/>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2" name="Freeform 131"/>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3" name="Freeform 132"/>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4" name="Freeform 133"/>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5" name="Freeform 134"/>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6" name="Freeform 135"/>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7" name="Freeform 136"/>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8" name="Freeform 137"/>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9" name="Freeform 138"/>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0" name="Freeform 139"/>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1" name="Freeform 140"/>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2" name="Freeform 141"/>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3" name="Freeform 142"/>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4" name="Freeform 143"/>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5" name="Freeform 144"/>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6" name="Freeform 145"/>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7" name="Freeform 146"/>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8" name="Freeform 147"/>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9" name="Freeform 148"/>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0" name="Freeform 149"/>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51" name="Group 150"/>
            <p:cNvGrpSpPr/>
            <p:nvPr/>
          </p:nvGrpSpPr>
          <p:grpSpPr>
            <a:xfrm rot="11141224">
              <a:off x="6867526" y="1692009"/>
              <a:ext cx="363440" cy="711127"/>
              <a:chOff x="3881411" y="990360"/>
              <a:chExt cx="363440" cy="711127"/>
            </a:xfrm>
          </p:grpSpPr>
          <p:sp>
            <p:nvSpPr>
              <p:cNvPr id="152" name="Freeform 151"/>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3" name="Freeform 152"/>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4" name="Freeform 153"/>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5" name="Freeform 154"/>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6" name="Freeform 155"/>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7" name="Freeform 156"/>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8" name="Freeform 157"/>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9" name="Freeform 158"/>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0" name="Freeform 159"/>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1" name="Freeform 160"/>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2" name="Freeform 161"/>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3" name="Freeform 162"/>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4" name="Freeform 163"/>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5" name="Freeform 164"/>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6" name="Freeform 165"/>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7" name="Freeform 166"/>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8" name="Freeform 167"/>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9" name="Freeform 168"/>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0" name="Freeform 169"/>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1" name="Freeform 170"/>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72" name="Group 171"/>
            <p:cNvGrpSpPr/>
            <p:nvPr/>
          </p:nvGrpSpPr>
          <p:grpSpPr>
            <a:xfrm rot="6882409">
              <a:off x="6898133" y="2312790"/>
              <a:ext cx="363440" cy="711127"/>
              <a:chOff x="3881411" y="990360"/>
              <a:chExt cx="363440" cy="711127"/>
            </a:xfrm>
          </p:grpSpPr>
          <p:sp>
            <p:nvSpPr>
              <p:cNvPr id="173" name="Freeform 172"/>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4" name="Freeform 173"/>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5" name="Freeform 174"/>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6" name="Freeform 175"/>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7" name="Freeform 176"/>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8" name="Freeform 177"/>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9" name="Freeform 178"/>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0" name="Freeform 179"/>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1" name="Freeform 180"/>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2" name="Freeform 181"/>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3" name="Freeform 182"/>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4" name="Freeform 183"/>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5" name="Freeform 184"/>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6" name="Freeform 185"/>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7" name="Freeform 186"/>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8" name="Freeform 187"/>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9" name="Freeform 188"/>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0" name="Freeform 189"/>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1" name="Freeform 190"/>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2" name="Freeform 191"/>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93" name="Group 192"/>
            <p:cNvGrpSpPr/>
            <p:nvPr/>
          </p:nvGrpSpPr>
          <p:grpSpPr>
            <a:xfrm rot="13611836">
              <a:off x="6761803" y="2719409"/>
              <a:ext cx="363440" cy="711127"/>
              <a:chOff x="3881411" y="990360"/>
              <a:chExt cx="363440" cy="711127"/>
            </a:xfrm>
          </p:grpSpPr>
          <p:sp>
            <p:nvSpPr>
              <p:cNvPr id="194" name="Freeform 193"/>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5" name="Freeform 194"/>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6" name="Freeform 195"/>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7" name="Freeform 196"/>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8" name="Freeform 197"/>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9" name="Freeform 198"/>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0" name="Freeform 199"/>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1" name="Freeform 200"/>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2" name="Freeform 201"/>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3" name="Freeform 202"/>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4" name="Freeform 203"/>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5" name="Freeform 204"/>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6" name="Freeform 205"/>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7" name="Freeform 206"/>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8" name="Freeform 207"/>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9" name="Freeform 208"/>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0" name="Freeform 209"/>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1" name="Freeform 210"/>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2" name="Freeform 211"/>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3" name="Freeform 212"/>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14" name="Group 213"/>
            <p:cNvGrpSpPr/>
            <p:nvPr/>
          </p:nvGrpSpPr>
          <p:grpSpPr>
            <a:xfrm rot="9811797">
              <a:off x="6303626" y="3279654"/>
              <a:ext cx="363440" cy="711127"/>
              <a:chOff x="3881411" y="990360"/>
              <a:chExt cx="363440" cy="711127"/>
            </a:xfrm>
          </p:grpSpPr>
          <p:sp>
            <p:nvSpPr>
              <p:cNvPr id="215" name="Freeform 214"/>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6" name="Freeform 215"/>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7" name="Freeform 216"/>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8" name="Freeform 217"/>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9" name="Freeform 218"/>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0" name="Freeform 219"/>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1" name="Freeform 220"/>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2" name="Freeform 221"/>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3" name="Freeform 222"/>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4" name="Freeform 223"/>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5" name="Freeform 224"/>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6" name="Freeform 225"/>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7" name="Freeform 226"/>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8" name="Freeform 227"/>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9" name="Freeform 228"/>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0" name="Freeform 229"/>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1" name="Freeform 230"/>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2" name="Freeform 231"/>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3" name="Freeform 232"/>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4" name="Freeform 233"/>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35" name="Group 234"/>
            <p:cNvGrpSpPr/>
            <p:nvPr/>
          </p:nvGrpSpPr>
          <p:grpSpPr>
            <a:xfrm rot="16910045">
              <a:off x="5907814" y="3444753"/>
              <a:ext cx="363440" cy="711127"/>
              <a:chOff x="3881411" y="990360"/>
              <a:chExt cx="363440" cy="711127"/>
            </a:xfrm>
          </p:grpSpPr>
          <p:sp>
            <p:nvSpPr>
              <p:cNvPr id="236" name="Freeform 235"/>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7" name="Freeform 236"/>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8" name="Freeform 237"/>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9" name="Freeform 238"/>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0" name="Freeform 239"/>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1" name="Freeform 240"/>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2" name="Freeform 241"/>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3" name="Freeform 242"/>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4" name="Freeform 243"/>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5" name="Freeform 244"/>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6" name="Freeform 245"/>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7" name="Freeform 246"/>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8" name="Freeform 247"/>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9" name="Freeform 248"/>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0" name="Freeform 249"/>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1" name="Freeform 250"/>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2" name="Freeform 251"/>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3" name="Freeform 252"/>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4" name="Freeform 253"/>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5" name="Freeform 254"/>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56" name="Group 255"/>
            <p:cNvGrpSpPr/>
            <p:nvPr/>
          </p:nvGrpSpPr>
          <p:grpSpPr>
            <a:xfrm rot="12373261">
              <a:off x="5231203" y="3498066"/>
              <a:ext cx="363440" cy="711127"/>
              <a:chOff x="3881411" y="990360"/>
              <a:chExt cx="363440" cy="711127"/>
            </a:xfrm>
          </p:grpSpPr>
          <p:sp>
            <p:nvSpPr>
              <p:cNvPr id="257" name="Freeform 256"/>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8" name="Freeform 257"/>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9" name="Freeform 258"/>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0" name="Freeform 259"/>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1" name="Freeform 260"/>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2" name="Freeform 261"/>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3" name="Freeform 262"/>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4" name="Freeform 263"/>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5" name="Freeform 264"/>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6" name="Freeform 265"/>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7" name="Freeform 266"/>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8" name="Freeform 267"/>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9" name="Freeform 268"/>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0" name="Freeform 269"/>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1" name="Freeform 270"/>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2" name="Freeform 271"/>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3" name="Freeform 272"/>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4" name="Freeform 273"/>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5" name="Freeform 274"/>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6" name="Freeform 275"/>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77" name="Group 276"/>
            <p:cNvGrpSpPr/>
            <p:nvPr/>
          </p:nvGrpSpPr>
          <p:grpSpPr>
            <a:xfrm rot="19869697">
              <a:off x="4891828" y="3300239"/>
              <a:ext cx="363440" cy="711127"/>
              <a:chOff x="3881411" y="990360"/>
              <a:chExt cx="363440" cy="711127"/>
            </a:xfrm>
          </p:grpSpPr>
          <p:sp>
            <p:nvSpPr>
              <p:cNvPr id="278" name="Freeform 277"/>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9" name="Freeform 278"/>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0" name="Freeform 279"/>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1" name="Freeform 280"/>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2" name="Freeform 281"/>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3" name="Freeform 282"/>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4" name="Freeform 283"/>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5" name="Freeform 284"/>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6" name="Freeform 285"/>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7" name="Freeform 286"/>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8" name="Freeform 287"/>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9" name="Freeform 288"/>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0" name="Freeform 289"/>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1" name="Freeform 290"/>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2" name="Freeform 291"/>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3" name="Freeform 292"/>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4" name="Freeform 293"/>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5" name="Freeform 294"/>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6" name="Freeform 295"/>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7" name="Freeform 296"/>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298" name="Group 297"/>
            <p:cNvGrpSpPr/>
            <p:nvPr/>
          </p:nvGrpSpPr>
          <p:grpSpPr>
            <a:xfrm rot="14768313">
              <a:off x="4418599" y="2923017"/>
              <a:ext cx="363440" cy="711127"/>
              <a:chOff x="3881411" y="990360"/>
              <a:chExt cx="363440" cy="711127"/>
            </a:xfrm>
          </p:grpSpPr>
          <p:sp>
            <p:nvSpPr>
              <p:cNvPr id="299" name="Freeform 298"/>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0" name="Freeform 299"/>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1" name="Freeform 300"/>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2" name="Freeform 301"/>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3" name="Freeform 302"/>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4" name="Freeform 303"/>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5" name="Freeform 304"/>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6" name="Freeform 305"/>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7" name="Freeform 306"/>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8" name="Freeform 307"/>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9" name="Freeform 308"/>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0" name="Freeform 309"/>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1" name="Freeform 310"/>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2" name="Freeform 311"/>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3" name="Freeform 312"/>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4" name="Freeform 313"/>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5" name="Freeform 314"/>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6" name="Freeform 315"/>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7" name="Freeform 316"/>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8" name="Freeform 317"/>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19" name="Group 318"/>
            <p:cNvGrpSpPr/>
            <p:nvPr/>
          </p:nvGrpSpPr>
          <p:grpSpPr>
            <a:xfrm rot="785513">
              <a:off x="4215400" y="2654204"/>
              <a:ext cx="363440" cy="711127"/>
              <a:chOff x="3881411" y="990360"/>
              <a:chExt cx="363440" cy="711127"/>
            </a:xfrm>
          </p:grpSpPr>
          <p:sp>
            <p:nvSpPr>
              <p:cNvPr id="320" name="Freeform 319"/>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1" name="Freeform 320"/>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2" name="Freeform 321"/>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3" name="Freeform 322"/>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4" name="Freeform 323"/>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5" name="Freeform 324"/>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6" name="Freeform 325"/>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7" name="Freeform 326"/>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8" name="Freeform 327"/>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9" name="Freeform 328"/>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0" name="Freeform 329"/>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1" name="Freeform 330"/>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2" name="Freeform 331"/>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3" name="Freeform 332"/>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4" name="Freeform 333"/>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5" name="Freeform 334"/>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6" name="Freeform 335"/>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7" name="Freeform 336"/>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8" name="Freeform 337"/>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9" name="Freeform 338"/>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40" name="Group 339"/>
            <p:cNvGrpSpPr/>
            <p:nvPr/>
          </p:nvGrpSpPr>
          <p:grpSpPr>
            <a:xfrm rot="17259751">
              <a:off x="4178443" y="1995323"/>
              <a:ext cx="363440" cy="711127"/>
              <a:chOff x="3881411" y="990360"/>
              <a:chExt cx="363440" cy="711127"/>
            </a:xfrm>
          </p:grpSpPr>
          <p:sp>
            <p:nvSpPr>
              <p:cNvPr id="341" name="Freeform 340"/>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2" name="Freeform 341"/>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3" name="Freeform 342"/>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4" name="Freeform 343"/>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5" name="Freeform 344"/>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6" name="Freeform 345"/>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7" name="Freeform 346"/>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8" name="Freeform 347"/>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49" name="Freeform 348"/>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0" name="Freeform 349"/>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1" name="Freeform 350"/>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2" name="Freeform 351"/>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3" name="Freeform 352"/>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4" name="Freeform 353"/>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5" name="Freeform 354"/>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6" name="Freeform 355"/>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7" name="Freeform 356"/>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8" name="Freeform 357"/>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9" name="Freeform 358"/>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0" name="Freeform 359"/>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61" name="Group 360"/>
            <p:cNvGrpSpPr/>
            <p:nvPr/>
          </p:nvGrpSpPr>
          <p:grpSpPr>
            <a:xfrm rot="2811836">
              <a:off x="4219523" y="1576005"/>
              <a:ext cx="363440" cy="711127"/>
              <a:chOff x="3881411" y="990360"/>
              <a:chExt cx="363440" cy="711127"/>
            </a:xfrm>
          </p:grpSpPr>
          <p:sp>
            <p:nvSpPr>
              <p:cNvPr id="362" name="Freeform 361"/>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3" name="Freeform 362"/>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4" name="Freeform 363"/>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5" name="Freeform 364"/>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6" name="Freeform 365"/>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7" name="Freeform 366"/>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8" name="Freeform 367"/>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9" name="Freeform 368"/>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0" name="Freeform 369"/>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1" name="Freeform 370"/>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2" name="Freeform 371"/>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3" name="Freeform 372"/>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4" name="Freeform 373"/>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5" name="Freeform 374"/>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6" name="Freeform 375"/>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7" name="Freeform 376"/>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8" name="Freeform 377"/>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9" name="Freeform 378"/>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0" name="Freeform 379"/>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1" name="Freeform 380"/>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sp>
        <p:nvSpPr>
          <p:cNvPr id="382" name="TextBox 3">
            <a:extLst>
              <a:ext uri="{FF2B5EF4-FFF2-40B4-BE49-F238E27FC236}">
                <a16:creationId xmlns:a16="http://schemas.microsoft.com/office/drawing/2014/main" id="{863CF954-A70C-474D-994C-AAFB10A71B48}"/>
              </a:ext>
            </a:extLst>
          </p:cNvPr>
          <p:cNvSpPr txBox="1"/>
          <p:nvPr/>
        </p:nvSpPr>
        <p:spPr bwMode="auto">
          <a:xfrm>
            <a:off x="1084869" y="3429750"/>
            <a:ext cx="3079689" cy="1446550"/>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r>
              <a:rPr lang="en-US" sz="4400" b="1" dirty="0">
                <a:ln w="10541" cmpd="sng">
                  <a:solidFill>
                    <a:schemeClr val="accent1">
                      <a:shade val="88000"/>
                      <a:satMod val="110000"/>
                    </a:schemeClr>
                  </a:solidFill>
                  <a:prstDash val="solid"/>
                </a:ln>
                <a:solidFill>
                  <a:srgbClr val="FFFF00"/>
                </a:solidFill>
                <a:latin typeface="Verdana" pitchFamily="34" charset="0"/>
              </a:rPr>
              <a:t>Finish</a:t>
            </a:r>
          </a:p>
          <a:p>
            <a:r>
              <a:rPr lang="en-US" sz="4400" b="1" dirty="0">
                <a:ln w="10541" cmpd="sng">
                  <a:solidFill>
                    <a:schemeClr val="accent1">
                      <a:shade val="88000"/>
                      <a:satMod val="110000"/>
                    </a:schemeClr>
                  </a:solidFill>
                  <a:prstDash val="solid"/>
                </a:ln>
                <a:solidFill>
                  <a:srgbClr val="FFFF00"/>
                </a:solidFill>
                <a:latin typeface="Verdana" pitchFamily="34" charset="0"/>
              </a:rPr>
              <a:t>Drawing!</a:t>
            </a:r>
          </a:p>
        </p:txBody>
      </p:sp>
    </p:spTree>
    <p:extLst>
      <p:ext uri="{BB962C8B-B14F-4D97-AF65-F5344CB8AC3E}">
        <p14:creationId xmlns:p14="http://schemas.microsoft.com/office/powerpoint/2010/main" val="376598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a:t>Req. 2.b.:  WWV and WWVH</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pic>
        <p:nvPicPr>
          <p:cNvPr id="23" name="Picture 2" descr="https://upload.wikimedia.org/wikipedia/commons/9/97/WWV_buil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t="12807" b="15586"/>
          <a:stretch/>
        </p:blipFill>
        <p:spPr bwMode="auto">
          <a:xfrm>
            <a:off x="1218475" y="908050"/>
            <a:ext cx="7313475" cy="3412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Picture 4" descr="https://upload.wikimedia.org/wikipedia/commons/5/54/15_Mhz_antenna_of_WWV.png"/>
          <p:cNvPicPr>
            <a:picLocks noChangeAspect="1" noChangeArrowheads="1"/>
          </p:cNvPicPr>
          <p:nvPr/>
        </p:nvPicPr>
        <p:blipFill rotWithShape="1">
          <a:blip r:embed="rId4">
            <a:extLst>
              <a:ext uri="{28A0092B-C50C-407E-A947-70E740481C1C}">
                <a14:useLocalDpi xmlns:a14="http://schemas.microsoft.com/office/drawing/2010/main" val="0"/>
              </a:ext>
            </a:extLst>
          </a:blip>
          <a:srcRect t="12269" b="15479"/>
          <a:stretch/>
        </p:blipFill>
        <p:spPr bwMode="auto">
          <a:xfrm>
            <a:off x="1031352" y="662214"/>
            <a:ext cx="7739814" cy="370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 name="Picture 6" descr="https://coloradosectionmanager.files.wordpress.com/2013/07/view_of_wwvh_kauai_antenna_field_from_5_mhz_tower_fish_mvc-4-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956" y="1052856"/>
            <a:ext cx="7777724" cy="3163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 name="TextBox 25"/>
          <p:cNvSpPr txBox="1"/>
          <p:nvPr/>
        </p:nvSpPr>
        <p:spPr bwMode="auto">
          <a:xfrm>
            <a:off x="2606267" y="3517900"/>
            <a:ext cx="3592651" cy="1446550"/>
          </a:xfrm>
          <a:prstGeom prst="rect">
            <a:avLst/>
          </a:prstGeom>
          <a:noFill/>
          <a:ln w="9525">
            <a:noFill/>
            <a:miter lim="800000"/>
            <a:headEnd/>
            <a:tailEnd/>
          </a:ln>
        </p:spPr>
        <p:txBody>
          <a:bodyPr wrap="none" rtlCol="0">
            <a:spAutoFit/>
          </a:bodyPr>
          <a:lstStyle/>
          <a:p>
            <a:pPr algn="ctr"/>
            <a:r>
              <a:rPr lang="en-US" sz="8800" b="1" dirty="0">
                <a:ln w="28575">
                  <a:solidFill>
                    <a:srgbClr val="FF0000"/>
                  </a:solidFill>
                  <a:prstDash val="solid"/>
                </a:ln>
                <a:solidFill>
                  <a:srgbClr val="FFFF00"/>
                </a:solidFill>
                <a:effectLst>
                  <a:outerShdw blurRad="38100" dist="32000" dir="5400000" algn="tl">
                    <a:srgbClr val="000000">
                      <a:alpha val="30000"/>
                    </a:srgbClr>
                  </a:outerShdw>
                </a:effectLst>
                <a:latin typeface="Verdana" pitchFamily="34" charset="0"/>
              </a:rPr>
              <a:t>WWV</a:t>
            </a:r>
          </a:p>
        </p:txBody>
      </p:sp>
      <p:sp>
        <p:nvSpPr>
          <p:cNvPr id="27" name="TextBox 26"/>
          <p:cNvSpPr txBox="1"/>
          <p:nvPr/>
        </p:nvSpPr>
        <p:spPr bwMode="auto">
          <a:xfrm>
            <a:off x="2606002" y="3523778"/>
            <a:ext cx="4538422" cy="1446550"/>
          </a:xfrm>
          <a:prstGeom prst="rect">
            <a:avLst/>
          </a:prstGeom>
          <a:noFill/>
          <a:ln w="9525">
            <a:noFill/>
            <a:miter lim="800000"/>
            <a:headEnd/>
            <a:tailEnd/>
          </a:ln>
        </p:spPr>
        <p:txBody>
          <a:bodyPr wrap="none" rtlCol="0">
            <a:spAutoFit/>
          </a:bodyPr>
          <a:lstStyle/>
          <a:p>
            <a:pPr algn="ctr"/>
            <a:r>
              <a:rPr lang="en-US" sz="8800" b="1" dirty="0">
                <a:ln w="28575">
                  <a:solidFill>
                    <a:srgbClr val="FF0000"/>
                  </a:solidFill>
                  <a:prstDash val="solid"/>
                </a:ln>
                <a:solidFill>
                  <a:srgbClr val="FFFF00"/>
                </a:solidFill>
                <a:effectLst>
                  <a:outerShdw blurRad="38100" dist="32000" dir="5400000" algn="tl">
                    <a:srgbClr val="000000">
                      <a:alpha val="30000"/>
                    </a:srgbClr>
                  </a:outerShdw>
                </a:effectLst>
                <a:latin typeface="Verdana" pitchFamily="34" charset="0"/>
              </a:rPr>
              <a:t>WWV</a:t>
            </a:r>
            <a:r>
              <a:rPr lang="en-US" sz="8800" b="1" dirty="0">
                <a:ln w="28575">
                  <a:solidFill>
                    <a:srgbClr val="FFFF00"/>
                  </a:solidFill>
                  <a:prstDash val="solid"/>
                </a:ln>
                <a:solidFill>
                  <a:srgbClr val="FF0000"/>
                </a:solidFill>
                <a:effectLst>
                  <a:outerShdw blurRad="38100" dist="32000" dir="5400000" algn="tl">
                    <a:srgbClr val="000000">
                      <a:alpha val="30000"/>
                    </a:srgbClr>
                  </a:outerShdw>
                </a:effectLst>
                <a:latin typeface="Verdana" pitchFamily="34" charset="0"/>
              </a:rPr>
              <a:t>H</a:t>
            </a:r>
          </a:p>
        </p:txBody>
      </p:sp>
    </p:spTree>
    <p:extLst>
      <p:ext uri="{BB962C8B-B14F-4D97-AF65-F5344CB8AC3E}">
        <p14:creationId xmlns:p14="http://schemas.microsoft.com/office/powerpoint/2010/main" val="52645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23"/>
                                        </p:tgtEl>
                                      </p:cBhvr>
                                    </p:animEffect>
                                    <p:set>
                                      <p:cBhvr>
                                        <p:cTn id="15" dur="1" fill="hold">
                                          <p:stCondLst>
                                            <p:cond delay="9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24"/>
                                        </p:tgtEl>
                                      </p:cBhvr>
                                    </p:animEffect>
                                    <p:set>
                                      <p:cBhvr>
                                        <p:cTn id="26" dur="1" fill="hold">
                                          <p:stCondLst>
                                            <p:cond delay="999"/>
                                          </p:stCondLst>
                                        </p:cTn>
                                        <p:tgtEl>
                                          <p:spTgt spid="24"/>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upload.wikimedia.org/wikipedia/commons/5/54/15_Mhz_antenna_of_WWV.png"/>
          <p:cNvPicPr>
            <a:picLocks noChangeAspect="1" noChangeArrowheads="1"/>
          </p:cNvPicPr>
          <p:nvPr/>
        </p:nvPicPr>
        <p:blipFill rotWithShape="1">
          <a:blip r:embed="rId5">
            <a:extLst>
              <a:ext uri="{28A0092B-C50C-407E-A947-70E740481C1C}">
                <a14:useLocalDpi xmlns:a14="http://schemas.microsoft.com/office/drawing/2010/main" val="0"/>
              </a:ext>
            </a:extLst>
          </a:blip>
          <a:srcRect t="12269" b="15479"/>
          <a:stretch/>
        </p:blipFill>
        <p:spPr bwMode="auto">
          <a:xfrm>
            <a:off x="1031352" y="662214"/>
            <a:ext cx="7739814" cy="370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lstStyle/>
          <a:p>
            <a:r>
              <a:rPr lang="en-US" dirty="0"/>
              <a:t>Req. 2.b.:  WWV and WWVH</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23" name="TextBox 22"/>
          <p:cNvSpPr txBox="1"/>
          <p:nvPr/>
        </p:nvSpPr>
        <p:spPr bwMode="auto">
          <a:xfrm>
            <a:off x="1836048" y="1390650"/>
            <a:ext cx="5842112" cy="769441"/>
          </a:xfrm>
          <a:prstGeom prst="rect">
            <a:avLst/>
          </a:prstGeom>
          <a:noFill/>
          <a:ln w="9525">
            <a:noFill/>
            <a:miter lim="800000"/>
            <a:headEnd/>
            <a:tailEnd/>
          </a:ln>
        </p:spPr>
        <p:txBody>
          <a:bodyPr wrap="none" rtlCol="0">
            <a:spAutoFit/>
          </a:bodyPr>
          <a:lstStyle/>
          <a:p>
            <a:pPr algn="ctr"/>
            <a:r>
              <a:rPr lang="en-US" sz="4400" b="1" i="1" dirty="0">
                <a:solidFill>
                  <a:srgbClr val="FF0000"/>
                </a:solidFill>
                <a:cs typeface="Times New Roman" panose="02020603050405020304" pitchFamily="18" charset="0"/>
              </a:rPr>
              <a:t>&lt;Click for WWV audio&gt;</a:t>
            </a:r>
          </a:p>
        </p:txBody>
      </p:sp>
      <p:pic>
        <p:nvPicPr>
          <p:cNvPr id="24" name="wwv-nist-5mhz-0900gm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398750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00" fill="hold"/>
                                        <p:tgtEl>
                                          <p:spTgt spid="24"/>
                                        </p:tgtEl>
                                      </p:cBhvr>
                                    </p:cmd>
                                  </p:childTnLst>
                                </p:cTn>
                              </p:par>
                              <p:par>
                                <p:cTn id="7" presetID="10" presetClass="exit" presetSubtype="0" fill="hold" grpId="0" nodeType="withEffect">
                                  <p:stCondLst>
                                    <p:cond delay="0"/>
                                  </p:stCondLst>
                                  <p:childTnLst>
                                    <p:animEffect transition="out" filter="fade">
                                      <p:cBhvr>
                                        <p:cTn id="8" dur="500"/>
                                        <p:tgtEl>
                                          <p:spTgt spid="23"/>
                                        </p:tgtEl>
                                      </p:cBhvr>
                                    </p:animEffect>
                                    <p:set>
                                      <p:cBhvr>
                                        <p:cTn id="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2.c.:  DX</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pic>
        <p:nvPicPr>
          <p:cNvPr id="24" name="Picture 4" descr="http://www.qsl.net/g/g4tut/images/misc/scarborough_reef_dxpedi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347" r="12367"/>
          <a:stretch/>
        </p:blipFill>
        <p:spPr bwMode="auto">
          <a:xfrm>
            <a:off x="4460874" y="630010"/>
            <a:ext cx="3702818" cy="30085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w9yb.org/wp-content/uploads/2014/02/I_love_D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12" y="607966"/>
            <a:ext cx="3042854" cy="3030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2411413" y="4047034"/>
            <a:ext cx="4799712" cy="769441"/>
          </a:xfrm>
          <a:prstGeom prst="rect">
            <a:avLst/>
          </a:prstGeom>
          <a:noFill/>
          <a:ln w="9525">
            <a:noFill/>
            <a:miter lim="800000"/>
            <a:headEnd/>
            <a:tailEnd/>
          </a:ln>
        </p:spPr>
        <p:txBody>
          <a:bodyPr wrap="none" rtlCol="0">
            <a:spAutoFit/>
          </a:bodyPr>
          <a:lstStyle/>
          <a:p>
            <a:pPr algn="ctr"/>
            <a:r>
              <a:rPr lang="en-US" sz="4400" b="1" dirty="0">
                <a:ln w="10541" cmpd="sng">
                  <a:solidFill>
                    <a:schemeClr val="accent1">
                      <a:shade val="88000"/>
                      <a:satMod val="110000"/>
                    </a:schemeClr>
                  </a:solidFill>
                  <a:prstDash val="solid"/>
                </a:ln>
                <a:solidFill>
                  <a:srgbClr val="FFFF00"/>
                </a:solidFill>
                <a:latin typeface="Verdana" pitchFamily="34" charset="0"/>
              </a:rPr>
              <a:t>= “DISTANCE”</a:t>
            </a:r>
          </a:p>
        </p:txBody>
      </p:sp>
      <p:sp>
        <p:nvSpPr>
          <p:cNvPr id="26" name="TextBox 25"/>
          <p:cNvSpPr txBox="1"/>
          <p:nvPr/>
        </p:nvSpPr>
        <p:spPr bwMode="auto">
          <a:xfrm>
            <a:off x="5128849" y="3360519"/>
            <a:ext cx="2412840" cy="523220"/>
          </a:xfrm>
          <a:prstGeom prst="rect">
            <a:avLst/>
          </a:prstGeom>
          <a:noFill/>
          <a:ln w="9525">
            <a:noFill/>
            <a:miter lim="800000"/>
            <a:headEnd/>
            <a:tailEnd/>
          </a:ln>
        </p:spPr>
        <p:txBody>
          <a:bodyPr wrap="none" rtlCol="0">
            <a:spAutoFit/>
          </a:bodyPr>
          <a:lstStyle/>
          <a:p>
            <a:pPr algn="ctr"/>
            <a:r>
              <a:rPr lang="en-US" sz="2800" b="1" dirty="0" err="1">
                <a:ln w="10541" cmpd="sng">
                  <a:solidFill>
                    <a:schemeClr val="accent1">
                      <a:shade val="88000"/>
                      <a:satMod val="110000"/>
                    </a:schemeClr>
                  </a:solidFill>
                  <a:prstDash val="solid"/>
                </a:ln>
                <a:solidFill>
                  <a:schemeClr val="bg1"/>
                </a:solidFill>
                <a:latin typeface="Verdana" pitchFamily="34" charset="0"/>
              </a:rPr>
              <a:t>DXpedition</a:t>
            </a:r>
            <a:endParaRPr lang="en-US" sz="2800" b="1" dirty="0">
              <a:ln w="10541" cmpd="sng">
                <a:solidFill>
                  <a:schemeClr val="accent1">
                    <a:shade val="88000"/>
                    <a:satMod val="110000"/>
                  </a:schemeClr>
                </a:solidFill>
                <a:prstDash val="solid"/>
              </a:ln>
              <a:solidFill>
                <a:schemeClr val="bg1"/>
              </a:solidFill>
              <a:latin typeface="Verdana" pitchFamily="34" charset="0"/>
            </a:endParaRPr>
          </a:p>
        </p:txBody>
      </p:sp>
    </p:spTree>
    <p:extLst>
      <p:ext uri="{BB962C8B-B14F-4D97-AF65-F5344CB8AC3E}">
        <p14:creationId xmlns:p14="http://schemas.microsoft.com/office/powerpoint/2010/main" val="19119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2.d. ITU/FCC</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24</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278" y="962955"/>
            <a:ext cx="2920973" cy="3053443"/>
          </a:xfrm>
          <a:prstGeom prst="rect">
            <a:avLst/>
          </a:prstGeom>
        </p:spPr>
      </p:pic>
      <p:pic>
        <p:nvPicPr>
          <p:cNvPr id="24" name="Picture 4" descr="http://media.clickondetroit.com/photo/2015/12/05/FCC-Federal-Communications-Commission-jpg_1014134_ver1.0_1280_720.jpg"/>
          <p:cNvPicPr>
            <a:picLocks noChangeAspect="1" noChangeArrowheads="1"/>
          </p:cNvPicPr>
          <p:nvPr/>
        </p:nvPicPr>
        <p:blipFill rotWithShape="1">
          <a:blip r:embed="rId4">
            <a:extLst>
              <a:ext uri="{28A0092B-C50C-407E-A947-70E740481C1C}">
                <a14:useLocalDpi xmlns:a14="http://schemas.microsoft.com/office/drawing/2010/main" val="0"/>
              </a:ext>
            </a:extLst>
          </a:blip>
          <a:srcRect l="22653" t="3965" r="24728" b="3125"/>
          <a:stretch/>
        </p:blipFill>
        <p:spPr bwMode="auto">
          <a:xfrm>
            <a:off x="5544436" y="977472"/>
            <a:ext cx="3054216" cy="303348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bwMode="auto">
          <a:xfrm>
            <a:off x="1071699" y="4126052"/>
            <a:ext cx="3876084" cy="707886"/>
          </a:xfrm>
          <a:prstGeom prst="rect">
            <a:avLst/>
          </a:prstGeom>
          <a:noFill/>
          <a:ln w="9525">
            <a:noFill/>
            <a:miter lim="800000"/>
            <a:headEnd/>
            <a:tailEnd/>
          </a:ln>
        </p:spPr>
        <p:txBody>
          <a:bodyPr wrap="square" rtlCol="0">
            <a:spAutoFit/>
          </a:bodyPr>
          <a:lstStyle/>
          <a:p>
            <a:pPr algn="ctr"/>
            <a:r>
              <a:rPr lang="en-US" sz="2000" b="1" dirty="0">
                <a:solidFill>
                  <a:srgbClr val="99FFCC"/>
                </a:solidFill>
                <a:latin typeface="Verdana" pitchFamily="34" charset="0"/>
              </a:rPr>
              <a:t>International</a:t>
            </a:r>
          </a:p>
          <a:p>
            <a:pPr algn="ctr"/>
            <a:r>
              <a:rPr lang="en-US" sz="2000" b="1" dirty="0">
                <a:solidFill>
                  <a:srgbClr val="99FFCC"/>
                </a:solidFill>
                <a:latin typeface="Verdana" pitchFamily="34" charset="0"/>
              </a:rPr>
              <a:t>Treaty</a:t>
            </a:r>
          </a:p>
        </p:txBody>
      </p:sp>
      <p:sp>
        <p:nvSpPr>
          <p:cNvPr id="26" name="TextBox 25"/>
          <p:cNvSpPr txBox="1"/>
          <p:nvPr/>
        </p:nvSpPr>
        <p:spPr bwMode="auto">
          <a:xfrm>
            <a:off x="6001934" y="4126052"/>
            <a:ext cx="2129108" cy="707886"/>
          </a:xfrm>
          <a:prstGeom prst="rect">
            <a:avLst/>
          </a:prstGeom>
          <a:noFill/>
          <a:ln w="9525">
            <a:noFill/>
            <a:miter lim="800000"/>
            <a:headEnd/>
            <a:tailEnd/>
          </a:ln>
        </p:spPr>
        <p:txBody>
          <a:bodyPr wrap="none" rtlCol="0">
            <a:spAutoFit/>
          </a:bodyPr>
          <a:lstStyle/>
          <a:p>
            <a:pPr algn="ctr"/>
            <a:r>
              <a:rPr lang="en-US" sz="2000" b="1" dirty="0">
                <a:solidFill>
                  <a:srgbClr val="FFFF00"/>
                </a:solidFill>
                <a:latin typeface="Verdana" pitchFamily="34" charset="0"/>
              </a:rPr>
              <a:t>United States</a:t>
            </a:r>
          </a:p>
          <a:p>
            <a:pPr algn="ctr"/>
            <a:r>
              <a:rPr lang="en-US" sz="2000" b="1" dirty="0">
                <a:solidFill>
                  <a:srgbClr val="FFFF00"/>
                </a:solidFill>
                <a:latin typeface="Verdana" pitchFamily="34" charset="0"/>
              </a:rPr>
              <a:t>Radio Law</a:t>
            </a:r>
          </a:p>
        </p:txBody>
      </p:sp>
      <p:sp>
        <p:nvSpPr>
          <p:cNvPr id="27" name="TextBox 26"/>
          <p:cNvSpPr txBox="1"/>
          <p:nvPr/>
        </p:nvSpPr>
        <p:spPr bwMode="auto">
          <a:xfrm>
            <a:off x="1614039" y="381655"/>
            <a:ext cx="2800767" cy="523220"/>
          </a:xfrm>
          <a:prstGeom prst="rect">
            <a:avLst/>
          </a:prstGeom>
          <a:noFill/>
          <a:ln w="9525">
            <a:noFill/>
            <a:miter lim="800000"/>
            <a:headEnd/>
            <a:tailEnd/>
          </a:ln>
        </p:spPr>
        <p:txBody>
          <a:bodyPr wrap="none" rtlCol="0">
            <a:spAutoFit/>
          </a:bodyPr>
          <a:lstStyle/>
          <a:p>
            <a:pPr lvl="0" algn="ctr"/>
            <a:r>
              <a:rPr lang="en-US" sz="1400" b="1" dirty="0">
                <a:solidFill>
                  <a:srgbClr val="99FFCC"/>
                </a:solidFill>
                <a:latin typeface="Verdana" pitchFamily="34" charset="0"/>
              </a:rPr>
              <a:t>International</a:t>
            </a:r>
          </a:p>
          <a:p>
            <a:pPr lvl="0" algn="ctr"/>
            <a:r>
              <a:rPr lang="en-US" sz="1400" b="1" dirty="0">
                <a:solidFill>
                  <a:srgbClr val="99FFCC"/>
                </a:solidFill>
                <a:latin typeface="Verdana" pitchFamily="34" charset="0"/>
              </a:rPr>
              <a:t>Telecommunication Union</a:t>
            </a:r>
          </a:p>
        </p:txBody>
      </p:sp>
      <p:sp>
        <p:nvSpPr>
          <p:cNvPr id="28" name="TextBox 27"/>
          <p:cNvSpPr txBox="1"/>
          <p:nvPr/>
        </p:nvSpPr>
        <p:spPr bwMode="auto">
          <a:xfrm>
            <a:off x="5500938" y="381655"/>
            <a:ext cx="3143809" cy="523220"/>
          </a:xfrm>
          <a:prstGeom prst="rect">
            <a:avLst/>
          </a:prstGeom>
          <a:noFill/>
          <a:ln w="9525">
            <a:noFill/>
            <a:miter lim="800000"/>
            <a:headEnd/>
            <a:tailEnd/>
          </a:ln>
        </p:spPr>
        <p:txBody>
          <a:bodyPr wrap="none" rtlCol="0">
            <a:spAutoFit/>
          </a:bodyPr>
          <a:lstStyle>
            <a:defPPr>
              <a:defRPr lang="en-US"/>
            </a:defPPr>
            <a:lvl1pPr lvl="0" algn="ctr">
              <a:defRPr sz="1400" b="1">
                <a:solidFill>
                  <a:srgbClr val="99FFCC"/>
                </a:solidFill>
                <a:latin typeface="Verdana" pitchFamily="34" charset="0"/>
              </a:defRPr>
            </a:lvl1pPr>
          </a:lstStyle>
          <a:p>
            <a:r>
              <a:rPr lang="en-US" dirty="0">
                <a:solidFill>
                  <a:srgbClr val="FFFF00"/>
                </a:solidFill>
              </a:rPr>
              <a:t>Federal</a:t>
            </a:r>
          </a:p>
          <a:p>
            <a:r>
              <a:rPr lang="en-US" dirty="0">
                <a:solidFill>
                  <a:srgbClr val="FFFF00"/>
                </a:solidFill>
              </a:rPr>
              <a:t>Communications Commission</a:t>
            </a:r>
          </a:p>
        </p:txBody>
      </p:sp>
      <p:sp>
        <p:nvSpPr>
          <p:cNvPr id="13" name="TextBox 3"/>
          <p:cNvSpPr txBox="1"/>
          <p:nvPr/>
        </p:nvSpPr>
        <p:spPr bwMode="auto">
          <a:xfrm rot="19496965">
            <a:off x="911877" y="1013877"/>
            <a:ext cx="4100803" cy="186204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11500" b="1" dirty="0">
                <a:ln w="10541" cmpd="sng">
                  <a:solidFill>
                    <a:schemeClr val="accent1">
                      <a:shade val="88000"/>
                      <a:satMod val="110000"/>
                    </a:schemeClr>
                  </a:solidFill>
                  <a:prstDash val="solid"/>
                </a:ln>
                <a:solidFill>
                  <a:srgbClr val="66FFFF"/>
                </a:solidFill>
                <a:latin typeface="Verdana" pitchFamily="34" charset="0"/>
              </a:rPr>
              <a:t>ITU?</a:t>
            </a:r>
          </a:p>
        </p:txBody>
      </p:sp>
      <p:sp>
        <p:nvSpPr>
          <p:cNvPr id="14" name="TextBox 3"/>
          <p:cNvSpPr txBox="1"/>
          <p:nvPr/>
        </p:nvSpPr>
        <p:spPr bwMode="auto">
          <a:xfrm rot="1763286">
            <a:off x="4973404" y="2042577"/>
            <a:ext cx="4187365" cy="186204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11500" b="1" dirty="0">
                <a:ln w="10541" cmpd="sng">
                  <a:solidFill>
                    <a:schemeClr val="accent1">
                      <a:shade val="88000"/>
                      <a:satMod val="110000"/>
                    </a:schemeClr>
                  </a:solidFill>
                  <a:prstDash val="solid"/>
                </a:ln>
                <a:solidFill>
                  <a:srgbClr val="FFFF00"/>
                </a:solidFill>
                <a:latin typeface="Verdana" pitchFamily="34" charset="0"/>
              </a:rPr>
              <a:t>FCC?</a:t>
            </a:r>
          </a:p>
        </p:txBody>
      </p:sp>
    </p:spTree>
    <p:extLst>
      <p:ext uri="{BB962C8B-B14F-4D97-AF65-F5344CB8AC3E}">
        <p14:creationId xmlns:p14="http://schemas.microsoft.com/office/powerpoint/2010/main" val="31345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xit" presetSubtype="0" fill="hold" grpId="0"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5" grpId="0"/>
      <p:bldP spid="26" grpId="0"/>
      <p:bldP spid="27" grpId="0"/>
      <p:bldP spid="28"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25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pic>
        <p:nvPicPr>
          <p:cNvPr id="23" name="Picture 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1866" y="828675"/>
            <a:ext cx="3180533" cy="324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bwMode="auto">
          <a:xfrm>
            <a:off x="1498725" y="971550"/>
            <a:ext cx="2874505" cy="2862322"/>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pPr algn="r"/>
            <a:r>
              <a:rPr lang="en-US" sz="6000" dirty="0"/>
              <a:t>Radio</a:t>
            </a:r>
          </a:p>
          <a:p>
            <a:pPr algn="r"/>
            <a:r>
              <a:rPr lang="en-US" sz="6000" dirty="0"/>
              <a:t>Merit</a:t>
            </a:r>
          </a:p>
          <a:p>
            <a:pPr algn="r"/>
            <a:r>
              <a:rPr lang="en-US" sz="6000" dirty="0"/>
              <a:t>Badge</a:t>
            </a:r>
          </a:p>
        </p:txBody>
      </p:sp>
    </p:spTree>
    <p:extLst>
      <p:ext uri="{BB962C8B-B14F-4D97-AF65-F5344CB8AC3E}">
        <p14:creationId xmlns:p14="http://schemas.microsoft.com/office/powerpoint/2010/main" val="42353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  What is Radio?</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5" name="TextBox 4"/>
          <p:cNvSpPr txBox="1"/>
          <p:nvPr/>
        </p:nvSpPr>
        <p:spPr bwMode="auto">
          <a:xfrm>
            <a:off x="1167117" y="2600589"/>
            <a:ext cx="3898824" cy="1015663"/>
          </a:xfrm>
          <a:prstGeom prst="rect">
            <a:avLst/>
          </a:prstGeom>
          <a:noFill/>
          <a:ln w="9525">
            <a:noFill/>
            <a:miter lim="800000"/>
            <a:headEnd/>
            <a:tailEnd/>
          </a:ln>
        </p:spPr>
        <p:txBody>
          <a:bodyPr wrap="none" rtlCol="0">
            <a:spAutoFit/>
          </a:bodyPr>
          <a:lstStyle/>
          <a:p>
            <a:r>
              <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Verdana" pitchFamily="34" charset="0"/>
              </a:rPr>
              <a:t>Wireless</a:t>
            </a:r>
          </a:p>
        </p:txBody>
      </p:sp>
      <p:sp>
        <p:nvSpPr>
          <p:cNvPr id="23" name="TextBox 22"/>
          <p:cNvSpPr txBox="1"/>
          <p:nvPr/>
        </p:nvSpPr>
        <p:spPr bwMode="auto">
          <a:xfrm>
            <a:off x="1226980" y="3620184"/>
            <a:ext cx="6311343" cy="1015663"/>
          </a:xfrm>
          <a:prstGeom prst="rect">
            <a:avLst/>
          </a:prstGeom>
          <a:noFill/>
          <a:ln w="9525">
            <a:noFill/>
            <a:miter lim="800000"/>
            <a:headEnd/>
            <a:tailEnd/>
          </a:ln>
        </p:spPr>
        <p:txBody>
          <a:bodyPr wrap="none" rtlCol="0">
            <a:spAutoFit/>
          </a:bodyPr>
          <a:lstStyle/>
          <a:p>
            <a:r>
              <a:rPr lang="en-US" sz="6000" b="1" dirty="0">
                <a:ln w="17780" cmpd="sng">
                  <a:solidFill>
                    <a:schemeClr val="accent1">
                      <a:tint val="3000"/>
                    </a:schemeClr>
                  </a:solidFill>
                  <a:prstDash val="solid"/>
                  <a:miter lim="800000"/>
                </a:ln>
                <a:solidFill>
                  <a:srgbClr val="00FFFF"/>
                </a:solidFill>
                <a:effectLst>
                  <a:outerShdw blurRad="55000" dist="50800" dir="5400000" algn="tl">
                    <a:srgbClr val="000000">
                      <a:alpha val="33000"/>
                    </a:srgbClr>
                  </a:outerShdw>
                </a:effectLst>
                <a:latin typeface="Verdana" pitchFamily="34" charset="0"/>
              </a:rPr>
              <a:t>“Off The Grid”</a:t>
            </a:r>
          </a:p>
        </p:txBody>
      </p:sp>
      <p:sp>
        <p:nvSpPr>
          <p:cNvPr id="24" name="TextBox 23"/>
          <p:cNvSpPr txBox="1"/>
          <p:nvPr/>
        </p:nvSpPr>
        <p:spPr bwMode="auto">
          <a:xfrm>
            <a:off x="1130060" y="1572848"/>
            <a:ext cx="6901131" cy="1077218"/>
          </a:xfrm>
          <a:prstGeom prst="rect">
            <a:avLst/>
          </a:prstGeom>
          <a:noFill/>
          <a:ln w="9525">
            <a:noFill/>
            <a:miter lim="800000"/>
            <a:headEnd/>
            <a:tailEnd/>
          </a:ln>
        </p:spPr>
        <p:txBody>
          <a:bodyPr wrap="square" rtlCol="0">
            <a:spAutoFit/>
          </a:bodyPr>
          <a:lstStyle/>
          <a:p>
            <a:r>
              <a:rPr lang="en-US" sz="32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Verdana" pitchFamily="34" charset="0"/>
              </a:rPr>
              <a:t>Communication system, using electromagnetic waves</a:t>
            </a:r>
          </a:p>
        </p:txBody>
      </p:sp>
      <p:sp>
        <p:nvSpPr>
          <p:cNvPr id="25" name="TextBox 24"/>
          <p:cNvSpPr txBox="1"/>
          <p:nvPr/>
        </p:nvSpPr>
        <p:spPr bwMode="auto">
          <a:xfrm>
            <a:off x="988304" y="-60382"/>
            <a:ext cx="4857420" cy="1569660"/>
          </a:xfrm>
          <a:prstGeom prst="rect">
            <a:avLst/>
          </a:prstGeom>
          <a:noFill/>
          <a:ln w="9525">
            <a:noFill/>
            <a:miter lim="800000"/>
            <a:headEnd/>
            <a:tailEnd/>
          </a:ln>
        </p:spPr>
        <p:txBody>
          <a:bodyPr wrap="none" rtlCol="0">
            <a:spAutoFit/>
          </a:bodyPr>
          <a:lstStyle/>
          <a:p>
            <a:pPr algn="ctr"/>
            <a:r>
              <a:rPr lang="en-US" sz="9600" b="1" dirty="0">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rPr>
              <a:t>Radio?</a:t>
            </a:r>
          </a:p>
        </p:txBody>
      </p:sp>
      <p:pic>
        <p:nvPicPr>
          <p:cNvPr id="1030" name="Picture 6" descr="http://fp-financial.com/wp-content/uploads/2016/09/CellPhones.jpg"/>
          <p:cNvPicPr>
            <a:picLocks noChangeAspect="1" noChangeArrowheads="1"/>
          </p:cNvPicPr>
          <p:nvPr/>
        </p:nvPicPr>
        <p:blipFill rotWithShape="1">
          <a:blip r:embed="rId3">
            <a:extLst>
              <a:ext uri="{28A0092B-C50C-407E-A947-70E740481C1C}">
                <a14:useLocalDpi xmlns:a14="http://schemas.microsoft.com/office/drawing/2010/main" val="0"/>
              </a:ext>
            </a:extLst>
          </a:blip>
          <a:srcRect l="33248" r="693"/>
          <a:stretch/>
        </p:blipFill>
        <p:spPr bwMode="auto">
          <a:xfrm>
            <a:off x="1187449" y="1631950"/>
            <a:ext cx="6959601" cy="28321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29760" y="1385229"/>
            <a:ext cx="7033045" cy="3309668"/>
            <a:chOff x="1063085" y="1442379"/>
            <a:chExt cx="7033045" cy="3309668"/>
          </a:xfrm>
        </p:grpSpPr>
        <p:pic>
          <p:nvPicPr>
            <p:cNvPr id="1026" name="Picture 2" descr="Image result for Einstein's quote about wirel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85" y="1442379"/>
              <a:ext cx="7033045" cy="3309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638925" y="4295775"/>
              <a:ext cx="1362075" cy="35242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4" name="TextBox 3"/>
          <p:cNvSpPr txBox="1"/>
          <p:nvPr/>
        </p:nvSpPr>
        <p:spPr bwMode="auto">
          <a:xfrm>
            <a:off x="1104594" y="-57150"/>
            <a:ext cx="5408853" cy="3046988"/>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pPr algn="l"/>
            <a:r>
              <a:rPr lang="en-US" dirty="0"/>
              <a:t>What is</a:t>
            </a:r>
          </a:p>
          <a:p>
            <a:pPr algn="l"/>
            <a:r>
              <a:rPr lang="en-US" dirty="0"/>
              <a:t>Radio?</a:t>
            </a:r>
          </a:p>
        </p:txBody>
      </p:sp>
    </p:spTree>
    <p:extLst>
      <p:ext uri="{BB962C8B-B14F-4D97-AF65-F5344CB8AC3E}">
        <p14:creationId xmlns:p14="http://schemas.microsoft.com/office/powerpoint/2010/main" val="350127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xit" presetSubtype="0" fill="hold" grpId="0"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par>
                                <p:cTn id="30" presetID="10" presetClass="exit" presetSubtype="0" fill="hold" grpId="0"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0"/>
                                        </p:tgtEl>
                                      </p:cBhvr>
                                    </p:animEffect>
                                    <p:set>
                                      <p:cBhvr>
                                        <p:cTn id="37" dur="1" fill="hold">
                                          <p:stCondLst>
                                            <p:cond delay="499"/>
                                          </p:stCondLst>
                                        </p:cTn>
                                        <p:tgtEl>
                                          <p:spTgt spid="103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ntr" presetSubtype="0" fill="hold" grpId="0" nodeType="with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xit" presetSubtype="0" fill="hold" grpId="0"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5" grpId="0"/>
      <p:bldP spid="23" grpId="0"/>
      <p:bldP spid="24" grpId="0"/>
      <p:bldP spid="2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  What is Radio?</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4</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6</a:t>
            </a: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7</a:t>
            </a:r>
          </a:p>
        </p:txBody>
      </p:sp>
      <p:pic>
        <p:nvPicPr>
          <p:cNvPr id="29" name="Picture 6" descr="http://s.hswstatic.com/gif/wireless-network-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934" y="1773177"/>
            <a:ext cx="2390957" cy="159397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2720" y="1767600"/>
            <a:ext cx="2335386" cy="1605126"/>
          </a:xfrm>
          <a:prstGeom prst="rect">
            <a:avLst/>
          </a:prstGeom>
          <a:noFill/>
          <a:ln w="57150">
            <a:solidFill>
              <a:schemeClr val="bg1"/>
            </a:solidFill>
          </a:ln>
        </p:spPr>
      </p:pic>
      <p:pic>
        <p:nvPicPr>
          <p:cNvPr id="31" name="Picture 2" descr="https://timedotcom.files.wordpress.com/2014/11/smartphones.jpg?quality=75&amp;strip=color&amp;w=1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5975" y="1672583"/>
            <a:ext cx="2428875" cy="179515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32" name="Picture 4" descr="http://www.homedepot.com/hdus/en_US/DTCCOM/HomePage/How_To/Buying_Guides/Building_Materials/HT_BG_BM_Garage-Door-Openers/Body/Images/350_NewStep_gar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9963" y="1721803"/>
            <a:ext cx="2120900" cy="169672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33" name="Picture 10" descr="http://homexgarden.com/wp-content/uploads/2015/02/Microwave-oven-maintenance-tip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2136" y="1790517"/>
            <a:ext cx="2336553" cy="15592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http://www.patspapers.com/images/uploads/ez_pass_hold_main.jpg"/>
          <p:cNvPicPr>
            <a:picLocks noChangeAspect="1" noChangeArrowheads="1"/>
          </p:cNvPicPr>
          <p:nvPr/>
        </p:nvPicPr>
        <p:blipFill rotWithShape="1">
          <a:blip r:embed="rId8">
            <a:extLst>
              <a:ext uri="{28A0092B-C50C-407E-A947-70E740481C1C}">
                <a14:useLocalDpi xmlns:a14="http://schemas.microsoft.com/office/drawing/2010/main" val="0"/>
              </a:ext>
            </a:extLst>
          </a:blip>
          <a:srcRect t="19880" r="46563"/>
          <a:stretch/>
        </p:blipFill>
        <p:spPr bwMode="auto">
          <a:xfrm>
            <a:off x="3614854" y="1464285"/>
            <a:ext cx="1911118" cy="221175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bwMode="auto">
          <a:xfrm>
            <a:off x="1371294" y="1085850"/>
            <a:ext cx="6516528" cy="2800767"/>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pPr algn="l"/>
            <a:r>
              <a:rPr lang="en-US" sz="4400" i="1" dirty="0"/>
              <a:t>Lot’s of things</a:t>
            </a:r>
          </a:p>
          <a:p>
            <a:pPr algn="l"/>
            <a:r>
              <a:rPr lang="en-US" sz="4400" i="1" dirty="0"/>
              <a:t>we use every day</a:t>
            </a:r>
          </a:p>
          <a:p>
            <a:pPr algn="l"/>
            <a:r>
              <a:rPr lang="en-US" sz="4400" i="1" dirty="0"/>
              <a:t>could be considered</a:t>
            </a:r>
          </a:p>
          <a:p>
            <a:pPr algn="l"/>
            <a:r>
              <a:rPr lang="en-US" sz="4400" i="1" dirty="0"/>
              <a:t>forms of radio…</a:t>
            </a:r>
          </a:p>
        </p:txBody>
      </p:sp>
    </p:spTree>
    <p:extLst>
      <p:ext uri="{BB962C8B-B14F-4D97-AF65-F5344CB8AC3E}">
        <p14:creationId xmlns:p14="http://schemas.microsoft.com/office/powerpoint/2010/main" val="263433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500"/>
                            </p:stCondLst>
                            <p:childTnLst>
                              <p:par>
                                <p:cTn id="15" presetID="42" presetClass="path" presetSubtype="0" accel="50000" decel="50000" fill="hold" nodeType="afterEffect">
                                  <p:stCondLst>
                                    <p:cond delay="250"/>
                                  </p:stCondLst>
                                  <p:childTnLst>
                                    <p:animMotion origin="layout" path="M 3.61111E-6 4.36863E-6 L -0.23056 -0.23001 " pathEditMode="relative" rAng="0" ptsTypes="AA">
                                      <p:cBhvr>
                                        <p:cTn id="16" dur="500" fill="hold"/>
                                        <p:tgtEl>
                                          <p:spTgt spid="29"/>
                                        </p:tgtEl>
                                        <p:attrNameLst>
                                          <p:attrName>ppt_x</p:attrName>
                                          <p:attrName>ppt_y</p:attrName>
                                        </p:attrNameLst>
                                      </p:cBhvr>
                                      <p:rCtr x="-11528" y="-1151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xit" presetSubtype="0" fill="hold" grpId="0"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p:stCondLst>
                              <p:cond delay="500"/>
                            </p:stCondLst>
                            <p:childTnLst>
                              <p:par>
                                <p:cTn id="26" presetID="42" presetClass="path" presetSubtype="0" accel="50000" decel="50000" fill="hold" nodeType="afterEffect">
                                  <p:stCondLst>
                                    <p:cond delay="250"/>
                                  </p:stCondLst>
                                  <p:childTnLst>
                                    <p:animMotion origin="layout" path="M 3.61111E-6 4.36863E-6 L 0.33784 0.22414 " pathEditMode="relative" rAng="0" ptsTypes="AA">
                                      <p:cBhvr>
                                        <p:cTn id="27" dur="500" fill="hold"/>
                                        <p:tgtEl>
                                          <p:spTgt spid="30"/>
                                        </p:tgtEl>
                                        <p:attrNameLst>
                                          <p:attrName>ppt_x</p:attrName>
                                          <p:attrName>ppt_y</p:attrName>
                                        </p:attrNameLst>
                                      </p:cBhvr>
                                      <p:rCtr x="16892" y="11207"/>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xit" presetSubtype="0" fill="hold" grpId="0"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42" presetClass="path" presetSubtype="0" accel="50000" decel="50000" fill="hold" nodeType="afterEffect">
                                  <p:stCondLst>
                                    <p:cond delay="250"/>
                                  </p:stCondLst>
                                  <p:childTnLst>
                                    <p:animMotion origin="layout" path="M 3.61111E-6 4.36863E-6 L -0.22726 0.18339 " pathEditMode="relative" rAng="0" ptsTypes="AA">
                                      <p:cBhvr>
                                        <p:cTn id="38" dur="500" fill="hold"/>
                                        <p:tgtEl>
                                          <p:spTgt spid="31"/>
                                        </p:tgtEl>
                                        <p:attrNameLst>
                                          <p:attrName>ppt_x</p:attrName>
                                          <p:attrName>ppt_y</p:attrName>
                                        </p:attrNameLst>
                                      </p:cBhvr>
                                      <p:rCtr x="-11372" y="9169"/>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xit" presetSubtype="0" fill="hold" grpId="0"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42" presetClass="path" presetSubtype="0" accel="50000" decel="50000" fill="hold" nodeType="afterEffect">
                                  <p:stCondLst>
                                    <p:cond delay="250"/>
                                  </p:stCondLst>
                                  <p:childTnLst>
                                    <p:animMotion origin="layout" path="M 3.61111E-6 4.36863E-6 L 0.05399 -0.26058 " pathEditMode="relative" rAng="0" ptsTypes="AA">
                                      <p:cBhvr>
                                        <p:cTn id="49" dur="500" fill="hold"/>
                                        <p:tgtEl>
                                          <p:spTgt spid="32"/>
                                        </p:tgtEl>
                                        <p:attrNameLst>
                                          <p:attrName>ppt_x</p:attrName>
                                          <p:attrName>ppt_y</p:attrName>
                                        </p:attrNameLst>
                                      </p:cBhvr>
                                      <p:rCtr x="2691" y="-13029"/>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xit" presetSubtype="0" fill="hold" grpId="0"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par>
                          <p:cTn id="58" fill="hold">
                            <p:stCondLst>
                              <p:cond delay="500"/>
                            </p:stCondLst>
                            <p:childTnLst>
                              <p:par>
                                <p:cTn id="59" presetID="42" presetClass="path" presetSubtype="0" accel="50000" decel="50000" fill="hold" nodeType="afterEffect">
                                  <p:stCondLst>
                                    <p:cond delay="250"/>
                                  </p:stCondLst>
                                  <p:childTnLst>
                                    <p:animMotion origin="layout" path="M 3.61111E-6 4.36863E-6 L 0.33611 -0.17691 " pathEditMode="relative" rAng="0" ptsTypes="AA">
                                      <p:cBhvr>
                                        <p:cTn id="60" dur="500" fill="hold"/>
                                        <p:tgtEl>
                                          <p:spTgt spid="33"/>
                                        </p:tgtEl>
                                        <p:attrNameLst>
                                          <p:attrName>ppt_x</p:attrName>
                                          <p:attrName>ppt_y</p:attrName>
                                        </p:attrNameLst>
                                      </p:cBhvr>
                                      <p:rCtr x="16806" y="-8861"/>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xit" presetSubtype="0" fill="hold" grpId="0" nodeType="with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par>
                          <p:cTn id="69" fill="hold">
                            <p:stCondLst>
                              <p:cond delay="500"/>
                            </p:stCondLst>
                            <p:childTnLst>
                              <p:par>
                                <p:cTn id="70" presetID="42" presetClass="path" presetSubtype="0" accel="50000" decel="50000" fill="hold" nodeType="afterEffect">
                                  <p:stCondLst>
                                    <p:cond delay="250"/>
                                  </p:stCondLst>
                                  <p:childTnLst>
                                    <p:animMotion origin="layout" path="M 3.61111E-6 4.36863E-6 L 0.04982 0.19697 " pathEditMode="relative" rAng="0" ptsTypes="AA">
                                      <p:cBhvr>
                                        <p:cTn id="71" dur="500" fill="hold"/>
                                        <p:tgtEl>
                                          <p:spTgt spid="34"/>
                                        </p:tgtEl>
                                        <p:attrNameLst>
                                          <p:attrName>ppt_x</p:attrName>
                                          <p:attrName>ppt_y</p:attrName>
                                        </p:attrNameLst>
                                      </p:cBhvr>
                                      <p:rCtr x="2483" y="98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1.a.:  Broadcast Radio</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pic>
        <p:nvPicPr>
          <p:cNvPr id="23" name="Picture 8" descr="http://media2.picsearch.com/is?_1XxwKuxdlRZJNmJM64oNBoIfyHpFicvUO3nwiZRGKc&amp;height=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470888"/>
            <a:ext cx="3121513" cy="417426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4" name="Picture 2" descr="http://media2.picsearch.com/is?VguZ9Kg1jraGNOzUQfofeBD0qdEny4hiRIPVTfDZCH4&amp;height=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904" y="3162300"/>
            <a:ext cx="2874008" cy="139065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5" name="Picture 2" descr="https://lukem5455.files.wordpress.com/2013/04/spin_studio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2099" y="563563"/>
            <a:ext cx="3133725" cy="2350294"/>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1.a.: Hobby Radio</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6</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4791" b="7565"/>
          <a:stretch/>
        </p:blipFill>
        <p:spPr>
          <a:xfrm>
            <a:off x="4180582" y="458788"/>
            <a:ext cx="3084657" cy="2019300"/>
          </a:xfrm>
          <a:prstGeom prst="rect">
            <a:avLst/>
          </a:prstGeom>
          <a:noFill/>
          <a:ln w="57150">
            <a:solidFill>
              <a:schemeClr val="bg1"/>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742" y="2718692"/>
            <a:ext cx="3207708" cy="2131121"/>
          </a:xfrm>
          <a:prstGeom prst="rect">
            <a:avLst/>
          </a:prstGeom>
          <a:noFill/>
          <a:ln w="57150">
            <a:solidFill>
              <a:schemeClr val="bg1"/>
            </a:solidFill>
          </a:ln>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5526" y="528715"/>
            <a:ext cx="1417731" cy="1987473"/>
          </a:xfrm>
          <a:prstGeom prst="rect">
            <a:avLst/>
          </a:prstGeom>
          <a:noFill/>
          <a:ln w="57150">
            <a:solidFill>
              <a:schemeClr val="bg1"/>
            </a:solidFill>
          </a:ln>
        </p:spPr>
      </p:pic>
      <p:pic>
        <p:nvPicPr>
          <p:cNvPr id="26" name="Picture 2" descr="http://www.wia.org.au/discover/introduction/whoweare/images/Scou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5364" y="2716212"/>
            <a:ext cx="1893461" cy="212407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2/22/RC_car_rock_crawl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5220" y="389573"/>
            <a:ext cx="3275648" cy="2183765"/>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https://static.rcgroups.net/forums/attachments/2/7/4/2/9/6/ai17665606-204-thumb-gas_boats_for_beginners_splas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75" y="2992437"/>
            <a:ext cx="4757015" cy="181927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http://www.top-flite.com/airplanes/topa0210-05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4968" y="688466"/>
            <a:ext cx="4186557" cy="251193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40" name="Picture 16" descr="http://mycarneedsthis.com/wp-content/uploads/2015/12/753146485_c7aca7241f_b-1024x76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1225" y="639763"/>
            <a:ext cx="5175250" cy="3881438"/>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44" name="Picture 20" descr="http://thewirecutter.com/wp-content/uploads/2015/11/12-drones-blade-chroma-4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5588" y="1600200"/>
            <a:ext cx="4071937" cy="2714625"/>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8" name="Picture 14" descr="http://www.nextwavetech.com/wp-content/uploads/2015/07/drone-flyin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08100" y="314325"/>
            <a:ext cx="2998258" cy="4497388"/>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bwMode="auto">
          <a:xfrm>
            <a:off x="8658225"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20" name="TextBox 19"/>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21" name="TextBox 2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4</a:t>
            </a:r>
          </a:p>
        </p:txBody>
      </p:sp>
      <p:sp>
        <p:nvSpPr>
          <p:cNvPr id="22" name="TextBox 2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5</a:t>
            </a:r>
          </a:p>
        </p:txBody>
      </p:sp>
      <p:pic>
        <p:nvPicPr>
          <p:cNvPr id="1042" name="Picture 18" descr="Best 2 Way Radios For Hunti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5775" y="760237"/>
            <a:ext cx="5657850" cy="308030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6" name="Picture 12" descr="https://i.ytimg.com/vi/F8FvNfnjHUA/maxresdefault.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33943"/>
          <a:stretch/>
        </p:blipFill>
        <p:spPr bwMode="auto">
          <a:xfrm>
            <a:off x="5872632" y="2514600"/>
            <a:ext cx="2013427" cy="171450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0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par>
                                <p:cTn id="23" presetID="10" presetClass="entr" presetSubtype="0"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fade">
                                      <p:cBhvr>
                                        <p:cTn id="25" dur="500"/>
                                        <p:tgtEl>
                                          <p:spTgt spid="1034"/>
                                        </p:tgtEl>
                                      </p:cBhvr>
                                    </p:animEffect>
                                  </p:childTnLst>
                                </p:cTn>
                              </p:par>
                              <p:par>
                                <p:cTn id="26" presetID="10" presetClass="entr" presetSubtype="0" fill="hold" nodeType="with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500"/>
                                        <p:tgtEl>
                                          <p:spTgt spid="10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30"/>
                                        </p:tgtEl>
                                      </p:cBhvr>
                                    </p:animEffect>
                                    <p:set>
                                      <p:cBhvr>
                                        <p:cTn id="33" dur="1" fill="hold">
                                          <p:stCondLst>
                                            <p:cond delay="499"/>
                                          </p:stCondLst>
                                        </p:cTn>
                                        <p:tgtEl>
                                          <p:spTgt spid="103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34"/>
                                        </p:tgtEl>
                                      </p:cBhvr>
                                    </p:animEffect>
                                    <p:set>
                                      <p:cBhvr>
                                        <p:cTn id="39" dur="1" fill="hold">
                                          <p:stCondLst>
                                            <p:cond delay="499"/>
                                          </p:stCondLst>
                                        </p:cTn>
                                        <p:tgtEl>
                                          <p:spTgt spid="103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032"/>
                                        </p:tgtEl>
                                      </p:cBhvr>
                                    </p:animEffect>
                                    <p:set>
                                      <p:cBhvr>
                                        <p:cTn id="42" dur="1" fill="hold">
                                          <p:stCondLst>
                                            <p:cond delay="499"/>
                                          </p:stCondLst>
                                        </p:cTn>
                                        <p:tgtEl>
                                          <p:spTgt spid="1032"/>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38"/>
                                        </p:tgtEl>
                                        <p:attrNameLst>
                                          <p:attrName>style.visibility</p:attrName>
                                        </p:attrNameLst>
                                      </p:cBhvr>
                                      <p:to>
                                        <p:strVal val="visible"/>
                                      </p:to>
                                    </p:set>
                                    <p:animEffect transition="in" filter="fade">
                                      <p:cBhvr>
                                        <p:cTn id="45" dur="500"/>
                                        <p:tgtEl>
                                          <p:spTgt spid="1038"/>
                                        </p:tgtEl>
                                      </p:cBhvr>
                                    </p:animEffect>
                                  </p:childTnLst>
                                </p:cTn>
                              </p:par>
                              <p:par>
                                <p:cTn id="46" presetID="10" presetClass="entr" presetSubtype="0" fill="hold" nodeType="withEffect">
                                  <p:stCondLst>
                                    <p:cond delay="0"/>
                                  </p:stCondLst>
                                  <p:childTnLst>
                                    <p:set>
                                      <p:cBhvr>
                                        <p:cTn id="47" dur="1" fill="hold">
                                          <p:stCondLst>
                                            <p:cond delay="0"/>
                                          </p:stCondLst>
                                        </p:cTn>
                                        <p:tgtEl>
                                          <p:spTgt spid="1044"/>
                                        </p:tgtEl>
                                        <p:attrNameLst>
                                          <p:attrName>style.visibility</p:attrName>
                                        </p:attrNameLst>
                                      </p:cBhvr>
                                      <p:to>
                                        <p:strVal val="visible"/>
                                      </p:to>
                                    </p:set>
                                    <p:animEffect transition="in" filter="fade">
                                      <p:cBhvr>
                                        <p:cTn id="48" dur="500"/>
                                        <p:tgtEl>
                                          <p:spTgt spid="10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038"/>
                                        </p:tgtEl>
                                      </p:cBhvr>
                                    </p:animEffect>
                                    <p:set>
                                      <p:cBhvr>
                                        <p:cTn id="53" dur="1" fill="hold">
                                          <p:stCondLst>
                                            <p:cond delay="499"/>
                                          </p:stCondLst>
                                        </p:cTn>
                                        <p:tgtEl>
                                          <p:spTgt spid="1038"/>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044"/>
                                        </p:tgtEl>
                                      </p:cBhvr>
                                    </p:animEffect>
                                    <p:set>
                                      <p:cBhvr>
                                        <p:cTn id="59" dur="1" fill="hold">
                                          <p:stCondLst>
                                            <p:cond delay="499"/>
                                          </p:stCondLst>
                                        </p:cTn>
                                        <p:tgtEl>
                                          <p:spTgt spid="1044"/>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1040"/>
                                        </p:tgtEl>
                                        <p:attrNameLst>
                                          <p:attrName>style.visibility</p:attrName>
                                        </p:attrNameLst>
                                      </p:cBhvr>
                                      <p:to>
                                        <p:strVal val="visible"/>
                                      </p:to>
                                    </p:set>
                                    <p:animEffect transition="in" filter="fade">
                                      <p:cBhvr>
                                        <p:cTn id="62" dur="500"/>
                                        <p:tgtEl>
                                          <p:spTgt spid="10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040"/>
                                        </p:tgtEl>
                                      </p:cBhvr>
                                    </p:animEffect>
                                    <p:set>
                                      <p:cBhvr>
                                        <p:cTn id="67" dur="1" fill="hold">
                                          <p:stCondLst>
                                            <p:cond delay="499"/>
                                          </p:stCondLst>
                                        </p:cTn>
                                        <p:tgtEl>
                                          <p:spTgt spid="1040"/>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042"/>
                                        </p:tgtEl>
                                        <p:attrNameLst>
                                          <p:attrName>style.visibility</p:attrName>
                                        </p:attrNameLst>
                                      </p:cBhvr>
                                      <p:to>
                                        <p:strVal val="visible"/>
                                      </p:to>
                                    </p:set>
                                    <p:animEffect transition="in" filter="fade">
                                      <p:cBhvr>
                                        <p:cTn id="73" dur="500"/>
                                        <p:tgtEl>
                                          <p:spTgt spid="1042"/>
                                        </p:tgtEl>
                                      </p:cBhvr>
                                    </p:animEffect>
                                  </p:childTnLst>
                                </p:cTn>
                              </p:par>
                              <p:par>
                                <p:cTn id="74" presetID="10" presetClass="entr" presetSubtype="0" fill="hold" nodeType="withEffect">
                                  <p:stCondLst>
                                    <p:cond delay="0"/>
                                  </p:stCondLst>
                                  <p:childTnLst>
                                    <p:set>
                                      <p:cBhvr>
                                        <p:cTn id="75" dur="1" fill="hold">
                                          <p:stCondLst>
                                            <p:cond delay="0"/>
                                          </p:stCondLst>
                                        </p:cTn>
                                        <p:tgtEl>
                                          <p:spTgt spid="1036"/>
                                        </p:tgtEl>
                                        <p:attrNameLst>
                                          <p:attrName>style.visibility</p:attrName>
                                        </p:attrNameLst>
                                      </p:cBhvr>
                                      <p:to>
                                        <p:strVal val="visible"/>
                                      </p:to>
                                    </p:set>
                                    <p:animEffect transition="in" filter="fade">
                                      <p:cBhvr>
                                        <p:cTn id="76"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1.b.: Broadcasting vs. Two-Way Radio</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7</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pic>
        <p:nvPicPr>
          <p:cNvPr id="23" name="Picture 2" descr="http://media.web.britannica.com/eb-media/01/62901-004-2383D0EE.gif"/>
          <p:cNvPicPr>
            <a:picLocks noChangeAspect="1" noChangeArrowheads="1"/>
          </p:cNvPicPr>
          <p:nvPr/>
        </p:nvPicPr>
        <p:blipFill rotWithShape="1">
          <a:blip r:embed="rId3">
            <a:extLst>
              <a:ext uri="{28A0092B-C50C-407E-A947-70E740481C1C}">
                <a14:useLocalDpi xmlns:a14="http://schemas.microsoft.com/office/drawing/2010/main" val="0"/>
              </a:ext>
            </a:extLst>
          </a:blip>
          <a:srcRect b="4785"/>
          <a:stretch/>
        </p:blipFill>
        <p:spPr bwMode="auto">
          <a:xfrm>
            <a:off x="1597025" y="600075"/>
            <a:ext cx="5705475"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blogsdir.cms.rrcdn.com/91/files/2014/06/workerontwowayradio-Better-Road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30" r="9132"/>
          <a:stretch/>
        </p:blipFill>
        <p:spPr bwMode="auto">
          <a:xfrm>
            <a:off x="1371600" y="451155"/>
            <a:ext cx="3413054" cy="2699937"/>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5" name="Picture 6" descr="http://www.twocommunications.com/wp-content/uploads/2016/02/Two-Way-Radio-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509"/>
          <a:stretch/>
        </p:blipFill>
        <p:spPr bwMode="auto">
          <a:xfrm>
            <a:off x="5085715" y="1903588"/>
            <a:ext cx="3537584" cy="269559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6" name="Picture 10" descr="http://www.arrl.org/images/view/Ham_Radio_Operators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658938"/>
            <a:ext cx="4524375" cy="293370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7" name="Picture 12" descr="https://upload.wikimedia.org/wikipedia/commons/3/31/HamRadioGir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7979" y="443593"/>
            <a:ext cx="2631017" cy="197326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8" name="Picture 2" descr="https://media.consumeraffairs.com/files/cache/news/radio-car_mediu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4916" y="1959428"/>
            <a:ext cx="2517321" cy="25173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1.c.:  Call Signs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8</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pic>
        <p:nvPicPr>
          <p:cNvPr id="2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097" y="793506"/>
            <a:ext cx="3236090" cy="1797294"/>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http://www.gpb.org/sites/www.gpb.org/files/television/total_tv_coverage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4763" y="638175"/>
            <a:ext cx="3121504" cy="394754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5" name="Picture 4" descr="http://www.themainestore.com/shop/images/100017-753.jpg"/>
          <p:cNvPicPr>
            <a:picLocks noChangeAspect="1" noChangeArrowheads="1"/>
          </p:cNvPicPr>
          <p:nvPr/>
        </p:nvPicPr>
        <p:blipFill rotWithShape="1">
          <a:blip r:embed="rId5">
            <a:extLst>
              <a:ext uri="{28A0092B-C50C-407E-A947-70E740481C1C}">
                <a14:useLocalDpi xmlns:a14="http://schemas.microsoft.com/office/drawing/2010/main" val="0"/>
              </a:ext>
            </a:extLst>
          </a:blip>
          <a:srcRect l="37328" t="6407" b="56427"/>
          <a:stretch/>
        </p:blipFill>
        <p:spPr bwMode="auto">
          <a:xfrm>
            <a:off x="1269999" y="2931886"/>
            <a:ext cx="3459352" cy="1378857"/>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1104594" y="1485900"/>
            <a:ext cx="6928500" cy="1569660"/>
          </a:xfrm>
          <a:prstGeom prst="rect">
            <a:avLst/>
          </a:prstGeom>
          <a:noFill/>
          <a:ln w="9525">
            <a:noFill/>
            <a:miter lim="800000"/>
            <a:headEnd/>
            <a:tailEnd/>
          </a:ln>
        </p:spPr>
        <p:txBody>
          <a:bodyPr wrap="none" rtlCol="0">
            <a:spAutoFit/>
          </a:bodyPr>
          <a:lstStyle>
            <a:defPPr>
              <a:defRPr lang="en-US"/>
            </a:defPPr>
            <a:lvl1pPr algn="ctr">
              <a:defRPr sz="9600" b="1">
                <a:ln w="17780" cmpd="sng">
                  <a:solidFill>
                    <a:schemeClr val="accent1">
                      <a:tint val="3000"/>
                    </a:schemeClr>
                  </a:solidFill>
                  <a:prstDash val="solid"/>
                  <a:miter lim="800000"/>
                </a:ln>
                <a:solidFill>
                  <a:srgbClr val="66FF33"/>
                </a:solidFill>
                <a:effectLst>
                  <a:outerShdw blurRad="55000" dist="50800" dir="5400000" algn="tl">
                    <a:srgbClr val="000000">
                      <a:alpha val="33000"/>
                    </a:srgbClr>
                  </a:outerShdw>
                </a:effectLst>
                <a:latin typeface="Verdana" pitchFamily="34" charset="0"/>
              </a:defRPr>
            </a:lvl1pPr>
          </a:lstStyle>
          <a:p>
            <a:r>
              <a:rPr lang="en-US" dirty="0"/>
              <a:t>Call Signs</a:t>
            </a:r>
          </a:p>
        </p:txBody>
      </p:sp>
    </p:spTree>
    <p:extLst>
      <p:ext uri="{BB962C8B-B14F-4D97-AF65-F5344CB8AC3E}">
        <p14:creationId xmlns:p14="http://schemas.microsoft.com/office/powerpoint/2010/main" val="17603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xit" presetSubtype="0" fill="hold" grpId="0"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1.c.:  Call Signs</a:t>
            </a:r>
          </a:p>
        </p:txBody>
      </p:sp>
      <p:sp>
        <p:nvSpPr>
          <p:cNvPr id="3" name="Slide Number Placeholder 2"/>
          <p:cNvSpPr>
            <a:spLocks noGrp="1"/>
          </p:cNvSpPr>
          <p:nvPr>
            <p:ph type="sldNum" sz="quarter" idx="12"/>
          </p:nvPr>
        </p:nvSpPr>
        <p:spPr/>
        <p:txBody>
          <a:bodyPr/>
          <a:lstStyle/>
          <a:p>
            <a:pPr>
              <a:defRPr/>
            </a:pPr>
            <a:r>
              <a:rPr lang="en-US" dirty="0">
                <a:solidFill>
                  <a:schemeClr val="bg1"/>
                </a:solidFill>
              </a:rPr>
              <a:t>SLIDE </a:t>
            </a:r>
            <a:fld id="{7DE08B2E-D59F-498D-8D62-ABBAFDFFC21C}" type="slidenum">
              <a:rPr lang="en-US" smtClean="0">
                <a:solidFill>
                  <a:schemeClr val="bg1"/>
                </a:solidFill>
              </a:rPr>
              <a:pPr>
                <a:defRPr/>
              </a:pPr>
              <a:t>9</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1</a:t>
            </a: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2</a:t>
            </a: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23" name="Content Placeholder 6"/>
          <p:cNvSpPr txBox="1">
            <a:spLocks/>
          </p:cNvSpPr>
          <p:nvPr/>
        </p:nvSpPr>
        <p:spPr>
          <a:xfrm>
            <a:off x="6203950" y="803623"/>
            <a:ext cx="2273300" cy="3539430"/>
          </a:xfrm>
          <a:prstGeom prst="rect">
            <a:avLst/>
          </a:prstGeom>
        </p:spPr>
        <p:txBody>
          <a:bodyPr vert="horz" wrap="square" lIns="91440" tIns="45720" rIns="91440" bIns="45720" rtlCol="0">
            <a:spAutoFit/>
          </a:bodyPr>
          <a:lstStyle>
            <a:defPPr>
              <a:defRPr lang="en-US"/>
            </a:defPPr>
            <a:lvl1pPr indent="0">
              <a:spcBef>
                <a:spcPct val="50000"/>
              </a:spcBef>
              <a:buFont typeface="Arial" panose="020B0604020202020204" pitchFamily="34" charset="0"/>
              <a:buNone/>
              <a:defRPr sz="2800">
                <a:solidFill>
                  <a:srgbClr val="D9FFD9"/>
                </a:solidFill>
                <a:latin typeface="Rockwell" panose="02060603020205020403" pitchFamily="18" charset="0"/>
              </a:defRPr>
            </a:lvl1pPr>
            <a:lvl2pPr indent="0">
              <a:spcBef>
                <a:spcPct val="20000"/>
              </a:spcBef>
              <a:buFont typeface="Arial" panose="020B0604020202020204" pitchFamily="34" charset="0"/>
              <a:buNone/>
              <a:defRPr sz="2400">
                <a:solidFill>
                  <a:srgbClr val="D9FFD9"/>
                </a:solidFill>
                <a:latin typeface="Rockwell" panose="02060603020205020403" pitchFamily="18" charset="0"/>
              </a:defRPr>
            </a:lvl2pPr>
            <a:lvl3pPr indent="0">
              <a:spcBef>
                <a:spcPct val="20000"/>
              </a:spcBef>
              <a:buFont typeface="Arial" panose="020B0604020202020204" pitchFamily="34" charset="0"/>
              <a:buNone/>
              <a:defRPr sz="2400">
                <a:solidFill>
                  <a:srgbClr val="93FF93"/>
                </a:solidFill>
              </a:defRPr>
            </a:lvl3pPr>
            <a:lvl4pPr indent="0">
              <a:spcBef>
                <a:spcPct val="20000"/>
              </a:spcBef>
              <a:buFont typeface="Arial" panose="020B0604020202020204" pitchFamily="34" charset="0"/>
              <a:buNone/>
              <a:defRPr sz="2000">
                <a:solidFill>
                  <a:srgbClr val="93FF93"/>
                </a:solidFill>
              </a:defRPr>
            </a:lvl4pPr>
            <a:lvl5pPr indent="0">
              <a:spcBef>
                <a:spcPct val="20000"/>
              </a:spcBef>
              <a:buFont typeface="Arial" panose="020B0604020202020204" pitchFamily="34" charset="0"/>
              <a:buNone/>
              <a:defRPr sz="2000">
                <a:solidFill>
                  <a:srgbClr val="93FF93"/>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AA - AL</a:t>
            </a: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K</a:t>
            </a: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KA - KZ</a:t>
            </a: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N</a:t>
            </a: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NA - NZ</a:t>
            </a: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W</a:t>
            </a: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WA - WZ  </a:t>
            </a:r>
          </a:p>
        </p:txBody>
      </p:sp>
      <p:grpSp>
        <p:nvGrpSpPr>
          <p:cNvPr id="24" name="Group 23"/>
          <p:cNvGrpSpPr/>
          <p:nvPr/>
        </p:nvGrpSpPr>
        <p:grpSpPr>
          <a:xfrm>
            <a:off x="1212916" y="636898"/>
            <a:ext cx="4084256" cy="3816011"/>
            <a:chOff x="1212916" y="636898"/>
            <a:chExt cx="4084256" cy="3816011"/>
          </a:xfrm>
        </p:grpSpPr>
        <p:sp>
          <p:nvSpPr>
            <p:cNvPr id="25" name="Rectangle 24"/>
            <p:cNvSpPr/>
            <p:nvPr/>
          </p:nvSpPr>
          <p:spPr>
            <a:xfrm>
              <a:off x="1214002" y="3252580"/>
              <a:ext cx="40831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WB8AXP</a:t>
              </a:r>
            </a:p>
          </p:txBody>
        </p:sp>
        <p:sp>
          <p:nvSpPr>
            <p:cNvPr id="26" name="Rectangle 25"/>
            <p:cNvSpPr/>
            <p:nvPr/>
          </p:nvSpPr>
          <p:spPr>
            <a:xfrm>
              <a:off x="1212916" y="636898"/>
              <a:ext cx="302518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K</a:t>
              </a:r>
              <a:r>
                <a:rPr lang="en-US" sz="7200" b="1" cap="none" spc="50" dirty="0">
                  <a:ln w="11430"/>
                  <a:solidFill>
                    <a:srgbClr val="3366FF"/>
                  </a:solidFill>
                  <a:effectLst>
                    <a:outerShdw blurRad="76200" dist="50800" dir="5400000" algn="tl" rotWithShape="0">
                      <a:srgbClr val="000000">
                        <a:alpha val="65000"/>
                      </a:srgbClr>
                    </a:outerShdw>
                  </a:effectLst>
                </a:rPr>
                <a:t>2GW</a:t>
              </a:r>
            </a:p>
          </p:txBody>
        </p:sp>
        <p:sp>
          <p:nvSpPr>
            <p:cNvPr id="27" name="Rectangle 26"/>
            <p:cNvSpPr/>
            <p:nvPr/>
          </p:nvSpPr>
          <p:spPr>
            <a:xfrm>
              <a:off x="1213461" y="1507861"/>
              <a:ext cx="35189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AD4UM</a:t>
              </a:r>
            </a:p>
          </p:txBody>
        </p:sp>
        <p:sp>
          <p:nvSpPr>
            <p:cNvPr id="28" name="Rectangle 27"/>
            <p:cNvSpPr/>
            <p:nvPr/>
          </p:nvSpPr>
          <p:spPr>
            <a:xfrm>
              <a:off x="1214529" y="2374531"/>
              <a:ext cx="271741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N</a:t>
              </a:r>
              <a:r>
                <a:rPr lang="en-US" sz="7200" b="1" cap="none" spc="50" dirty="0">
                  <a:ln w="11430"/>
                  <a:solidFill>
                    <a:srgbClr val="3366FF"/>
                  </a:solidFill>
                  <a:effectLst>
                    <a:outerShdw blurRad="76200" dist="50800" dir="5400000" algn="tl" rotWithShape="0">
                      <a:srgbClr val="000000">
                        <a:alpha val="65000"/>
                      </a:srgbClr>
                    </a:outerShdw>
                  </a:effectLst>
                </a:rPr>
                <a:t>7QR</a:t>
              </a:r>
            </a:p>
          </p:txBody>
        </p:sp>
      </p:grpSp>
      <p:grpSp>
        <p:nvGrpSpPr>
          <p:cNvPr id="29" name="Group 28"/>
          <p:cNvGrpSpPr/>
          <p:nvPr/>
        </p:nvGrpSpPr>
        <p:grpSpPr>
          <a:xfrm>
            <a:off x="1216264" y="636757"/>
            <a:ext cx="4084256" cy="3816011"/>
            <a:chOff x="1209766" y="638514"/>
            <a:chExt cx="4084256" cy="3816011"/>
          </a:xfrm>
        </p:grpSpPr>
        <p:sp>
          <p:nvSpPr>
            <p:cNvPr id="30" name="Rectangle 29"/>
            <p:cNvSpPr/>
            <p:nvPr/>
          </p:nvSpPr>
          <p:spPr>
            <a:xfrm>
              <a:off x="1210852" y="3254196"/>
              <a:ext cx="40831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WB</a:t>
              </a:r>
              <a:r>
                <a:rPr lang="en-US" sz="7200" b="1" spc="50" dirty="0">
                  <a:ln w="11430"/>
                  <a:solidFill>
                    <a:srgbClr val="3366FF"/>
                  </a:solidFill>
                  <a:effectLst>
                    <a:outerShdw blurRad="76200" dist="50800" dir="5400000" algn="tl" rotWithShape="0">
                      <a:srgbClr val="000000">
                        <a:alpha val="65000"/>
                      </a:srgbClr>
                    </a:outerShdw>
                  </a:effectLst>
                </a:rPr>
                <a:t>8AXP</a:t>
              </a:r>
            </a:p>
          </p:txBody>
        </p:sp>
        <p:sp>
          <p:nvSpPr>
            <p:cNvPr id="31" name="Rectangle 30"/>
            <p:cNvSpPr/>
            <p:nvPr/>
          </p:nvSpPr>
          <p:spPr>
            <a:xfrm>
              <a:off x="1209766" y="638514"/>
              <a:ext cx="302518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K</a:t>
              </a:r>
              <a:r>
                <a:rPr lang="en-US" sz="7200" b="1" cap="none" spc="50" dirty="0">
                  <a:ln w="11430"/>
                  <a:solidFill>
                    <a:srgbClr val="3366FF"/>
                  </a:solidFill>
                  <a:effectLst>
                    <a:outerShdw blurRad="76200" dist="50800" dir="5400000" algn="tl" rotWithShape="0">
                      <a:srgbClr val="000000">
                        <a:alpha val="65000"/>
                      </a:srgbClr>
                    </a:outerShdw>
                  </a:effectLst>
                </a:rPr>
                <a:t>2GW</a:t>
              </a:r>
            </a:p>
          </p:txBody>
        </p:sp>
        <p:sp>
          <p:nvSpPr>
            <p:cNvPr id="32" name="Rectangle 31"/>
            <p:cNvSpPr/>
            <p:nvPr/>
          </p:nvSpPr>
          <p:spPr>
            <a:xfrm>
              <a:off x="1210311" y="1509477"/>
              <a:ext cx="35189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AD</a:t>
              </a:r>
              <a:r>
                <a:rPr lang="en-US" sz="7200" b="1" spc="50" dirty="0">
                  <a:ln w="11430"/>
                  <a:solidFill>
                    <a:srgbClr val="3366FF"/>
                  </a:solidFill>
                  <a:effectLst>
                    <a:outerShdw blurRad="76200" dist="50800" dir="5400000" algn="tl" rotWithShape="0">
                      <a:srgbClr val="000000">
                        <a:alpha val="65000"/>
                      </a:srgbClr>
                    </a:outerShdw>
                  </a:effectLst>
                </a:rPr>
                <a:t>4UM</a:t>
              </a:r>
            </a:p>
          </p:txBody>
        </p:sp>
        <p:sp>
          <p:nvSpPr>
            <p:cNvPr id="33" name="Rectangle 32"/>
            <p:cNvSpPr/>
            <p:nvPr/>
          </p:nvSpPr>
          <p:spPr>
            <a:xfrm>
              <a:off x="1211379" y="2376147"/>
              <a:ext cx="271741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N</a:t>
              </a:r>
              <a:r>
                <a:rPr lang="en-US" sz="7200" b="1" spc="50" dirty="0">
                  <a:ln w="11430"/>
                  <a:solidFill>
                    <a:srgbClr val="3366FF"/>
                  </a:solidFill>
                  <a:effectLst>
                    <a:outerShdw blurRad="76200" dist="50800" dir="5400000" algn="tl" rotWithShape="0">
                      <a:srgbClr val="000000">
                        <a:alpha val="65000"/>
                      </a:srgbClr>
                    </a:outerShdw>
                  </a:effectLst>
                </a:rPr>
                <a:t>7QR</a:t>
              </a:r>
            </a:p>
          </p:txBody>
        </p:sp>
      </p:grpSp>
      <p:grpSp>
        <p:nvGrpSpPr>
          <p:cNvPr id="34" name="Group 33"/>
          <p:cNvGrpSpPr/>
          <p:nvPr/>
        </p:nvGrpSpPr>
        <p:grpSpPr>
          <a:xfrm>
            <a:off x="1224061" y="638467"/>
            <a:ext cx="4084256" cy="3816011"/>
            <a:chOff x="1209130" y="638034"/>
            <a:chExt cx="4084256" cy="3816011"/>
          </a:xfrm>
        </p:grpSpPr>
        <p:sp>
          <p:nvSpPr>
            <p:cNvPr id="35" name="Rectangle 34"/>
            <p:cNvSpPr/>
            <p:nvPr/>
          </p:nvSpPr>
          <p:spPr>
            <a:xfrm>
              <a:off x="1210216" y="3253716"/>
              <a:ext cx="40831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WB</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8</a:t>
              </a:r>
              <a:r>
                <a:rPr lang="en-US" sz="7200" b="1" spc="50" dirty="0">
                  <a:ln w="11430"/>
                  <a:solidFill>
                    <a:srgbClr val="3366FF"/>
                  </a:solidFill>
                  <a:effectLst>
                    <a:outerShdw blurRad="76200" dist="50800" dir="5400000" algn="tl" rotWithShape="0">
                      <a:srgbClr val="000000">
                        <a:alpha val="65000"/>
                      </a:srgbClr>
                    </a:outerShdw>
                  </a:effectLst>
                </a:rPr>
                <a:t>AXP</a:t>
              </a:r>
            </a:p>
          </p:txBody>
        </p:sp>
        <p:sp>
          <p:nvSpPr>
            <p:cNvPr id="36" name="Rectangle 35"/>
            <p:cNvSpPr/>
            <p:nvPr/>
          </p:nvSpPr>
          <p:spPr>
            <a:xfrm>
              <a:off x="1209130" y="638034"/>
              <a:ext cx="302518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K</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2</a:t>
              </a:r>
              <a:r>
                <a:rPr lang="en-US" sz="7200" b="1" cap="none" spc="50" dirty="0">
                  <a:ln w="11430"/>
                  <a:solidFill>
                    <a:srgbClr val="3366FF"/>
                  </a:solidFill>
                  <a:effectLst>
                    <a:outerShdw blurRad="76200" dist="50800" dir="5400000" algn="tl" rotWithShape="0">
                      <a:srgbClr val="000000">
                        <a:alpha val="65000"/>
                      </a:srgbClr>
                    </a:outerShdw>
                  </a:effectLst>
                </a:rPr>
                <a:t>GW</a:t>
              </a:r>
            </a:p>
          </p:txBody>
        </p:sp>
        <p:sp>
          <p:nvSpPr>
            <p:cNvPr id="37" name="Rectangle 36"/>
            <p:cNvSpPr/>
            <p:nvPr/>
          </p:nvSpPr>
          <p:spPr>
            <a:xfrm>
              <a:off x="1209675" y="1508997"/>
              <a:ext cx="35189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AD</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4</a:t>
              </a:r>
              <a:r>
                <a:rPr lang="en-US" sz="7200" b="1" spc="50" dirty="0">
                  <a:ln w="11430"/>
                  <a:solidFill>
                    <a:srgbClr val="3366FF"/>
                  </a:solidFill>
                  <a:effectLst>
                    <a:outerShdw blurRad="76200" dist="50800" dir="5400000" algn="tl" rotWithShape="0">
                      <a:srgbClr val="000000">
                        <a:alpha val="65000"/>
                      </a:srgbClr>
                    </a:outerShdw>
                  </a:effectLst>
                </a:rPr>
                <a:t>UM</a:t>
              </a:r>
            </a:p>
          </p:txBody>
        </p:sp>
        <p:sp>
          <p:nvSpPr>
            <p:cNvPr id="38" name="Rectangle 37"/>
            <p:cNvSpPr/>
            <p:nvPr/>
          </p:nvSpPr>
          <p:spPr>
            <a:xfrm>
              <a:off x="1210743" y="2375667"/>
              <a:ext cx="271741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N</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7</a:t>
              </a:r>
              <a:r>
                <a:rPr lang="en-US" sz="7200" b="1" spc="50" dirty="0">
                  <a:ln w="11430"/>
                  <a:solidFill>
                    <a:srgbClr val="3366FF"/>
                  </a:solidFill>
                  <a:effectLst>
                    <a:outerShdw blurRad="76200" dist="50800" dir="5400000" algn="tl" rotWithShape="0">
                      <a:srgbClr val="000000">
                        <a:alpha val="65000"/>
                      </a:srgbClr>
                    </a:outerShdw>
                  </a:effectLst>
                </a:rPr>
                <a:t>Q</a:t>
              </a:r>
              <a:r>
                <a:rPr lang="en-US" sz="7200" b="1" cap="none" spc="50" dirty="0">
                  <a:ln w="11430"/>
                  <a:solidFill>
                    <a:srgbClr val="3366FF"/>
                  </a:solidFill>
                  <a:effectLst>
                    <a:outerShdw blurRad="76200" dist="50800" dir="5400000" algn="tl" rotWithShape="0">
                      <a:srgbClr val="000000">
                        <a:alpha val="65000"/>
                      </a:srgbClr>
                    </a:outerShdw>
                  </a:effectLst>
                </a:rPr>
                <a:t>R</a:t>
              </a:r>
            </a:p>
          </p:txBody>
        </p:sp>
      </p:grpSp>
      <p:sp>
        <p:nvSpPr>
          <p:cNvPr id="39" name="TextBox 38"/>
          <p:cNvSpPr txBox="1"/>
          <p:nvPr/>
        </p:nvSpPr>
        <p:spPr>
          <a:xfrm>
            <a:off x="5484858" y="1412935"/>
            <a:ext cx="2933701" cy="1862048"/>
          </a:xfrm>
          <a:prstGeom prst="rect">
            <a:avLst/>
          </a:prstGeom>
        </p:spPr>
        <p:txBody>
          <a:bodyPr vert="horz" wrap="square" lIns="91440" tIns="45720" rIns="91440" bIns="45720" rtlCol="0">
            <a:spAutoFit/>
          </a:bodyPr>
          <a:lstStyle>
            <a:lvl1pPr indent="0">
              <a:spcBef>
                <a:spcPct val="50000"/>
              </a:spcBef>
              <a:buFont typeface="Arial" panose="020B0604020202020204" pitchFamily="34" charset="0"/>
              <a:buNone/>
              <a:defRPr sz="2800">
                <a:solidFill>
                  <a:srgbClr val="D9FFD9"/>
                </a:solidFill>
                <a:latin typeface="Rockwell" panose="02060603020205020403" pitchFamily="18" charset="0"/>
              </a:defRPr>
            </a:lvl1pPr>
            <a:lvl2pPr indent="0">
              <a:spcBef>
                <a:spcPct val="20000"/>
              </a:spcBef>
              <a:buFont typeface="Arial" panose="020B0604020202020204" pitchFamily="34" charset="0"/>
              <a:buNone/>
              <a:defRPr sz="2400">
                <a:solidFill>
                  <a:srgbClr val="D9FFD9"/>
                </a:solidFill>
                <a:latin typeface="Rockwell" panose="02060603020205020403" pitchFamily="18" charset="0"/>
              </a:defRPr>
            </a:lvl2pPr>
            <a:lvl3pPr indent="0">
              <a:spcBef>
                <a:spcPct val="20000"/>
              </a:spcBef>
              <a:buFont typeface="Arial" panose="020B0604020202020204" pitchFamily="34" charset="0"/>
              <a:buNone/>
              <a:defRPr sz="2400">
                <a:solidFill>
                  <a:srgbClr val="93FF93"/>
                </a:solidFill>
              </a:defRPr>
            </a:lvl3pPr>
            <a:lvl4pPr indent="0">
              <a:spcBef>
                <a:spcPct val="20000"/>
              </a:spcBef>
              <a:buFont typeface="Arial" panose="020B0604020202020204" pitchFamily="34" charset="0"/>
              <a:buNone/>
              <a:defRPr sz="2000">
                <a:solidFill>
                  <a:srgbClr val="93FF93"/>
                </a:solidFill>
              </a:defRPr>
            </a:lvl4pPr>
            <a:lvl5pPr indent="0">
              <a:spcBef>
                <a:spcPct val="20000"/>
              </a:spcBef>
              <a:buFont typeface="Arial" panose="020B0604020202020204" pitchFamily="34" charset="0"/>
              <a:buNone/>
              <a:defRPr sz="2000">
                <a:solidFill>
                  <a:srgbClr val="93FF93"/>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1500" b="1" dirty="0">
                <a:ln w="19050">
                  <a:solidFill>
                    <a:srgbClr val="FF0000"/>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0 - 9</a:t>
            </a:r>
          </a:p>
        </p:txBody>
      </p:sp>
    </p:spTree>
    <p:extLst>
      <p:ext uri="{BB962C8B-B14F-4D97-AF65-F5344CB8AC3E}">
        <p14:creationId xmlns:p14="http://schemas.microsoft.com/office/powerpoint/2010/main" val="787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3" grpId="0"/>
      <p:bldP spid="23" grpId="1"/>
      <p:bldP spid="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38682</TotalTime>
  <Words>984</Words>
  <Application>Microsoft Office PowerPoint</Application>
  <PresentationFormat>On-screen Show (16:9)</PresentationFormat>
  <Paragraphs>622</Paragraphs>
  <Slides>25</Slides>
  <Notes>25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Unicode MS</vt:lpstr>
      <vt:lpstr>Calibri</vt:lpstr>
      <vt:lpstr>Times New Roman</vt:lpstr>
      <vt:lpstr>Verdana</vt:lpstr>
      <vt:lpstr>Default Design</vt:lpstr>
      <vt:lpstr>PowerPoint Presentation</vt:lpstr>
      <vt:lpstr>Req. 1.:  What is Radio?</vt:lpstr>
      <vt:lpstr>Req. 1.:  What is Radio?</vt:lpstr>
      <vt:lpstr>Req. 1.:  What is Radio?</vt:lpstr>
      <vt:lpstr>Req. 1.a.:  Broadcast Radio</vt:lpstr>
      <vt:lpstr>Req. 1.a.: Hobby Radio</vt:lpstr>
      <vt:lpstr>Req. 1.b.: Broadcasting vs. Two-Way Radio</vt:lpstr>
      <vt:lpstr>Req. 1.c.:  Call Signs</vt:lpstr>
      <vt:lpstr>Req. 1.c.:  Call Signs</vt:lpstr>
      <vt:lpstr>Req. 1.c.:  Call Signs</vt:lpstr>
      <vt:lpstr>Req. 1.c.: Call Signs</vt:lpstr>
      <vt:lpstr>Req. 1.d.:  Phonetic Alphabet</vt:lpstr>
      <vt:lpstr>Req. 4.:  How Radio Waves Carry Information</vt:lpstr>
      <vt:lpstr>Req. 4.:  How Radio Waves Carry Information</vt:lpstr>
      <vt:lpstr>Req. 2.a.:  Introduction to How Radio Waves Travel</vt:lpstr>
      <vt:lpstr>Req. 2.a.:  Introduction to How Radio Waves Travel</vt:lpstr>
      <vt:lpstr>Req. 2.a.:  How Radio Waves Travel</vt:lpstr>
      <vt:lpstr>Req. 2.a.:  How Radio Waves Travel</vt:lpstr>
      <vt:lpstr>Req. 2.a.:  How Radio Waves Travel</vt:lpstr>
      <vt:lpstr>Req. 2.a.:  How Radio Waves Travel</vt:lpstr>
      <vt:lpstr>Req. 2.b.:  WWV and WWVH</vt:lpstr>
      <vt:lpstr>Req. 2.b.:  WWV and WWVH</vt:lpstr>
      <vt:lpstr>Req. 2.c.:  DX</vt:lpstr>
      <vt:lpstr>Req. 2.d. ITU/FCC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Gary Wilson</cp:lastModifiedBy>
  <cp:revision>785</cp:revision>
  <cp:lastPrinted>2017-07-11T23:32:54Z</cp:lastPrinted>
  <dcterms:created xsi:type="dcterms:W3CDTF">2002-05-01T00:47:11Z</dcterms:created>
  <dcterms:modified xsi:type="dcterms:W3CDTF">2017-12-06T17:08:49Z</dcterms:modified>
</cp:coreProperties>
</file>