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294" r:id="rId2"/>
    <p:sldId id="295" r:id="rId3"/>
    <p:sldId id="296" r:id="rId4"/>
    <p:sldId id="298" r:id="rId5"/>
    <p:sldId id="299" r:id="rId6"/>
    <p:sldId id="300" r:id="rId7"/>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 xmlns:p15="http://schemas.microsoft.com/office/powerpoint/2012/main">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8000"/>
    <a:srgbClr val="66FFFF"/>
    <a:srgbClr val="000000"/>
    <a:srgbClr val="CC00CC"/>
    <a:srgbClr val="00007A"/>
    <a:srgbClr val="000099"/>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6" autoAdjust="0"/>
    <p:restoredTop sz="74400" autoAdjust="0"/>
  </p:normalViewPr>
  <p:slideViewPr>
    <p:cSldViewPr snapToGrid="0" showGuides="1">
      <p:cViewPr>
        <p:scale>
          <a:sx n="33" d="100"/>
          <a:sy n="33" d="100"/>
        </p:scale>
        <p:origin x="-3810" y="-1326"/>
      </p:cViewPr>
      <p:guideLst>
        <p:guide orient="horz" pos="3031"/>
        <p:guide pos="5568"/>
        <p:guide pos="4634"/>
        <p:guide pos="1411"/>
        <p:guide pos="5454"/>
      </p:guideLst>
    </p:cSldViewPr>
  </p:slideViewPr>
  <p:outlineViewPr>
    <p:cViewPr>
      <p:scale>
        <a:sx n="33" d="100"/>
        <a:sy n="33" d="100"/>
      </p:scale>
      <p:origin x="0" y="810"/>
    </p:cViewPr>
  </p:outlineViewPr>
  <p:notesTextViewPr>
    <p:cViewPr>
      <p:scale>
        <a:sx n="200" d="100"/>
        <a:sy n="200" d="100"/>
      </p:scale>
      <p:origin x="0" y="0"/>
    </p:cViewPr>
  </p:notesTextViewPr>
  <p:sorterViewPr>
    <p:cViewPr>
      <p:scale>
        <a:sx n="100" d="100"/>
        <a:sy n="100" d="100"/>
      </p:scale>
      <p:origin x="0" y="0"/>
    </p:cViewPr>
  </p:sorterViewPr>
  <p:notesViewPr>
    <p:cSldViewPr snapToGrid="0" showGuides="1">
      <p:cViewPr>
        <p:scale>
          <a:sx n="100" d="100"/>
          <a:sy n="100" d="100"/>
        </p:scale>
        <p:origin x="-3420" y="72"/>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6/27/2017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5836353" y="8842029"/>
            <a:ext cx="891608"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6/27/2017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
        <p:nvSpPr>
          <p:cNvPr id="9" name="Slide Number Placeholder 6"/>
          <p:cNvSpPr txBox="1">
            <a:spLocks/>
          </p:cNvSpPr>
          <p:nvPr/>
        </p:nvSpPr>
        <p:spPr>
          <a:xfrm>
            <a:off x="6073419" y="1577628"/>
            <a:ext cx="660185" cy="465455"/>
          </a:xfrm>
          <a:prstGeom prst="rect">
            <a:avLst/>
          </a:prstGeom>
        </p:spPr>
        <p:txBody>
          <a:bodyPr vert="horz" lIns="93324" tIns="46662" rIns="93324" bIns="46662"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400" b="1" u="sng" dirty="0" smtClean="0"/>
              <a:t>2 </a:t>
            </a:r>
            <a:r>
              <a:rPr lang="en-US" sz="2400" b="1" u="sng" dirty="0"/>
              <a:t>minutes for this </a:t>
            </a:r>
            <a:r>
              <a:rPr lang="en-US" sz="2400" b="1" u="sng" dirty="0" smtClean="0"/>
              <a:t>slide                        </a:t>
            </a:r>
          </a:p>
          <a:p>
            <a:r>
              <a:rPr lang="en-US" b="1" dirty="0" smtClean="0"/>
              <a:t>[1]</a:t>
            </a:r>
            <a:r>
              <a:rPr lang="en-US" dirty="0" smtClean="0"/>
              <a:t> </a:t>
            </a:r>
            <a:r>
              <a:rPr lang="en-US" dirty="0"/>
              <a:t>The Federal Communications Commission or “FCC” is the government agency that established the “Amateur Radio Service.”</a:t>
            </a:r>
          </a:p>
          <a:p>
            <a:r>
              <a:rPr lang="en-US" dirty="0"/>
              <a:t>There are many reasons to have such a service.</a:t>
            </a:r>
          </a:p>
          <a:p>
            <a:r>
              <a:rPr lang="en-US" dirty="0"/>
              <a:t>Here’s a few:</a:t>
            </a:r>
          </a:p>
          <a:p>
            <a:r>
              <a:rPr lang="en-US" dirty="0"/>
              <a:t>Public Service – Community service and disaster help (A Scout does a Good Turn daily – this is another way to do that)</a:t>
            </a:r>
          </a:p>
          <a:p>
            <a:r>
              <a:rPr lang="en-US" dirty="0"/>
              <a:t>International goodwill – A great way to talk to people in other countries.</a:t>
            </a:r>
          </a:p>
          <a:p>
            <a:r>
              <a:rPr lang="en-US" dirty="0"/>
              <a:t>Experimentation – Hams have invented many technologies used in places outside of ham radio, including new kinds of software and hardware</a:t>
            </a:r>
          </a:p>
          <a:p>
            <a:r>
              <a:rPr lang="en-US" dirty="0"/>
              <a:t>Communication skills – Hams become excellent communicators</a:t>
            </a:r>
          </a:p>
          <a:p>
            <a:endParaRPr lang="en-US" dirty="0" smtClean="0"/>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9.a.(1)</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b="1" u="sng" dirty="0"/>
              <a:t>4</a:t>
            </a:r>
            <a:r>
              <a:rPr lang="en-US" b="1" u="sng" dirty="0" smtClean="0"/>
              <a:t> </a:t>
            </a:r>
            <a:r>
              <a:rPr lang="en-US" b="1" u="sng" dirty="0"/>
              <a:t>minutes for this </a:t>
            </a:r>
            <a:r>
              <a:rPr lang="en-US" b="1" u="sng" dirty="0" smtClean="0"/>
              <a:t>slide                        </a:t>
            </a:r>
          </a:p>
          <a:p>
            <a:r>
              <a:rPr lang="en-US" sz="1100" b="1" i="0" dirty="0" smtClean="0"/>
              <a:t>[13]</a:t>
            </a:r>
            <a:r>
              <a:rPr lang="en-US" sz="1100" b="1" i="0" baseline="0" dirty="0" smtClean="0"/>
              <a:t> </a:t>
            </a:r>
            <a:r>
              <a:rPr lang="en-US" sz="1100" dirty="0" smtClean="0"/>
              <a:t>There </a:t>
            </a:r>
            <a:r>
              <a:rPr lang="en-US" sz="1100" dirty="0"/>
              <a:t>are many ways to have fun in ham </a:t>
            </a:r>
            <a:r>
              <a:rPr lang="en-US" sz="1100" dirty="0" smtClean="0"/>
              <a:t>radio.  Of </a:t>
            </a:r>
            <a:r>
              <a:rPr lang="en-US" sz="1100" dirty="0"/>
              <a:t>course, there’s the basic operating like we do here at K2BSA, contacting people all over the United States and the world</a:t>
            </a:r>
            <a:r>
              <a:rPr lang="en-US" sz="1100" dirty="0" smtClean="0"/>
              <a:t>!</a:t>
            </a:r>
          </a:p>
          <a:p>
            <a:r>
              <a:rPr lang="en-US" sz="1100" b="1" i="0" dirty="0" smtClean="0"/>
              <a:t>[12]</a:t>
            </a:r>
            <a:r>
              <a:rPr lang="en-US" sz="1100" b="1" i="0" baseline="0" dirty="0" smtClean="0"/>
              <a:t> </a:t>
            </a:r>
            <a:r>
              <a:rPr lang="en-US" sz="1100" dirty="0"/>
              <a:t>Foxhunting, another activity here at K2BSA, is known as a “</a:t>
            </a:r>
            <a:r>
              <a:rPr lang="en-US" sz="1100" dirty="0" err="1"/>
              <a:t>radiosport</a:t>
            </a:r>
            <a:r>
              <a:rPr lang="en-US" sz="1100" dirty="0"/>
              <a:t>,” because it requires radio skills, physical fitness, and other Scout skills such as map and compass</a:t>
            </a:r>
            <a:r>
              <a:rPr lang="en-US" sz="1100" dirty="0" smtClean="0"/>
              <a:t>.</a:t>
            </a:r>
          </a:p>
          <a:p>
            <a:r>
              <a:rPr lang="en-US" sz="1100" b="1" dirty="0" smtClean="0"/>
              <a:t>[11] </a:t>
            </a:r>
            <a:r>
              <a:rPr lang="en-US" sz="1100" dirty="0" smtClean="0"/>
              <a:t>You </a:t>
            </a:r>
            <a:r>
              <a:rPr lang="en-US" sz="1100" dirty="0"/>
              <a:t>could become interested in satellite communication and create your own Earth Station</a:t>
            </a:r>
            <a:r>
              <a:rPr lang="en-US" sz="1100" dirty="0" smtClean="0"/>
              <a:t>.   </a:t>
            </a:r>
          </a:p>
          <a:p>
            <a:r>
              <a:rPr lang="en-US" sz="1100" b="1" dirty="0" smtClean="0"/>
              <a:t>[10]</a:t>
            </a:r>
            <a:r>
              <a:rPr lang="en-US" sz="1100" b="1" baseline="0" dirty="0" smtClean="0"/>
              <a:t>  </a:t>
            </a:r>
            <a:r>
              <a:rPr lang="en-US" sz="1100" baseline="0" dirty="0" smtClean="0"/>
              <a:t>K2BSA at this Jamboree will be making a contact with the International Space Station. </a:t>
            </a:r>
            <a:r>
              <a:rPr lang="en-US" sz="1100" dirty="0" smtClean="0"/>
              <a:t>(See Operations Guide for Jamboree ISS contact info)</a:t>
            </a:r>
          </a:p>
          <a:p>
            <a:r>
              <a:rPr lang="en-US" sz="1100" b="1" dirty="0" smtClean="0"/>
              <a:t>[9] </a:t>
            </a:r>
            <a:r>
              <a:rPr lang="en-US" sz="1100" dirty="0" smtClean="0"/>
              <a:t>You </a:t>
            </a:r>
            <a:r>
              <a:rPr lang="en-US" sz="1100" dirty="0"/>
              <a:t>could set up a bicycle with a full ham radio mobile station, antenna and all!</a:t>
            </a:r>
          </a:p>
          <a:p>
            <a:r>
              <a:rPr lang="en-US" sz="1100" b="1" dirty="0" smtClean="0"/>
              <a:t>[</a:t>
            </a:r>
            <a:r>
              <a:rPr lang="en-US" sz="1100" b="1" dirty="0"/>
              <a:t>8</a:t>
            </a:r>
            <a:r>
              <a:rPr lang="en-US" sz="1100" b="1" dirty="0" smtClean="0"/>
              <a:t>]</a:t>
            </a:r>
            <a:r>
              <a:rPr lang="en-US" sz="1100" dirty="0" smtClean="0"/>
              <a:t> Many </a:t>
            </a:r>
            <a:r>
              <a:rPr lang="en-US" sz="1100" dirty="0"/>
              <a:t>hams are into digital communication, where software is combined with radio equipment to transmit all types of digital signals around the world</a:t>
            </a:r>
            <a:r>
              <a:rPr lang="en-US" sz="1100" dirty="0" smtClean="0"/>
              <a:t>.  What </a:t>
            </a:r>
            <a:r>
              <a:rPr lang="en-US" sz="1100" dirty="0"/>
              <a:t>you see here are various types of modulated signals that are created by the software that drives the transmitter.</a:t>
            </a:r>
          </a:p>
          <a:p>
            <a:r>
              <a:rPr lang="en-US" sz="1100" b="1" dirty="0" smtClean="0"/>
              <a:t>[7] </a:t>
            </a:r>
            <a:r>
              <a:rPr lang="en-US" sz="1100" dirty="0"/>
              <a:t>Instead of the traditional telegraph key or microphone, the ham operator uses a computer with a regular transmitter to modulate the signal.</a:t>
            </a:r>
          </a:p>
          <a:p>
            <a:r>
              <a:rPr lang="en-US" sz="1100" b="1" dirty="0" smtClean="0"/>
              <a:t>[</a:t>
            </a:r>
            <a:r>
              <a:rPr lang="en-US" sz="1100" b="1" dirty="0"/>
              <a:t>6</a:t>
            </a:r>
            <a:r>
              <a:rPr lang="en-US" sz="1100" b="1" dirty="0" smtClean="0"/>
              <a:t>]</a:t>
            </a:r>
            <a:r>
              <a:rPr lang="en-US" sz="1100" dirty="0" smtClean="0"/>
              <a:t> Some </a:t>
            </a:r>
            <a:r>
              <a:rPr lang="en-US" sz="1100" dirty="0"/>
              <a:t>hams are big into the outdoors, combining their radio hobby with high adventure.  </a:t>
            </a:r>
            <a:r>
              <a:rPr lang="en-US" sz="1100" b="1" dirty="0" smtClean="0"/>
              <a:t> </a:t>
            </a:r>
            <a:r>
              <a:rPr lang="en-US" sz="1100" dirty="0"/>
              <a:t>Those involved in “National Parks On The Air” try to visit and operate from as many national parks as possible.</a:t>
            </a:r>
          </a:p>
          <a:p>
            <a:r>
              <a:rPr lang="en-US" sz="1100" b="1" dirty="0" smtClean="0"/>
              <a:t>[5] </a:t>
            </a:r>
            <a:r>
              <a:rPr lang="en-US" sz="1100" dirty="0"/>
              <a:t>And in “Summits On The Air”, hams will climb to the top of various mountain peaks and operate from the top</a:t>
            </a:r>
            <a:r>
              <a:rPr lang="en-US" sz="1100" dirty="0" smtClean="0"/>
              <a:t>!  We have a SOTA site here at the Jamboree:  At the summit of Garden Ground</a:t>
            </a:r>
            <a:endParaRPr lang="en-US" sz="1100" dirty="0"/>
          </a:p>
          <a:p>
            <a:r>
              <a:rPr lang="en-US" sz="1100" b="1" dirty="0" smtClean="0"/>
              <a:t>[</a:t>
            </a:r>
            <a:r>
              <a:rPr lang="en-US" sz="1100" b="1" dirty="0"/>
              <a:t>4</a:t>
            </a:r>
            <a:r>
              <a:rPr lang="en-US" sz="1100" b="1" dirty="0" smtClean="0"/>
              <a:t>]</a:t>
            </a:r>
            <a:r>
              <a:rPr lang="en-US" sz="1100" dirty="0" smtClean="0"/>
              <a:t> We </a:t>
            </a:r>
            <a:r>
              <a:rPr lang="en-US" sz="1100" dirty="0"/>
              <a:t>can even operate “slow scan television,” sending video signals from ham radios</a:t>
            </a:r>
            <a:r>
              <a:rPr lang="en-US" sz="1100" dirty="0" smtClean="0"/>
              <a:t>.  Here </a:t>
            </a:r>
            <a:r>
              <a:rPr lang="en-US" sz="1100" dirty="0"/>
              <a:t>we see a slow scan ham radio signal from a space station</a:t>
            </a:r>
            <a:r>
              <a:rPr lang="en-US" sz="1100" dirty="0" smtClean="0"/>
              <a:t>.</a:t>
            </a:r>
          </a:p>
          <a:p>
            <a:r>
              <a:rPr lang="en-US" sz="1100" b="1" dirty="0" smtClean="0"/>
              <a:t>[3]</a:t>
            </a:r>
            <a:r>
              <a:rPr lang="en-US" sz="1100" dirty="0" smtClean="0"/>
              <a:t> With something we call “</a:t>
            </a:r>
            <a:r>
              <a:rPr lang="en-US" sz="1100" dirty="0" err="1" smtClean="0"/>
              <a:t>Moonbounce</a:t>
            </a:r>
            <a:r>
              <a:rPr lang="en-US" sz="1100" dirty="0" smtClean="0"/>
              <a:t>” a </a:t>
            </a:r>
            <a:r>
              <a:rPr lang="en-US" sz="1100" dirty="0"/>
              <a:t>signal with the right equipment and antennas can </a:t>
            </a:r>
            <a:r>
              <a:rPr lang="en-US" sz="1100" dirty="0" smtClean="0"/>
              <a:t>reflect </a:t>
            </a:r>
            <a:r>
              <a:rPr lang="en-US" sz="1100" dirty="0"/>
              <a:t>off the moon, travel back to earth and </a:t>
            </a:r>
            <a:r>
              <a:rPr lang="en-US" sz="1100" dirty="0" smtClean="0"/>
              <a:t>be received by another ham a continent away!</a:t>
            </a:r>
          </a:p>
          <a:p>
            <a:r>
              <a:rPr lang="en-US" sz="1100" b="1" dirty="0" smtClean="0"/>
              <a:t>[2]</a:t>
            </a:r>
            <a:r>
              <a:rPr lang="en-US" sz="1100" dirty="0" smtClean="0"/>
              <a:t> A lot of hams like to build their own equipment.</a:t>
            </a:r>
          </a:p>
          <a:p>
            <a:r>
              <a:rPr lang="en-US" sz="1100" b="1" dirty="0" smtClean="0"/>
              <a:t>[1] </a:t>
            </a:r>
            <a:r>
              <a:rPr lang="en-US" sz="1100" dirty="0"/>
              <a:t>Learning how to read schematics, identify electronic parts and use tools such as soldering irons can be a lot of fun</a:t>
            </a:r>
            <a:r>
              <a:rPr lang="en-US" sz="1100" dirty="0" smtClean="0"/>
              <a:t>!  You can get deep into this by earning the Electronics Merit Badge!</a:t>
            </a:r>
          </a:p>
          <a:p>
            <a:pPr>
              <a:tabLst>
                <a:tab pos="5769542" algn="r"/>
              </a:tabLst>
            </a:pPr>
            <a:r>
              <a:rPr lang="en-US" b="1" u="sng" dirty="0" smtClean="0">
                <a:solidFill>
                  <a:prstClr val="black"/>
                </a:solidFill>
              </a:rPr>
              <a:t>SLIDE END	</a:t>
            </a:r>
            <a:endParaRPr lang="en-US" sz="11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9.a.(1)</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400" b="1" u="sng" dirty="0"/>
              <a:t>5</a:t>
            </a:r>
            <a:r>
              <a:rPr lang="en-US" sz="2400" b="1" u="sng" dirty="0" smtClean="0"/>
              <a:t> </a:t>
            </a:r>
            <a:r>
              <a:rPr lang="en-US" sz="2400" b="1" u="sng" dirty="0"/>
              <a:t>minutes for this </a:t>
            </a:r>
            <a:r>
              <a:rPr lang="en-US" sz="2400" b="1" u="sng" dirty="0" smtClean="0"/>
              <a:t>slide                        </a:t>
            </a:r>
          </a:p>
          <a:p>
            <a:r>
              <a:rPr lang="en-US" b="1" dirty="0" smtClean="0"/>
              <a:t>[5] </a:t>
            </a:r>
            <a:r>
              <a:rPr lang="en-US" dirty="0" smtClean="0"/>
              <a:t>There </a:t>
            </a:r>
            <a:r>
              <a:rPr lang="en-US" dirty="0"/>
              <a:t>are three amateur radio licenses in the United States:</a:t>
            </a:r>
          </a:p>
          <a:p>
            <a:r>
              <a:rPr lang="en-US" b="1" dirty="0" smtClean="0"/>
              <a:t>[4] </a:t>
            </a:r>
            <a:r>
              <a:rPr lang="en-US" dirty="0"/>
              <a:t>The Technician </a:t>
            </a:r>
            <a:r>
              <a:rPr lang="en-US" dirty="0" smtClean="0"/>
              <a:t>Class license </a:t>
            </a:r>
            <a:r>
              <a:rPr lang="en-US" dirty="0"/>
              <a:t>requires you to learn basic operating procedures, understand important radio regulations and learn some basic electronics.</a:t>
            </a:r>
          </a:p>
          <a:p>
            <a:r>
              <a:rPr lang="en-US" dirty="0"/>
              <a:t>Technician </a:t>
            </a:r>
            <a:r>
              <a:rPr lang="en-US" dirty="0" smtClean="0"/>
              <a:t>Class license </a:t>
            </a:r>
            <a:r>
              <a:rPr lang="en-US" dirty="0"/>
              <a:t>holders are allowed to operate on several bands, with an emphasis on VHF and UHF.</a:t>
            </a:r>
          </a:p>
          <a:p>
            <a:r>
              <a:rPr lang="en-US" b="1" dirty="0" smtClean="0"/>
              <a:t>[3] </a:t>
            </a:r>
            <a:r>
              <a:rPr lang="en-US" dirty="0"/>
              <a:t>General Class license holders need to have an intermediate understanding of practices, regulations and electronics theory.  While they can are allowed to use the same bands as Technicians, Generals also get on more of the shortwave bands and communicate all around the world.</a:t>
            </a:r>
          </a:p>
          <a:p>
            <a:r>
              <a:rPr lang="en-US" b="1" dirty="0" smtClean="0"/>
              <a:t>[2] </a:t>
            </a:r>
            <a:r>
              <a:rPr lang="en-US" dirty="0"/>
              <a:t>Extra Class license holders have passed an exam on advanced electronics theory and practices.  The have privileges on all bands, and can administer license examinations.</a:t>
            </a:r>
          </a:p>
          <a:p>
            <a:r>
              <a:rPr lang="en-US" b="1" dirty="0" smtClean="0"/>
              <a:t>[1]  </a:t>
            </a:r>
            <a:r>
              <a:rPr lang="en-US" dirty="0"/>
              <a:t>The FCC allows certified volunteers to administer amateur radio license exams.  These volunteers are call “Volunteer Examiners.” </a:t>
            </a:r>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9.a.(2)</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769542" algn="r"/>
              </a:tabLst>
            </a:pPr>
            <a:r>
              <a:rPr lang="en-US" sz="2400" b="1" u="sng" dirty="0" smtClean="0"/>
              <a:t>2 </a:t>
            </a:r>
            <a:r>
              <a:rPr lang="en-US" sz="2400" b="1" u="sng" dirty="0"/>
              <a:t>minutes for this </a:t>
            </a:r>
            <a:r>
              <a:rPr lang="en-US" sz="2400" b="1" u="sng" dirty="0" smtClean="0"/>
              <a:t>slide                        </a:t>
            </a:r>
          </a:p>
          <a:p>
            <a:r>
              <a:rPr lang="en-US" b="1" i="0" dirty="0" smtClean="0"/>
              <a:t>[6]</a:t>
            </a:r>
            <a:r>
              <a:rPr lang="en-US" b="1" i="0" baseline="0" dirty="0" smtClean="0"/>
              <a:t> </a:t>
            </a:r>
            <a:r>
              <a:rPr lang="en-US" dirty="0"/>
              <a:t>We all live in areas where there are different types of risk for major disaster events.</a:t>
            </a:r>
          </a:p>
          <a:p>
            <a:r>
              <a:rPr lang="en-US" dirty="0"/>
              <a:t>The East coast has its hurricanes.</a:t>
            </a:r>
          </a:p>
          <a:p>
            <a:r>
              <a:rPr lang="en-US" dirty="0"/>
              <a:t>The West coast has its earthquakes and tsunamis</a:t>
            </a:r>
          </a:p>
          <a:p>
            <a:r>
              <a:rPr lang="en-US" dirty="0"/>
              <a:t>The middle of the country has its tornadoes </a:t>
            </a:r>
          </a:p>
          <a:p>
            <a:r>
              <a:rPr lang="en-US" dirty="0"/>
              <a:t>As a ham radio operator, you need to be ready to send an emergency message.</a:t>
            </a:r>
          </a:p>
          <a:p>
            <a:r>
              <a:rPr lang="en-US" dirty="0" smtClean="0"/>
              <a:t>In </a:t>
            </a:r>
            <a:r>
              <a:rPr lang="en-US" dirty="0"/>
              <a:t>fact, during catastrophic emergencies like the one we just showed, anyone can use any kind of radio when it’s a life or death situation.</a:t>
            </a:r>
          </a:p>
          <a:p>
            <a:r>
              <a:rPr lang="en-US" dirty="0"/>
              <a:t>If you are a ham, or even if you aren’t and have access to communications equipment, you would turn on the gear and first listen for what we call “traffic” (people already talking).</a:t>
            </a:r>
          </a:p>
          <a:p>
            <a:r>
              <a:rPr lang="en-US" b="1" dirty="0" smtClean="0"/>
              <a:t>[5] </a:t>
            </a:r>
            <a:r>
              <a:rPr lang="en-US" dirty="0"/>
              <a:t>Then you would speak clearly into the microphone and say “Break-Break.”  This tells people you likely have an immediate need to make a contact.</a:t>
            </a:r>
          </a:p>
          <a:p>
            <a:r>
              <a:rPr lang="en-US" b="1" dirty="0" smtClean="0"/>
              <a:t>[4] </a:t>
            </a:r>
            <a:r>
              <a:rPr lang="en-US" dirty="0"/>
              <a:t>The common word used on the radio for “I HAVE AN EMERGENCY” is “MAYDAY”</a:t>
            </a:r>
          </a:p>
          <a:p>
            <a:r>
              <a:rPr lang="en-US" b="1" dirty="0" smtClean="0"/>
              <a:t>[3]  </a:t>
            </a:r>
            <a:r>
              <a:rPr lang="en-US" dirty="0"/>
              <a:t>If you forget the word Mayday, you could just say “Emergency!”</a:t>
            </a:r>
          </a:p>
          <a:p>
            <a:r>
              <a:rPr lang="en-US" b="1" dirty="0" smtClean="0"/>
              <a:t>[2] </a:t>
            </a:r>
            <a:r>
              <a:rPr lang="en-US" dirty="0" smtClean="0"/>
              <a:t>Ask</a:t>
            </a:r>
            <a:r>
              <a:rPr lang="en-US" dirty="0"/>
              <a:t>:  What do you think this is?</a:t>
            </a:r>
          </a:p>
          <a:p>
            <a:r>
              <a:rPr lang="en-US" dirty="0"/>
              <a:t>That’s right.  It is the symbols we use when writing Morse Code.</a:t>
            </a:r>
          </a:p>
          <a:p>
            <a:r>
              <a:rPr lang="en-US" dirty="0"/>
              <a:t>Ask:  What do you think it’s saying?</a:t>
            </a:r>
          </a:p>
          <a:p>
            <a:r>
              <a:rPr lang="en-US" b="1" dirty="0" smtClean="0"/>
              <a:t>[1]</a:t>
            </a:r>
            <a:r>
              <a:rPr lang="en-US" dirty="0" smtClean="0"/>
              <a:t>  </a:t>
            </a:r>
            <a:r>
              <a:rPr lang="en-US" dirty="0"/>
              <a:t>Good guess!  That’s right, it means S-O-S, which is the Morse Code version of the word Mayday</a:t>
            </a:r>
            <a:r>
              <a:rPr lang="en-US" dirty="0" smtClean="0"/>
              <a:t>.</a:t>
            </a:r>
          </a:p>
          <a:p>
            <a:endParaRPr lang="en-US" dirty="0"/>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9.a.(4)</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tabLst>
                <a:tab pos="5769542" algn="r"/>
              </a:tabLst>
            </a:pPr>
            <a:r>
              <a:rPr lang="en-US" sz="2400" b="1" u="sng" dirty="0" smtClean="0"/>
              <a:t>2 </a:t>
            </a:r>
            <a:r>
              <a:rPr lang="en-US" sz="2400" b="1" u="sng" dirty="0"/>
              <a:t>minutes for this </a:t>
            </a:r>
            <a:r>
              <a:rPr lang="en-US" sz="2400" b="1" u="sng" dirty="0" smtClean="0"/>
              <a:t>slide                        </a:t>
            </a:r>
          </a:p>
          <a:p>
            <a:r>
              <a:rPr lang="en-US" b="1" i="0" dirty="0" smtClean="0"/>
              <a:t>[6]</a:t>
            </a:r>
            <a:r>
              <a:rPr lang="en-US" b="1" i="0" baseline="0" dirty="0" smtClean="0"/>
              <a:t> </a:t>
            </a:r>
            <a:r>
              <a:rPr lang="en-US" dirty="0" smtClean="0"/>
              <a:t>Let’s </a:t>
            </a:r>
            <a:r>
              <a:rPr lang="en-US" dirty="0"/>
              <a:t>cover some of the names for equipment that is used by ham radio operators</a:t>
            </a:r>
            <a:r>
              <a:rPr lang="en-US" dirty="0" smtClean="0"/>
              <a:t>.</a:t>
            </a:r>
          </a:p>
          <a:p>
            <a:r>
              <a:rPr lang="en-US" b="1" i="0" dirty="0" smtClean="0"/>
              <a:t>[5]</a:t>
            </a:r>
            <a:r>
              <a:rPr lang="en-US" b="1" i="0" baseline="0" dirty="0" smtClean="0"/>
              <a:t> </a:t>
            </a:r>
            <a:r>
              <a:rPr lang="en-US" dirty="0" smtClean="0"/>
              <a:t>First</a:t>
            </a:r>
            <a:r>
              <a:rPr lang="en-US" dirty="0"/>
              <a:t>, many of us use a Base </a:t>
            </a:r>
            <a:r>
              <a:rPr lang="en-US" dirty="0" smtClean="0"/>
              <a:t>Station Transceiver.  </a:t>
            </a:r>
            <a:r>
              <a:rPr lang="en-US" dirty="0"/>
              <a:t>This is usually </a:t>
            </a:r>
            <a:r>
              <a:rPr lang="en-US" dirty="0" smtClean="0"/>
              <a:t>located in </a:t>
            </a:r>
            <a:r>
              <a:rPr lang="en-US" dirty="0"/>
              <a:t>a place we call our Ham Shack, where all our heavier gear is located.  </a:t>
            </a:r>
          </a:p>
          <a:p>
            <a:r>
              <a:rPr lang="en-US" b="1" dirty="0" smtClean="0"/>
              <a:t>[4]  </a:t>
            </a:r>
            <a:r>
              <a:rPr lang="en-US" dirty="0"/>
              <a:t>Some ham shacks can be very complicated!</a:t>
            </a:r>
          </a:p>
          <a:p>
            <a:r>
              <a:rPr lang="en-US" b="1" dirty="0" smtClean="0"/>
              <a:t>[3]  </a:t>
            </a:r>
            <a:r>
              <a:rPr lang="en-US" dirty="0"/>
              <a:t>Many hams use their mobile radios more than anything else!  Mobile radios </a:t>
            </a:r>
            <a:r>
              <a:rPr lang="en-US" dirty="0" smtClean="0"/>
              <a:t>in automobiles can </a:t>
            </a:r>
            <a:r>
              <a:rPr lang="en-US" dirty="0"/>
              <a:t>communicate locally, especially through repeaters, but they also can be the kind of radio that will communicate internationally</a:t>
            </a:r>
            <a:r>
              <a:rPr lang="en-US" dirty="0" smtClean="0"/>
              <a:t>!</a:t>
            </a:r>
          </a:p>
          <a:p>
            <a:r>
              <a:rPr lang="en-US" b="1" dirty="0" smtClean="0"/>
              <a:t>[2] </a:t>
            </a:r>
            <a:r>
              <a:rPr lang="en-US" dirty="0" smtClean="0"/>
              <a:t>Of course, some hams might get a little carried away with their</a:t>
            </a:r>
            <a:r>
              <a:rPr lang="en-US" baseline="0" dirty="0" smtClean="0"/>
              <a:t> mobile stations!</a:t>
            </a:r>
            <a:endParaRPr lang="en-US" dirty="0"/>
          </a:p>
          <a:p>
            <a:r>
              <a:rPr lang="en-US" b="1" dirty="0" smtClean="0"/>
              <a:t>[1]  </a:t>
            </a:r>
            <a:r>
              <a:rPr lang="en-US" dirty="0"/>
              <a:t>And, most all hams have at least one handheld radio.  </a:t>
            </a:r>
            <a:r>
              <a:rPr lang="en-US" dirty="0" smtClean="0"/>
              <a:t>You might call them a “walkie-talkie” but we </a:t>
            </a:r>
            <a:r>
              <a:rPr lang="en-US" dirty="0"/>
              <a:t>call them “H-Ts” for short.  This is an abbreviation for “Handy-Talkie”, a term that usually isn’t used much </a:t>
            </a:r>
            <a:r>
              <a:rPr lang="en-US" dirty="0" smtClean="0"/>
              <a:t>anymore by hams </a:t>
            </a:r>
            <a:r>
              <a:rPr lang="en-US" dirty="0"/>
              <a:t>(but </a:t>
            </a:r>
            <a:r>
              <a:rPr lang="en-US" dirty="0" smtClean="0"/>
              <a:t>we still use the abbreviation!)  Most all of the ham radio operators at K2BSA carry their H-Ts with them</a:t>
            </a:r>
            <a:r>
              <a:rPr lang="en-US" baseline="0" dirty="0" smtClean="0"/>
              <a:t> (just in case)!</a:t>
            </a:r>
            <a:endParaRPr lang="en-US" dirty="0"/>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9.a.(5)</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000" b="1" u="sng" dirty="0" smtClean="0"/>
              <a:t>2 minutes </a:t>
            </a:r>
            <a:r>
              <a:rPr lang="en-US" sz="2000" b="1" u="sng" dirty="0"/>
              <a:t>for this </a:t>
            </a:r>
            <a:r>
              <a:rPr lang="en-US" sz="2000" b="1" u="sng" dirty="0" smtClean="0"/>
              <a:t>slide                        </a:t>
            </a:r>
          </a:p>
          <a:p>
            <a:r>
              <a:rPr lang="en-US" sz="1200" b="1" i="0" dirty="0" smtClean="0"/>
              <a:t>[1]</a:t>
            </a:r>
            <a:r>
              <a:rPr lang="en-US" sz="1200" b="1" i="0" baseline="0" dirty="0" smtClean="0"/>
              <a:t> </a:t>
            </a:r>
            <a:r>
              <a:rPr lang="en-US" sz="1200" dirty="0"/>
              <a:t>We mentioned “repeaters” a couple minutes ago.</a:t>
            </a:r>
          </a:p>
          <a:p>
            <a:r>
              <a:rPr lang="en-US" sz="1200" dirty="0"/>
              <a:t>An H-T usually doesn’t have enough power for its signals to go a long distance, because things get in the way of the signal. </a:t>
            </a:r>
          </a:p>
          <a:p>
            <a:r>
              <a:rPr lang="en-US" sz="1200" dirty="0"/>
              <a:t>VHF and UHF radio signals can be easily blocked by an object such as a tall hill, ham operators frequently will install a repeater on top of the hill.</a:t>
            </a:r>
          </a:p>
          <a:p>
            <a:r>
              <a:rPr lang="en-US" sz="1200" dirty="0"/>
              <a:t>Repeaters will receive the signal from a low power H-T and simultaneously transmit the received signal out to distances much farther than the little H-T could accomplish all by itself.  Others who may not have received the signal straight from the H-T WILL receive the retransmitted signal from the repeater!</a:t>
            </a:r>
          </a:p>
          <a:p>
            <a:r>
              <a:rPr lang="en-US" sz="1200" dirty="0" smtClean="0"/>
              <a:t>Repeaters can be connected to the Internet via systems such as </a:t>
            </a:r>
            <a:r>
              <a:rPr lang="en-US" sz="1200" dirty="0" err="1" smtClean="0"/>
              <a:t>Echolink</a:t>
            </a:r>
            <a:r>
              <a:rPr lang="en-US" sz="1200" dirty="0" smtClean="0"/>
              <a:t> or the Internet Radio Linking Project.  &lt;briefly explain&gt;</a:t>
            </a:r>
            <a:endParaRPr lang="en-US" sz="1200" dirty="0"/>
          </a:p>
          <a:p>
            <a:r>
              <a:rPr lang="en-US" sz="1200" dirty="0"/>
              <a:t>There are even links created between the repeater and the Internet that allow you to use you lower-power H-T to speak to someone someplace else in the world</a:t>
            </a:r>
            <a:r>
              <a:rPr lang="en-US" sz="1200" dirty="0" smtClean="0"/>
              <a:t>!</a:t>
            </a:r>
          </a:p>
          <a:p>
            <a:r>
              <a:rPr lang="en-US" sz="1200" dirty="0" smtClean="0"/>
              <a:t>We have three different repeaters here at the Summit!  If you have an H-T like the one I have, you can use it with the repeater to contact other hams just about anywhere at the Jamboree!</a:t>
            </a:r>
            <a:endParaRPr lang="en-US" sz="1200" dirty="0"/>
          </a:p>
          <a:p>
            <a:pPr>
              <a:tabLst>
                <a:tab pos="5769542" algn="r"/>
              </a:tabLst>
            </a:pPr>
            <a:r>
              <a:rPr lang="en-US" sz="2000" b="1" u="sng" dirty="0" smtClean="0">
                <a:solidFill>
                  <a:prstClr val="black"/>
                </a:solidFill>
              </a:rPr>
              <a:t>SLIDE END	</a:t>
            </a:r>
            <a:endParaRPr lang="en-US" sz="1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9.a.(5)</a:t>
            </a:r>
            <a:endParaRPr lang="en-US" dirty="0"/>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Req </a:t>
            </a:r>
            <a:r>
              <a:rPr lang="en-US" dirty="0" smtClean="0"/>
              <a:t>__</a:t>
            </a:r>
            <a:endParaRPr lang="en-US" dirty="0"/>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9.a.(1): Amateur Radio Service</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9" name="TextBox 18"/>
          <p:cNvSpPr txBox="1"/>
          <p:nvPr/>
        </p:nvSpPr>
        <p:spPr bwMode="auto">
          <a:xfrm>
            <a:off x="1438275" y="3171687"/>
            <a:ext cx="6431569" cy="1754326"/>
          </a:xfrm>
          <a:prstGeom prst="rect">
            <a:avLst/>
          </a:prstGeom>
          <a:noFill/>
          <a:ln w="9525">
            <a:noFill/>
            <a:miter lim="800000"/>
            <a:headEnd/>
            <a:tailEnd/>
          </a:ln>
        </p:spPr>
        <p:txBody>
          <a:bodyPr wrap="none" rtlCol="0">
            <a:spAutoFit/>
          </a:bodyPr>
          <a:lstStyle>
            <a:defPPr>
              <a:defRPr lang="en-US"/>
            </a:defPPr>
            <a:lvl1pPr>
              <a:defRPr sz="7200" b="1">
                <a:ln w="38100" cmpd="sng">
                  <a:solidFill>
                    <a:schemeClr val="bg1"/>
                  </a:solidFill>
                  <a:prstDash val="solid"/>
                </a:ln>
                <a:solidFill>
                  <a:srgbClr val="FF0000"/>
                </a:solidFill>
                <a:latin typeface="Verdana" pitchFamily="34" charset="0"/>
              </a:defRPr>
            </a:lvl1pPr>
          </a:lstStyle>
          <a:p>
            <a:pPr algn="ctr"/>
            <a:r>
              <a:rPr lang="en-US" sz="5400" dirty="0" smtClean="0">
                <a:solidFill>
                  <a:schemeClr val="tx1">
                    <a:lumMod val="75000"/>
                    <a:lumOff val="25000"/>
                  </a:schemeClr>
                </a:solidFill>
              </a:rPr>
              <a:t>AMATEUR</a:t>
            </a:r>
          </a:p>
          <a:p>
            <a:pPr algn="ctr"/>
            <a:r>
              <a:rPr lang="en-US" sz="5400" dirty="0" smtClean="0">
                <a:solidFill>
                  <a:schemeClr val="tx1">
                    <a:lumMod val="75000"/>
                    <a:lumOff val="25000"/>
                  </a:schemeClr>
                </a:solidFill>
              </a:rPr>
              <a:t>RADIO SERVICE</a:t>
            </a:r>
            <a:endParaRPr lang="en-US" dirty="0">
              <a:solidFill>
                <a:schemeClr val="tx1">
                  <a:lumMod val="75000"/>
                  <a:lumOff val="25000"/>
                </a:schemeClr>
              </a:solidFill>
            </a:endParaRPr>
          </a:p>
        </p:txBody>
      </p:sp>
      <p:pic>
        <p:nvPicPr>
          <p:cNvPr id="20" name="Picture 2" descr="https://upload.wikimedia.org/wikipedia/commons/thumb/c/cb/Seal_of_the_United_States_Federal_Communications_Commission.svg/1200px-Seal_of_the_United_States_Federal_Communications_Commiss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339" y="285833"/>
            <a:ext cx="2885206" cy="2885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cares.org/wp-content/themes/foundationpress_2017-01-27_00-20/assets/images/wcares_logo_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54831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ityofcentralia.com/Images/ImageManager/P62668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228" y="265372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w7px.org/images/When-all-else-fails-logo_optimized.jpg"/>
          <p:cNvPicPr>
            <a:picLocks noChangeAspect="1" noChangeArrowheads="1"/>
          </p:cNvPicPr>
          <p:nvPr/>
        </p:nvPicPr>
        <p:blipFill rotWithShape="1">
          <a:blip r:embed="rId6">
            <a:extLst>
              <a:ext uri="{28A0092B-C50C-407E-A947-70E740481C1C}">
                <a14:useLocalDpi xmlns:a14="http://schemas.microsoft.com/office/drawing/2010/main" val="0"/>
              </a:ext>
            </a:extLst>
          </a:blip>
          <a:srcRect b="7546"/>
          <a:stretch/>
        </p:blipFill>
        <p:spPr bwMode="auto">
          <a:xfrm>
            <a:off x="5029199" y="2442590"/>
            <a:ext cx="2371726" cy="236912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ham radio public service ev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25" y="67094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iaru-r1.org/images/stories/societies/a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5178" y="721519"/>
            <a:ext cx="2644422" cy="148748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40" name="Picture 16" descr="Image may contain: one or more people and indo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550" y="720201"/>
            <a:ext cx="3321431" cy="148880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42" name="Picture 18" descr="http://jotajoti.info/wp-content/uploads/2016/01/SV-JOTA-JOTI-1-Version-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600" y="2755106"/>
            <a:ext cx="3026833" cy="170259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44" name="Picture 20" descr="http://1.bp.blogspot.com/-bMuNL6bApXI/UCI4fX3AdeI/AAAAAAAAADI/2US33Pmndn8/s1600/12_apraij_1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78525" y="2761060"/>
            <a:ext cx="2236787" cy="167759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679583" y="1291294"/>
            <a:ext cx="2675755" cy="2675755"/>
            <a:chOff x="11456972" y="1324745"/>
            <a:chExt cx="2675755" cy="2675755"/>
          </a:xfrm>
        </p:grpSpPr>
        <p:grpSp>
          <p:nvGrpSpPr>
            <p:cNvPr id="5" name="Group 4"/>
            <p:cNvGrpSpPr/>
            <p:nvPr/>
          </p:nvGrpSpPr>
          <p:grpSpPr>
            <a:xfrm>
              <a:off x="11456972" y="1324745"/>
              <a:ext cx="2675755" cy="2675755"/>
              <a:chOff x="9856772" y="1718445"/>
              <a:chExt cx="2143125" cy="2143125"/>
            </a:xfrm>
          </p:grpSpPr>
          <p:sp>
            <p:nvSpPr>
              <p:cNvPr id="4" name="Oval 3"/>
              <p:cNvSpPr/>
              <p:nvPr/>
            </p:nvSpPr>
            <p:spPr bwMode="auto">
              <a:xfrm>
                <a:off x="9956800" y="1803400"/>
                <a:ext cx="1955800" cy="1955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36" name="Picture 12" descr="http://scoutingmagazine.org/issues/0010/news01.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56772" y="1718445"/>
                <a:ext cx="2143125" cy="21431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Oval 5"/>
            <p:cNvSpPr/>
            <p:nvPr/>
          </p:nvSpPr>
          <p:spPr bwMode="auto">
            <a:xfrm>
              <a:off x="11514144" y="1382716"/>
              <a:ext cx="2557459" cy="2557459"/>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1046" name="Picture 22" descr="https://sites.temple.edu/tuarc/files/2015/08/weDoTha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7575" y="1000125"/>
            <a:ext cx="3556850" cy="3100388"/>
          </a:xfrm>
          <a:prstGeom prst="rect">
            <a:avLst/>
          </a:prstGeom>
          <a:noFill/>
          <a:ln w="3810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48" name="Picture 24" descr="http://www.arrl.org/img/333x220/exact/Technology/Technology_Carousel_Graphic_333_X_220.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1425" y="366712"/>
            <a:ext cx="3171825" cy="2095501"/>
          </a:xfrm>
          <a:prstGeom prst="rect">
            <a:avLst/>
          </a:prstGeom>
          <a:noFill/>
          <a:ln w="3810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52" name="Picture 28" descr="https://s-media-cache-ak0.pinimg.com/736x/61/21/64/61216450f0a25a4965efa763a21912a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4325" y="2673350"/>
            <a:ext cx="2455547" cy="1812925"/>
          </a:xfrm>
          <a:prstGeom prst="rect">
            <a:avLst/>
          </a:prstGeom>
          <a:noFill/>
          <a:ln w="38100">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54" name="Picture 30" descr="http://qrznow.com/wp-content/uploads/2016/08/image.jpe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9868" y="430128"/>
            <a:ext cx="6532582" cy="43380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29" name="TextBox 28"/>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a:solidFill>
                  <a:srgbClr val="FFFF00"/>
                </a:solidFill>
              </a:rPr>
              <a:t>3</a:t>
            </a:r>
          </a:p>
        </p:txBody>
      </p:sp>
      <p:sp>
        <p:nvSpPr>
          <p:cNvPr id="30" name="TextBox 29"/>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31" name="TextBox 30"/>
          <p:cNvSpPr txBox="1"/>
          <p:nvPr/>
        </p:nvSpPr>
        <p:spPr bwMode="auto">
          <a:xfrm>
            <a:off x="8707593" y="4673213"/>
            <a:ext cx="263213" cy="276999"/>
          </a:xfrm>
          <a:prstGeom prst="rect">
            <a:avLst/>
          </a:prstGeom>
          <a:solidFill>
            <a:srgbClr val="00007A"/>
          </a:solidFill>
          <a:ln w="317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Tree>
    <p:extLst>
      <p:ext uri="{BB962C8B-B14F-4D97-AF65-F5344CB8AC3E}">
        <p14:creationId xmlns:p14="http://schemas.microsoft.com/office/powerpoint/2010/main" val="35012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par>
                                <p:cTn id="17" presetID="10"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500"/>
                                        <p:tgtEl>
                                          <p:spTgt spid="1032"/>
                                        </p:tgtEl>
                                      </p:cBhvr>
                                    </p:animEffect>
                                  </p:childTnLst>
                                </p:cTn>
                              </p:par>
                              <p:par>
                                <p:cTn id="20" presetID="10"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par>
                                <p:cTn id="23" presetID="10" presetClass="entr" presetSubtype="0" fill="hold" nodeType="withEffect">
                                  <p:stCondLst>
                                    <p:cond delay="0"/>
                                  </p:stCondLst>
                                  <p:childTnLst>
                                    <p:set>
                                      <p:cBhvr>
                                        <p:cTn id="24" dur="1" fill="hold">
                                          <p:stCondLst>
                                            <p:cond delay="0"/>
                                          </p:stCondLst>
                                        </p:cTn>
                                        <p:tgtEl>
                                          <p:spTgt spid="1056"/>
                                        </p:tgtEl>
                                        <p:attrNameLst>
                                          <p:attrName>style.visibility</p:attrName>
                                        </p:attrNameLst>
                                      </p:cBhvr>
                                      <p:to>
                                        <p:strVal val="visible"/>
                                      </p:to>
                                    </p:set>
                                    <p:animEffect transition="in" filter="fade">
                                      <p:cBhvr>
                                        <p:cTn id="25" dur="500"/>
                                        <p:tgtEl>
                                          <p:spTgt spid="10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30"/>
                                        </p:tgtEl>
                                      </p:cBhvr>
                                    </p:animEffect>
                                    <p:set>
                                      <p:cBhvr>
                                        <p:cTn id="30" dur="1" fill="hold">
                                          <p:stCondLst>
                                            <p:cond delay="499"/>
                                          </p:stCondLst>
                                        </p:cTn>
                                        <p:tgtEl>
                                          <p:spTgt spid="103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32"/>
                                        </p:tgtEl>
                                      </p:cBhvr>
                                    </p:animEffect>
                                    <p:set>
                                      <p:cBhvr>
                                        <p:cTn id="36" dur="1" fill="hold">
                                          <p:stCondLst>
                                            <p:cond delay="499"/>
                                          </p:stCondLst>
                                        </p:cTn>
                                        <p:tgtEl>
                                          <p:spTgt spid="103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34"/>
                                        </p:tgtEl>
                                      </p:cBhvr>
                                    </p:animEffect>
                                    <p:set>
                                      <p:cBhvr>
                                        <p:cTn id="39" dur="1" fill="hold">
                                          <p:stCondLst>
                                            <p:cond delay="499"/>
                                          </p:stCondLst>
                                        </p:cTn>
                                        <p:tgtEl>
                                          <p:spTgt spid="103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56"/>
                                        </p:tgtEl>
                                      </p:cBhvr>
                                    </p:animEffect>
                                    <p:set>
                                      <p:cBhvr>
                                        <p:cTn id="42" dur="1" fill="hold">
                                          <p:stCondLst>
                                            <p:cond delay="499"/>
                                          </p:stCondLst>
                                        </p:cTn>
                                        <p:tgtEl>
                                          <p:spTgt spid="105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38"/>
                                        </p:tgtEl>
                                        <p:attrNameLst>
                                          <p:attrName>style.visibility</p:attrName>
                                        </p:attrNameLst>
                                      </p:cBhvr>
                                      <p:to>
                                        <p:strVal val="visible"/>
                                      </p:to>
                                    </p:set>
                                    <p:animEffect transition="in" filter="fade">
                                      <p:cBhvr>
                                        <p:cTn id="45" dur="500"/>
                                        <p:tgtEl>
                                          <p:spTgt spid="1038"/>
                                        </p:tgtEl>
                                      </p:cBhvr>
                                    </p:animEffect>
                                  </p:childTnLst>
                                </p:cTn>
                              </p:par>
                              <p:par>
                                <p:cTn id="46" presetID="10" presetClass="entr" presetSubtype="0" fill="hold" nodeType="withEffect">
                                  <p:stCondLst>
                                    <p:cond delay="0"/>
                                  </p:stCondLst>
                                  <p:childTnLst>
                                    <p:set>
                                      <p:cBhvr>
                                        <p:cTn id="47" dur="1" fill="hold">
                                          <p:stCondLst>
                                            <p:cond delay="0"/>
                                          </p:stCondLst>
                                        </p:cTn>
                                        <p:tgtEl>
                                          <p:spTgt spid="1040"/>
                                        </p:tgtEl>
                                        <p:attrNameLst>
                                          <p:attrName>style.visibility</p:attrName>
                                        </p:attrNameLst>
                                      </p:cBhvr>
                                      <p:to>
                                        <p:strVal val="visible"/>
                                      </p:to>
                                    </p:set>
                                    <p:animEffect transition="in" filter="fade">
                                      <p:cBhvr>
                                        <p:cTn id="48" dur="500"/>
                                        <p:tgtEl>
                                          <p:spTgt spid="1040"/>
                                        </p:tgtEl>
                                      </p:cBhvr>
                                    </p:animEffect>
                                  </p:childTnLst>
                                </p:cTn>
                              </p:par>
                              <p:par>
                                <p:cTn id="49" presetID="10" presetClass="entr" presetSubtype="0" fill="hold" nodeType="withEffect">
                                  <p:stCondLst>
                                    <p:cond delay="0"/>
                                  </p:stCondLst>
                                  <p:childTnLst>
                                    <p:set>
                                      <p:cBhvr>
                                        <p:cTn id="50" dur="1" fill="hold">
                                          <p:stCondLst>
                                            <p:cond delay="0"/>
                                          </p:stCondLst>
                                        </p:cTn>
                                        <p:tgtEl>
                                          <p:spTgt spid="1042"/>
                                        </p:tgtEl>
                                        <p:attrNameLst>
                                          <p:attrName>style.visibility</p:attrName>
                                        </p:attrNameLst>
                                      </p:cBhvr>
                                      <p:to>
                                        <p:strVal val="visible"/>
                                      </p:to>
                                    </p:set>
                                    <p:animEffect transition="in" filter="fade">
                                      <p:cBhvr>
                                        <p:cTn id="51" dur="500"/>
                                        <p:tgtEl>
                                          <p:spTgt spid="1042"/>
                                        </p:tgtEl>
                                      </p:cBhvr>
                                    </p:animEffect>
                                  </p:childTnLst>
                                </p:cTn>
                              </p:par>
                              <p:par>
                                <p:cTn id="52" presetID="10" presetClass="entr" presetSubtype="0" fill="hold" nodeType="withEffect">
                                  <p:stCondLst>
                                    <p:cond delay="0"/>
                                  </p:stCondLst>
                                  <p:childTnLst>
                                    <p:set>
                                      <p:cBhvr>
                                        <p:cTn id="53" dur="1" fill="hold">
                                          <p:stCondLst>
                                            <p:cond delay="0"/>
                                          </p:stCondLst>
                                        </p:cTn>
                                        <p:tgtEl>
                                          <p:spTgt spid="1044"/>
                                        </p:tgtEl>
                                        <p:attrNameLst>
                                          <p:attrName>style.visibility</p:attrName>
                                        </p:attrNameLst>
                                      </p:cBhvr>
                                      <p:to>
                                        <p:strVal val="visible"/>
                                      </p:to>
                                    </p:set>
                                    <p:animEffect transition="in" filter="fade">
                                      <p:cBhvr>
                                        <p:cTn id="54" dur="500"/>
                                        <p:tgtEl>
                                          <p:spTgt spid="1044"/>
                                        </p:tgtEl>
                                      </p:cBhvr>
                                    </p:animEffect>
                                  </p:childTnLst>
                                </p:cTn>
                              </p:par>
                              <p:par>
                                <p:cTn id="55" presetID="10"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038"/>
                                        </p:tgtEl>
                                      </p:cBhvr>
                                    </p:animEffect>
                                    <p:set>
                                      <p:cBhvr>
                                        <p:cTn id="62" dur="1" fill="hold">
                                          <p:stCondLst>
                                            <p:cond delay="499"/>
                                          </p:stCondLst>
                                        </p:cTn>
                                        <p:tgtEl>
                                          <p:spTgt spid="1038"/>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040"/>
                                        </p:tgtEl>
                                      </p:cBhvr>
                                    </p:animEffect>
                                    <p:set>
                                      <p:cBhvr>
                                        <p:cTn id="68" dur="1" fill="hold">
                                          <p:stCondLst>
                                            <p:cond delay="499"/>
                                          </p:stCondLst>
                                        </p:cTn>
                                        <p:tgtEl>
                                          <p:spTgt spid="104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42"/>
                                        </p:tgtEl>
                                      </p:cBhvr>
                                    </p:animEffect>
                                    <p:set>
                                      <p:cBhvr>
                                        <p:cTn id="71" dur="1" fill="hold">
                                          <p:stCondLst>
                                            <p:cond delay="499"/>
                                          </p:stCondLst>
                                        </p:cTn>
                                        <p:tgtEl>
                                          <p:spTgt spid="104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044"/>
                                        </p:tgtEl>
                                      </p:cBhvr>
                                    </p:animEffect>
                                    <p:set>
                                      <p:cBhvr>
                                        <p:cTn id="74" dur="1" fill="hold">
                                          <p:stCondLst>
                                            <p:cond delay="499"/>
                                          </p:stCondLst>
                                        </p:cTn>
                                        <p:tgtEl>
                                          <p:spTgt spid="104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1046"/>
                                        </p:tgtEl>
                                        <p:attrNameLst>
                                          <p:attrName>style.visibility</p:attrName>
                                        </p:attrNameLst>
                                      </p:cBhvr>
                                      <p:to>
                                        <p:strVal val="visible"/>
                                      </p:to>
                                    </p:set>
                                    <p:animEffect transition="in" filter="fade">
                                      <p:cBhvr>
                                        <p:cTn id="80" dur="500"/>
                                        <p:tgtEl>
                                          <p:spTgt spid="1046"/>
                                        </p:tgtEl>
                                      </p:cBhvr>
                                    </p:animEffect>
                                  </p:childTnLst>
                                </p:cTn>
                              </p:par>
                              <p:par>
                                <p:cTn id="81" presetID="10" presetClass="entr" presetSubtype="0" fill="hold" nodeType="withEffect">
                                  <p:stCondLst>
                                    <p:cond delay="0"/>
                                  </p:stCondLst>
                                  <p:childTnLst>
                                    <p:set>
                                      <p:cBhvr>
                                        <p:cTn id="82" dur="1" fill="hold">
                                          <p:stCondLst>
                                            <p:cond delay="0"/>
                                          </p:stCondLst>
                                        </p:cTn>
                                        <p:tgtEl>
                                          <p:spTgt spid="1048"/>
                                        </p:tgtEl>
                                        <p:attrNameLst>
                                          <p:attrName>style.visibility</p:attrName>
                                        </p:attrNameLst>
                                      </p:cBhvr>
                                      <p:to>
                                        <p:strVal val="visible"/>
                                      </p:to>
                                    </p:set>
                                    <p:animEffect transition="in" filter="fade">
                                      <p:cBhvr>
                                        <p:cTn id="83" dur="500"/>
                                        <p:tgtEl>
                                          <p:spTgt spid="1048"/>
                                        </p:tgtEl>
                                      </p:cBhvr>
                                    </p:animEffect>
                                  </p:childTnLst>
                                </p:cTn>
                              </p:par>
                              <p:par>
                                <p:cTn id="84" presetID="10" presetClass="entr" presetSubtype="0" fill="hold" nodeType="withEffect">
                                  <p:stCondLst>
                                    <p:cond delay="0"/>
                                  </p:stCondLst>
                                  <p:childTnLst>
                                    <p:set>
                                      <p:cBhvr>
                                        <p:cTn id="85" dur="1" fill="hold">
                                          <p:stCondLst>
                                            <p:cond delay="0"/>
                                          </p:stCondLst>
                                        </p:cTn>
                                        <p:tgtEl>
                                          <p:spTgt spid="1052"/>
                                        </p:tgtEl>
                                        <p:attrNameLst>
                                          <p:attrName>style.visibility</p:attrName>
                                        </p:attrNameLst>
                                      </p:cBhvr>
                                      <p:to>
                                        <p:strVal val="visible"/>
                                      </p:to>
                                    </p:set>
                                    <p:animEffect transition="in" filter="fade">
                                      <p:cBhvr>
                                        <p:cTn id="86" dur="500"/>
                                        <p:tgtEl>
                                          <p:spTgt spid="10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1046"/>
                                        </p:tgtEl>
                                      </p:cBhvr>
                                    </p:animEffect>
                                    <p:set>
                                      <p:cBhvr>
                                        <p:cTn id="91" dur="1" fill="hold">
                                          <p:stCondLst>
                                            <p:cond delay="499"/>
                                          </p:stCondLst>
                                        </p:cTn>
                                        <p:tgtEl>
                                          <p:spTgt spid="104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048"/>
                                        </p:tgtEl>
                                      </p:cBhvr>
                                    </p:animEffect>
                                    <p:set>
                                      <p:cBhvr>
                                        <p:cTn id="97" dur="1" fill="hold">
                                          <p:stCondLst>
                                            <p:cond delay="499"/>
                                          </p:stCondLst>
                                        </p:cTn>
                                        <p:tgtEl>
                                          <p:spTgt spid="104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052"/>
                                        </p:tgtEl>
                                      </p:cBhvr>
                                    </p:animEffect>
                                    <p:set>
                                      <p:cBhvr>
                                        <p:cTn id="100" dur="1" fill="hold">
                                          <p:stCondLst>
                                            <p:cond delay="499"/>
                                          </p:stCondLst>
                                        </p:cTn>
                                        <p:tgtEl>
                                          <p:spTgt spid="1052"/>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054"/>
                                        </p:tgtEl>
                                        <p:attrNameLst>
                                          <p:attrName>style.visibility</p:attrName>
                                        </p:attrNameLst>
                                      </p:cBhvr>
                                      <p:to>
                                        <p:strVal val="visible"/>
                                      </p:to>
                                    </p:set>
                                    <p:animEffect transition="in" filter="fade">
                                      <p:cBhvr>
                                        <p:cTn id="103"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9.a.(1):  Amateur Radio Fun!</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38" name="TextBox 37"/>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10</a:t>
            </a:r>
          </a:p>
        </p:txBody>
      </p:sp>
      <p:sp>
        <p:nvSpPr>
          <p:cNvPr id="39" name="TextBox 38"/>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11</a:t>
            </a:r>
            <a:endParaRPr lang="en-US" dirty="0"/>
          </a:p>
        </p:txBody>
      </p:sp>
      <p:sp>
        <p:nvSpPr>
          <p:cNvPr id="40" name="TextBox 3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12</a:t>
            </a:r>
          </a:p>
        </p:txBody>
      </p:sp>
      <p:grpSp>
        <p:nvGrpSpPr>
          <p:cNvPr id="19" name="Group 18"/>
          <p:cNvGrpSpPr/>
          <p:nvPr/>
        </p:nvGrpSpPr>
        <p:grpSpPr>
          <a:xfrm>
            <a:off x="1917650" y="609054"/>
            <a:ext cx="5073650" cy="4202659"/>
            <a:chOff x="2165350" y="698500"/>
            <a:chExt cx="5073650" cy="4202659"/>
          </a:xfrm>
        </p:grpSpPr>
        <p:pic>
          <p:nvPicPr>
            <p:cNvPr id="20" name="Picture 20" descr="http://www.k2bsa.net/wp-content/uploads/2015/08/tn_100_07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698500"/>
              <a:ext cx="5073650" cy="38052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bwMode="auto">
            <a:xfrm>
              <a:off x="3686175" y="4516438"/>
              <a:ext cx="2348720" cy="384721"/>
            </a:xfrm>
            <a:prstGeom prst="rect">
              <a:avLst/>
            </a:prstGeom>
            <a:noFill/>
            <a:ln w="9525">
              <a:noFill/>
              <a:miter lim="800000"/>
              <a:headEnd/>
              <a:tailEnd/>
            </a:ln>
          </p:spPr>
          <p:txBody>
            <a:bodyPr wrap="none" rtlCol="0">
              <a:spAutoFit/>
            </a:bodyPr>
            <a:lstStyle/>
            <a:p>
              <a:r>
                <a:rPr lang="en-US" b="1" dirty="0" smtClean="0">
                  <a:solidFill>
                    <a:schemeClr val="bg1"/>
                  </a:solidFill>
                  <a:latin typeface="Verdana" pitchFamily="34" charset="0"/>
                </a:rPr>
                <a:t>Basic Operating</a:t>
              </a:r>
              <a:endParaRPr lang="en-US" b="1" dirty="0">
                <a:solidFill>
                  <a:schemeClr val="bg1"/>
                </a:solidFill>
                <a:latin typeface="Verdana" pitchFamily="34" charset="0"/>
              </a:endParaRPr>
            </a:p>
          </p:txBody>
        </p:sp>
      </p:grpSp>
      <p:grpSp>
        <p:nvGrpSpPr>
          <p:cNvPr id="22" name="Group 21"/>
          <p:cNvGrpSpPr/>
          <p:nvPr/>
        </p:nvGrpSpPr>
        <p:grpSpPr>
          <a:xfrm>
            <a:off x="1822450" y="624793"/>
            <a:ext cx="6228520" cy="3705989"/>
            <a:chOff x="1530350" y="759618"/>
            <a:chExt cx="6228520" cy="3705989"/>
          </a:xfrm>
        </p:grpSpPr>
        <p:pic>
          <p:nvPicPr>
            <p:cNvPr id="23" name="Picture 4" descr="http://i53.photobucket.com/albums/g64/PoorOldSpike/radio-dir-finder.jpg~orig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759618"/>
              <a:ext cx="4057650" cy="37059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bwMode="auto">
            <a:xfrm>
              <a:off x="5743575" y="1485900"/>
              <a:ext cx="2015295" cy="2139047"/>
            </a:xfrm>
            <a:prstGeom prst="rect">
              <a:avLst/>
            </a:prstGeom>
            <a:noFill/>
            <a:ln w="9525">
              <a:noFill/>
              <a:miter lim="800000"/>
              <a:headEnd/>
              <a:tailEnd/>
            </a:ln>
          </p:spPr>
          <p:txBody>
            <a:bodyPr wrap="none" rtlCol="0">
              <a:spAutoFit/>
            </a:bodyPr>
            <a:lstStyle/>
            <a:p>
              <a:r>
                <a:rPr lang="en-US" b="1" dirty="0" smtClean="0">
                  <a:solidFill>
                    <a:schemeClr val="bg1"/>
                  </a:solidFill>
                  <a:latin typeface="Verdana" pitchFamily="34" charset="0"/>
                </a:rPr>
                <a:t>Amateur</a:t>
              </a:r>
            </a:p>
            <a:p>
              <a:r>
                <a:rPr lang="en-US" b="1" dirty="0" smtClean="0">
                  <a:solidFill>
                    <a:schemeClr val="bg1"/>
                  </a:solidFill>
                  <a:latin typeface="Verdana" pitchFamily="34" charset="0"/>
                </a:rPr>
                <a:t>Radio</a:t>
              </a:r>
            </a:p>
            <a:p>
              <a:r>
                <a:rPr lang="en-US" b="1" dirty="0" smtClean="0">
                  <a:solidFill>
                    <a:schemeClr val="bg1"/>
                  </a:solidFill>
                  <a:latin typeface="Verdana" pitchFamily="34" charset="0"/>
                </a:rPr>
                <a:t>Direction</a:t>
              </a:r>
            </a:p>
            <a:p>
              <a:r>
                <a:rPr lang="en-US" b="1" dirty="0" smtClean="0">
                  <a:solidFill>
                    <a:schemeClr val="bg1"/>
                  </a:solidFill>
                  <a:latin typeface="Verdana" pitchFamily="34" charset="0"/>
                </a:rPr>
                <a:t>Finding</a:t>
              </a:r>
            </a:p>
            <a:p>
              <a:r>
                <a:rPr lang="en-US" b="1" dirty="0" smtClean="0">
                  <a:solidFill>
                    <a:schemeClr val="bg1"/>
                  </a:solidFill>
                  <a:latin typeface="Verdana" pitchFamily="34" charset="0"/>
                </a:rPr>
                <a:t>(ARDF)</a:t>
              </a:r>
            </a:p>
            <a:p>
              <a:endParaRPr lang="en-US" b="1" dirty="0">
                <a:solidFill>
                  <a:schemeClr val="bg1"/>
                </a:solidFill>
                <a:latin typeface="Verdana" pitchFamily="34" charset="0"/>
              </a:endParaRPr>
            </a:p>
            <a:p>
              <a:r>
                <a:rPr lang="en-US" b="1" dirty="0" smtClean="0">
                  <a:solidFill>
                    <a:schemeClr val="bg1"/>
                  </a:solidFill>
                  <a:latin typeface="Verdana" pitchFamily="34" charset="0"/>
                </a:rPr>
                <a:t>“Foxhunting”</a:t>
              </a:r>
              <a:endParaRPr lang="en-US" b="1" dirty="0">
                <a:solidFill>
                  <a:schemeClr val="bg1"/>
                </a:solidFill>
                <a:latin typeface="Verdana" pitchFamily="34" charset="0"/>
              </a:endParaRPr>
            </a:p>
          </p:txBody>
        </p:sp>
      </p:grpSp>
      <p:pic>
        <p:nvPicPr>
          <p:cNvPr id="25" name="Picture 2" descr="https://ukamsat.files.wordpress.com/2014/02/amsat-is-amateur-radio-in-spa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526520"/>
            <a:ext cx="6299200" cy="419946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2057400" y="459052"/>
            <a:ext cx="5299075" cy="3938308"/>
            <a:chOff x="-5006975" y="-3054870"/>
            <a:chExt cx="5299075" cy="3938308"/>
          </a:xfrm>
        </p:grpSpPr>
        <p:pic>
          <p:nvPicPr>
            <p:cNvPr id="32" name="Picture 6" descr="https://s-media-cache-ak0.pinimg.com/736x/d1/6a/a1/d16aa1464e3f7a94fa93e7c44388d5b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6975" y="-3054870"/>
              <a:ext cx="5299075" cy="39383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3" name="TextBox 32"/>
            <p:cNvSpPr txBox="1"/>
            <p:nvPr/>
          </p:nvSpPr>
          <p:spPr bwMode="auto">
            <a:xfrm>
              <a:off x="-4564612" y="-2334429"/>
              <a:ext cx="1601721" cy="954107"/>
            </a:xfrm>
            <a:prstGeom prst="rect">
              <a:avLst/>
            </a:prstGeom>
            <a:noFill/>
            <a:ln w="9525">
              <a:noFill/>
              <a:miter lim="800000"/>
              <a:headEnd/>
              <a:tailEnd/>
            </a:ln>
          </p:spPr>
          <p:txBody>
            <a:bodyPr wrap="none" rtlCol="0">
              <a:spAutoFit/>
            </a:bodyPr>
            <a:lstStyle/>
            <a:p>
              <a:r>
                <a:rPr lang="en-US" sz="2800" b="1" dirty="0" smtClean="0">
                  <a:solidFill>
                    <a:schemeClr val="bg1"/>
                  </a:solidFill>
                  <a:latin typeface="Verdana" pitchFamily="34" charset="0"/>
                </a:rPr>
                <a:t>Bicycle</a:t>
              </a:r>
            </a:p>
            <a:p>
              <a:r>
                <a:rPr lang="en-US" sz="2800" b="1" dirty="0" smtClean="0">
                  <a:solidFill>
                    <a:schemeClr val="bg1"/>
                  </a:solidFill>
                  <a:latin typeface="Verdana" pitchFamily="34" charset="0"/>
                </a:rPr>
                <a:t>Mobile</a:t>
              </a:r>
              <a:endParaRPr lang="en-US" sz="2800" b="1" dirty="0">
                <a:solidFill>
                  <a:schemeClr val="bg1"/>
                </a:solidFill>
                <a:latin typeface="Verdana" pitchFamily="34" charset="0"/>
              </a:endParaRPr>
            </a:p>
          </p:txBody>
        </p:sp>
      </p:grpSp>
      <p:pic>
        <p:nvPicPr>
          <p:cNvPr id="26" name="Picture 2" descr="http://qrznow.com/wp-content/uploads/2016/02/oscillo-mod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825" y="554038"/>
            <a:ext cx="6321425" cy="378883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bwMode="auto">
          <a:xfrm>
            <a:off x="3849138" y="4374218"/>
            <a:ext cx="1508746" cy="523220"/>
          </a:xfrm>
          <a:prstGeom prst="rect">
            <a:avLst/>
          </a:prstGeom>
          <a:noFill/>
          <a:ln w="9525">
            <a:noFill/>
            <a:miter lim="800000"/>
            <a:headEnd/>
            <a:tailEnd/>
          </a:ln>
        </p:spPr>
        <p:txBody>
          <a:bodyPr wrap="none" rtlCol="0">
            <a:spAutoFit/>
          </a:bodyPr>
          <a:lstStyle/>
          <a:p>
            <a:r>
              <a:rPr lang="en-US" sz="2800" b="1" dirty="0" smtClean="0">
                <a:solidFill>
                  <a:schemeClr val="bg1"/>
                </a:solidFill>
                <a:latin typeface="Verdana" pitchFamily="34" charset="0"/>
              </a:rPr>
              <a:t>Digital</a:t>
            </a:r>
            <a:endParaRPr lang="en-US" sz="2800" b="1" dirty="0">
              <a:solidFill>
                <a:schemeClr val="bg1"/>
              </a:solidFill>
              <a:latin typeface="Verdana" pitchFamily="34" charset="0"/>
            </a:endParaRPr>
          </a:p>
        </p:txBody>
      </p:sp>
      <p:pic>
        <p:nvPicPr>
          <p:cNvPr id="28" name="Picture 4" descr="http://d3adcc0j1hezoq.cloudfront.net/wp-content/uploads/2014/11/hamradiosta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568" y="577048"/>
            <a:ext cx="6666651" cy="374999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29" name="Picture 8" descr="http://www.arrl.org/images/view/News/NPOTA-FossilBeds-KG6LHW-CROP.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4365" y="625475"/>
            <a:ext cx="3051346" cy="2984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 name="Picture 2" descr="http://www.w0c-sota.org/wp-content/uploads/2012/03/W6HFP-EASTpk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6400" y="1368425"/>
            <a:ext cx="3956050" cy="29670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3" name="TextBox 42"/>
          <p:cNvSpPr txBox="1"/>
          <p:nvPr/>
        </p:nvSpPr>
        <p:spPr bwMode="auto">
          <a:xfrm>
            <a:off x="4738591" y="1789093"/>
            <a:ext cx="1268296" cy="523220"/>
          </a:xfrm>
          <a:prstGeom prst="rect">
            <a:avLst/>
          </a:prstGeom>
          <a:noFill/>
          <a:ln w="9525">
            <a:noFill/>
            <a:miter lim="800000"/>
            <a:headEnd/>
            <a:tailEnd/>
          </a:ln>
        </p:spPr>
        <p:txBody>
          <a:bodyPr wrap="none" rtlCol="0">
            <a:spAutoFit/>
          </a:bodyPr>
          <a:lstStyle/>
          <a:p>
            <a:r>
              <a:rPr lang="en-US" sz="2800" b="1" dirty="0" smtClean="0">
                <a:solidFill>
                  <a:srgbClr val="FF0000"/>
                </a:solidFill>
                <a:latin typeface="Verdana" pitchFamily="34" charset="0"/>
              </a:rPr>
              <a:t>SOTA</a:t>
            </a:r>
            <a:endParaRPr lang="en-US" sz="2800" b="1" dirty="0">
              <a:solidFill>
                <a:srgbClr val="FF0000"/>
              </a:solidFill>
              <a:latin typeface="Verdana" pitchFamily="34" charset="0"/>
            </a:endParaRPr>
          </a:p>
        </p:txBody>
      </p:sp>
      <p:pic>
        <p:nvPicPr>
          <p:cNvPr id="34" name="Picture 18" descr="Mir4a"/>
          <p:cNvPicPr>
            <a:picLocks noChangeAspect="1" noChangeArrowheads="1"/>
          </p:cNvPicPr>
          <p:nvPr/>
        </p:nvPicPr>
        <p:blipFill>
          <a:blip r:embed="rId11" cstate="print"/>
          <a:srcRect/>
          <a:stretch>
            <a:fillRect/>
          </a:stretch>
        </p:blipFill>
        <p:spPr bwMode="auto">
          <a:xfrm>
            <a:off x="1086052" y="779044"/>
            <a:ext cx="6964822" cy="35885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2" name="TextBox 41"/>
          <p:cNvSpPr txBox="1"/>
          <p:nvPr/>
        </p:nvSpPr>
        <p:spPr bwMode="auto">
          <a:xfrm>
            <a:off x="1391692" y="1030270"/>
            <a:ext cx="2247731" cy="954107"/>
          </a:xfrm>
          <a:prstGeom prst="rect">
            <a:avLst/>
          </a:prstGeom>
          <a:noFill/>
          <a:ln w="9525">
            <a:noFill/>
            <a:miter lim="800000"/>
            <a:headEnd/>
            <a:tailEnd/>
          </a:ln>
        </p:spPr>
        <p:txBody>
          <a:bodyPr wrap="none" rtlCol="0">
            <a:spAutoFit/>
          </a:bodyPr>
          <a:lstStyle/>
          <a:p>
            <a:r>
              <a:rPr lang="en-US" sz="2800" b="1" dirty="0" smtClean="0">
                <a:solidFill>
                  <a:schemeClr val="bg1"/>
                </a:solidFill>
                <a:latin typeface="Verdana" pitchFamily="34" charset="0"/>
              </a:rPr>
              <a:t>Slow Scan</a:t>
            </a:r>
          </a:p>
          <a:p>
            <a:r>
              <a:rPr lang="en-US" sz="2800" b="1" dirty="0" smtClean="0">
                <a:solidFill>
                  <a:schemeClr val="bg1"/>
                </a:solidFill>
                <a:latin typeface="Verdana" pitchFamily="34" charset="0"/>
              </a:rPr>
              <a:t>Television</a:t>
            </a:r>
            <a:endParaRPr lang="en-US" sz="2800" b="1" dirty="0">
              <a:solidFill>
                <a:schemeClr val="bg1"/>
              </a:solidFill>
              <a:latin typeface="Verdana" pitchFamily="34" charset="0"/>
            </a:endParaRPr>
          </a:p>
        </p:txBody>
      </p:sp>
      <p:grpSp>
        <p:nvGrpSpPr>
          <p:cNvPr id="7" name="Group 6"/>
          <p:cNvGrpSpPr/>
          <p:nvPr/>
        </p:nvGrpSpPr>
        <p:grpSpPr>
          <a:xfrm>
            <a:off x="1265730" y="690670"/>
            <a:ext cx="6872951" cy="3676230"/>
            <a:chOff x="1146894" y="752356"/>
            <a:chExt cx="6872951" cy="3676230"/>
          </a:xfrm>
        </p:grpSpPr>
        <p:pic>
          <p:nvPicPr>
            <p:cNvPr id="35" name="Picture 2" descr="https://www.sciencenews.org/sites/default/files/main/articles/notebook_scilife_diagram_fre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6894" y="752356"/>
              <a:ext cx="6872951" cy="3676230"/>
            </a:xfrm>
            <a:prstGeom prst="rect">
              <a:avLst/>
            </a:prstGeom>
            <a:noFill/>
            <a:ln w="57150">
              <a:solidFill>
                <a:srgbClr val="FFFF00"/>
              </a:solidFill>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419600" y="889000"/>
              <a:ext cx="546100" cy="546100"/>
            </a:xfrm>
            <a:prstGeom prst="ellips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bwMode="auto">
            <a:xfrm>
              <a:off x="4381500" y="1009650"/>
              <a:ext cx="651140" cy="276999"/>
            </a:xfrm>
            <a:prstGeom prst="rect">
              <a:avLst/>
            </a:prstGeom>
            <a:noFill/>
            <a:ln w="9525">
              <a:noFill/>
              <a:miter lim="800000"/>
              <a:headEnd/>
              <a:tailEnd/>
            </a:ln>
          </p:spPr>
          <p:txBody>
            <a:bodyPr wrap="none" rtlCol="0">
              <a:spAutoFit/>
            </a:bodyPr>
            <a:lstStyle/>
            <a:p>
              <a:r>
                <a:rPr lang="en-US" sz="1200" b="1" dirty="0" smtClean="0">
                  <a:solidFill>
                    <a:schemeClr val="bg1"/>
                  </a:solidFill>
                  <a:latin typeface="Verdana" pitchFamily="34" charset="0"/>
                </a:rPr>
                <a:t>Moon</a:t>
              </a:r>
              <a:endParaRPr lang="en-US" sz="1200" b="1" dirty="0">
                <a:solidFill>
                  <a:schemeClr val="bg1"/>
                </a:solidFill>
                <a:latin typeface="Verdana" pitchFamily="34" charset="0"/>
              </a:endParaRPr>
            </a:p>
          </p:txBody>
        </p:sp>
      </p:grpSp>
      <p:sp>
        <p:nvSpPr>
          <p:cNvPr id="41" name="TextBox 40"/>
          <p:cNvSpPr txBox="1"/>
          <p:nvPr/>
        </p:nvSpPr>
        <p:spPr bwMode="auto">
          <a:xfrm>
            <a:off x="1257811" y="711834"/>
            <a:ext cx="2759089" cy="1015663"/>
          </a:xfrm>
          <a:prstGeom prst="rect">
            <a:avLst/>
          </a:prstGeom>
          <a:noFill/>
          <a:ln w="9525">
            <a:noFill/>
            <a:miter lim="800000"/>
            <a:headEnd/>
            <a:tailEnd/>
          </a:ln>
        </p:spPr>
        <p:txBody>
          <a:bodyPr wrap="none" rtlCol="0">
            <a:spAutoFit/>
          </a:bodyPr>
          <a:lstStyle/>
          <a:p>
            <a:r>
              <a:rPr lang="en-US" sz="2000" b="1" dirty="0" err="1" smtClean="0">
                <a:solidFill>
                  <a:schemeClr val="bg1"/>
                </a:solidFill>
                <a:latin typeface="Verdana" pitchFamily="34" charset="0"/>
              </a:rPr>
              <a:t>Moonbounce</a:t>
            </a:r>
            <a:endParaRPr lang="en-US" sz="2000" b="1" dirty="0" smtClean="0">
              <a:solidFill>
                <a:schemeClr val="bg1"/>
              </a:solidFill>
              <a:latin typeface="Verdana" pitchFamily="34" charset="0"/>
            </a:endParaRPr>
          </a:p>
          <a:p>
            <a:r>
              <a:rPr lang="en-US" sz="2000" b="1" dirty="0" smtClean="0">
                <a:solidFill>
                  <a:schemeClr val="bg1"/>
                </a:solidFill>
                <a:latin typeface="Verdana" pitchFamily="34" charset="0"/>
              </a:rPr>
              <a:t>Earth-Moon-Earth</a:t>
            </a:r>
          </a:p>
          <a:p>
            <a:r>
              <a:rPr lang="en-US" sz="2000" b="1" dirty="0" smtClean="0">
                <a:solidFill>
                  <a:schemeClr val="bg1"/>
                </a:solidFill>
                <a:latin typeface="Verdana" pitchFamily="34" charset="0"/>
              </a:rPr>
              <a:t>(EME)</a:t>
            </a:r>
            <a:endParaRPr lang="en-US" sz="2000" b="1" dirty="0">
              <a:solidFill>
                <a:schemeClr val="bg1"/>
              </a:solidFill>
              <a:latin typeface="Verdana" pitchFamily="34" charset="0"/>
            </a:endParaRPr>
          </a:p>
        </p:txBody>
      </p:sp>
      <p:pic>
        <p:nvPicPr>
          <p:cNvPr id="36" name="Picture 2" descr="http://www.arrl.org/images/view/News/PICT065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5611" y="540253"/>
            <a:ext cx="5102225" cy="3392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7" name="Picture 4" descr="https://i.ytimg.com/vi/07xyD7pLdmw/hqdefault.jpg"/>
          <p:cNvPicPr>
            <a:picLocks noChangeAspect="1" noChangeArrowheads="1"/>
          </p:cNvPicPr>
          <p:nvPr/>
        </p:nvPicPr>
        <p:blipFill rotWithShape="1">
          <a:blip r:embed="rId14">
            <a:extLst>
              <a:ext uri="{28A0092B-C50C-407E-A947-70E740481C1C}">
                <a14:useLocalDpi xmlns:a14="http://schemas.microsoft.com/office/drawing/2010/main" val="0"/>
              </a:ext>
            </a:extLst>
          </a:blip>
          <a:srcRect t="15557" b="14166"/>
          <a:stretch/>
        </p:blipFill>
        <p:spPr bwMode="auto">
          <a:xfrm>
            <a:off x="3790163" y="1996168"/>
            <a:ext cx="4572000" cy="2409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0" name="Picture 2" descr="http://scoutermom.com/wp-content/uploads/electronics.jpg"/>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7949" y="3004458"/>
            <a:ext cx="1801251" cy="18072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ailygalaxy.com/.a/6a00d8341bf7f753ef01bb09849806970d-pi"/>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85875" y="471884"/>
            <a:ext cx="6715125" cy="419695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13</a:t>
            </a:r>
            <a:endParaRPr lang="en-US" dirty="0"/>
          </a:p>
        </p:txBody>
      </p:sp>
    </p:spTree>
    <p:extLst>
      <p:ext uri="{BB962C8B-B14F-4D97-AF65-F5344CB8AC3E}">
        <p14:creationId xmlns:p14="http://schemas.microsoft.com/office/powerpoint/2010/main" val="48798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par>
                                <p:cTn id="30" presetID="10" presetClass="exit" presetSubtype="0" fill="hold"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xit" presetSubtype="0" fill="hold" nodeType="with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xit" presetSubtype="0" fill="hold" grpId="0"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xit" presetSubtype="0" fill="hold" grpId="0"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par>
                                <p:cTn id="94" presetID="10" presetClass="exit" presetSubtype="0" fill="hold" grpId="0"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3"/>
                                        </p:tgtEl>
                                      </p:cBhvr>
                                    </p:animEffect>
                                    <p:set>
                                      <p:cBhvr>
                                        <p:cTn id="107" dur="1" fill="hold">
                                          <p:stCondLst>
                                            <p:cond delay="499"/>
                                          </p:stCondLst>
                                        </p:cTn>
                                        <p:tgtEl>
                                          <p:spTgt spid="43"/>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xit" presetSubtype="0" fill="hold" grpId="0" nodeType="withEffect">
                                  <p:stCondLst>
                                    <p:cond delay="0"/>
                                  </p:stCondLst>
                                  <p:childTnLst>
                                    <p:animEffect transition="out" filter="fade">
                                      <p:cBhvr>
                                        <p:cTn id="115" dur="500"/>
                                        <p:tgtEl>
                                          <p:spTgt spid="14"/>
                                        </p:tgtEl>
                                      </p:cBhvr>
                                    </p:animEffect>
                                    <p:set>
                                      <p:cBhvr>
                                        <p:cTn id="116" dur="1" fill="hold">
                                          <p:stCondLst>
                                            <p:cond delay="499"/>
                                          </p:stCondLst>
                                        </p:cTn>
                                        <p:tgtEl>
                                          <p:spTgt spid="1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500"/>
                                        <p:tgtEl>
                                          <p:spTgt spid="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childTnLst>
                                </p:cTn>
                              </p:par>
                              <p:par>
                                <p:cTn id="131" presetID="10" presetClass="exit" presetSubtype="0" fill="hold" grpId="0" nodeType="withEffect">
                                  <p:stCondLst>
                                    <p:cond delay="0"/>
                                  </p:stCondLst>
                                  <p:childTnLst>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7"/>
                                        </p:tgtEl>
                                      </p:cBhvr>
                                    </p:animEffect>
                                    <p:set>
                                      <p:cBhvr>
                                        <p:cTn id="138" dur="1" fill="hold">
                                          <p:stCondLst>
                                            <p:cond delay="499"/>
                                          </p:stCondLst>
                                        </p:cTn>
                                        <p:tgtEl>
                                          <p:spTgt spid="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1"/>
                                        </p:tgtEl>
                                      </p:cBhvr>
                                    </p:animEffect>
                                    <p:set>
                                      <p:cBhvr>
                                        <p:cTn id="141" dur="1" fill="hold">
                                          <p:stCondLst>
                                            <p:cond delay="499"/>
                                          </p:stCondLst>
                                        </p:cTn>
                                        <p:tgtEl>
                                          <p:spTgt spid="41"/>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fade">
                                      <p:cBhvr>
                                        <p:cTn id="144" dur="500"/>
                                        <p:tgtEl>
                                          <p:spTgt spid="36"/>
                                        </p:tgtEl>
                                      </p:cBhvr>
                                    </p:animEffect>
                                  </p:childTnLst>
                                </p:cTn>
                              </p:par>
                              <p:par>
                                <p:cTn id="145" presetID="10" presetClass="exit" presetSubtype="0" fill="hold" grpId="0" nodeType="withEffect">
                                  <p:stCondLst>
                                    <p:cond delay="0"/>
                                  </p:stCondLst>
                                  <p:childTnLst>
                                    <p:animEffect transition="out" filter="fade">
                                      <p:cBhvr>
                                        <p:cTn id="146" dur="500"/>
                                        <p:tgtEl>
                                          <p:spTgt spid="16"/>
                                        </p:tgtEl>
                                      </p:cBhvr>
                                    </p:animEffect>
                                    <p:set>
                                      <p:cBhvr>
                                        <p:cTn id="147" dur="1" fill="hold">
                                          <p:stCondLst>
                                            <p:cond delay="499"/>
                                          </p:stCondLst>
                                        </p:cTn>
                                        <p:tgtEl>
                                          <p:spTgt spid="1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par>
                                <p:cTn id="153" presetID="10" presetClass="entr" presetSubtype="0" fill="hold" nodeType="withEffect">
                                  <p:stCondLst>
                                    <p:cond delay="0"/>
                                  </p:stCondLst>
                                  <p:childTnLst>
                                    <p:set>
                                      <p:cBhvr>
                                        <p:cTn id="154" dur="1" fill="hold">
                                          <p:stCondLst>
                                            <p:cond delay="0"/>
                                          </p:stCondLst>
                                        </p:cTn>
                                        <p:tgtEl>
                                          <p:spTgt spid="2050"/>
                                        </p:tgtEl>
                                        <p:attrNameLst>
                                          <p:attrName>style.visibility</p:attrName>
                                        </p:attrNameLst>
                                      </p:cBhvr>
                                      <p:to>
                                        <p:strVal val="visible"/>
                                      </p:to>
                                    </p:set>
                                    <p:animEffect transition="in" filter="fade">
                                      <p:cBhvr>
                                        <p:cTn id="155" dur="500"/>
                                        <p:tgtEl>
                                          <p:spTgt spid="2050"/>
                                        </p:tgtEl>
                                      </p:cBhvr>
                                    </p:animEffect>
                                  </p:childTnLst>
                                </p:cTn>
                              </p:par>
                              <p:par>
                                <p:cTn id="156" presetID="10" presetClass="exit" presetSubtype="0" fill="hold" grpId="0" nodeType="withEffect">
                                  <p:stCondLst>
                                    <p:cond delay="0"/>
                                  </p:stCondLst>
                                  <p:childTnLst>
                                    <p:animEffect transition="out" filter="fade">
                                      <p:cBhvr>
                                        <p:cTn id="157" dur="500"/>
                                        <p:tgtEl>
                                          <p:spTgt spid="17"/>
                                        </p:tgtEl>
                                      </p:cBhvr>
                                    </p:animEffect>
                                    <p:set>
                                      <p:cBhvr>
                                        <p:cTn id="15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38" grpId="0" animBg="1"/>
      <p:bldP spid="39" grpId="0" animBg="1"/>
      <p:bldP spid="40" grpId="0" animBg="1"/>
      <p:bldP spid="44" grpId="0"/>
      <p:bldP spid="44" grpId="1"/>
      <p:bldP spid="43" grpId="0"/>
      <p:bldP spid="43" grpId="1"/>
      <p:bldP spid="42" grpId="0"/>
      <p:bldP spid="42" grpId="1"/>
      <p:bldP spid="41" grpId="0"/>
      <p:bldP spid="41" grpId="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K2B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1004" y="939800"/>
            <a:ext cx="3280411"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Req. 9.a.(2):  Amateur Radio License Differences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9" name="Isosceles Triangle 18"/>
          <p:cNvSpPr/>
          <p:nvPr/>
        </p:nvSpPr>
        <p:spPr bwMode="auto">
          <a:xfrm>
            <a:off x="2902725" y="607074"/>
            <a:ext cx="2634005" cy="1714194"/>
          </a:xfrm>
          <a:prstGeom prst="triangl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latin typeface="Calibri" panose="020F0502020204030204" pitchFamily="34" charset="0"/>
              </a:rPr>
              <a:t>Extra</a:t>
            </a:r>
          </a:p>
        </p:txBody>
      </p:sp>
      <p:sp>
        <p:nvSpPr>
          <p:cNvPr id="20" name="Freeform 19"/>
          <p:cNvSpPr/>
          <p:nvPr/>
        </p:nvSpPr>
        <p:spPr bwMode="auto">
          <a:xfrm>
            <a:off x="2138988" y="2327512"/>
            <a:ext cx="4171053" cy="1030274"/>
          </a:xfrm>
          <a:custGeom>
            <a:avLst/>
            <a:gdLst>
              <a:gd name="connsiteX0" fmla="*/ 2586037 w 3181350"/>
              <a:gd name="connsiteY0" fmla="*/ 0 h 785812"/>
              <a:gd name="connsiteX1" fmla="*/ 3181350 w 3181350"/>
              <a:gd name="connsiteY1" fmla="*/ 785812 h 785812"/>
              <a:gd name="connsiteX2" fmla="*/ 0 w 3181350"/>
              <a:gd name="connsiteY2" fmla="*/ 785812 h 785812"/>
              <a:gd name="connsiteX3" fmla="*/ 585787 w 3181350"/>
              <a:gd name="connsiteY3" fmla="*/ 0 h 785812"/>
              <a:gd name="connsiteX4" fmla="*/ 2586037 w 3181350"/>
              <a:gd name="connsiteY4" fmla="*/ 0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785812">
                <a:moveTo>
                  <a:pt x="2586037" y="0"/>
                </a:moveTo>
                <a:lnTo>
                  <a:pt x="3181350" y="785812"/>
                </a:lnTo>
                <a:lnTo>
                  <a:pt x="0" y="785812"/>
                </a:lnTo>
                <a:lnTo>
                  <a:pt x="585787" y="0"/>
                </a:lnTo>
                <a:lnTo>
                  <a:pt x="2586037" y="0"/>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4800" b="1" dirty="0">
                <a:solidFill>
                  <a:srgbClr val="008000"/>
                </a:solidFill>
                <a:latin typeface="Calibri" panose="020F0502020204030204" pitchFamily="34" charset="0"/>
              </a:rPr>
              <a:t>General</a:t>
            </a:r>
          </a:p>
        </p:txBody>
      </p:sp>
      <p:sp>
        <p:nvSpPr>
          <p:cNvPr id="21" name="Freeform 20"/>
          <p:cNvSpPr/>
          <p:nvPr/>
        </p:nvSpPr>
        <p:spPr bwMode="auto">
          <a:xfrm>
            <a:off x="1333500" y="3351543"/>
            <a:ext cx="5775785" cy="1049007"/>
          </a:xfrm>
          <a:custGeom>
            <a:avLst/>
            <a:gdLst>
              <a:gd name="connsiteX0" fmla="*/ 3790950 w 4405313"/>
              <a:gd name="connsiteY0" fmla="*/ 0 h 800100"/>
              <a:gd name="connsiteX1" fmla="*/ 4405313 w 4405313"/>
              <a:gd name="connsiteY1" fmla="*/ 800100 h 800100"/>
              <a:gd name="connsiteX2" fmla="*/ 0 w 4405313"/>
              <a:gd name="connsiteY2" fmla="*/ 800100 h 800100"/>
              <a:gd name="connsiteX3" fmla="*/ 604838 w 4405313"/>
              <a:gd name="connsiteY3" fmla="*/ 4762 h 800100"/>
              <a:gd name="connsiteX4" fmla="*/ 3790950 w 4405313"/>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3" h="800100">
                <a:moveTo>
                  <a:pt x="3790950" y="0"/>
                </a:moveTo>
                <a:lnTo>
                  <a:pt x="4405313" y="800100"/>
                </a:lnTo>
                <a:lnTo>
                  <a:pt x="0" y="800100"/>
                </a:lnTo>
                <a:lnTo>
                  <a:pt x="604838" y="4762"/>
                </a:lnTo>
                <a:lnTo>
                  <a:pt x="3790950" y="0"/>
                </a:lnTo>
                <a:close/>
              </a:path>
            </a:pathLst>
          </a:custGeom>
          <a:solidFill>
            <a:srgbClr val="FF00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4800" b="1" dirty="0" smtClean="0">
                <a:solidFill>
                  <a:schemeClr val="bg1"/>
                </a:solidFill>
                <a:latin typeface="Calibri" panose="020F0502020204030204" pitchFamily="34" charset="0"/>
              </a:rPr>
              <a:t>Technician</a:t>
            </a:r>
            <a:endParaRPr lang="en-US" sz="4800" b="1" dirty="0">
              <a:solidFill>
                <a:schemeClr val="bg1"/>
              </a:solidFill>
              <a:latin typeface="Calibri" panose="020F0502020204030204" pitchFamily="34" charset="0"/>
            </a:endParaRPr>
          </a:p>
        </p:txBody>
      </p:sp>
      <p:pic>
        <p:nvPicPr>
          <p:cNvPr id="23" name="Picture 2" descr="http://www.arrl.org/images/view/VEC/VEC_525.jpg"/>
          <p:cNvPicPr>
            <a:picLocks noChangeAspect="1" noChangeArrowheads="1"/>
          </p:cNvPicPr>
          <p:nvPr/>
        </p:nvPicPr>
        <p:blipFill rotWithShape="1">
          <a:blip r:embed="rId4">
            <a:extLst>
              <a:ext uri="{28A0092B-C50C-407E-A947-70E740481C1C}">
                <a14:useLocalDpi xmlns:a14="http://schemas.microsoft.com/office/drawing/2010/main" val="0"/>
              </a:ext>
            </a:extLst>
          </a:blip>
          <a:srcRect l="32126" t="3523" r="32254" b="3178"/>
          <a:stretch/>
        </p:blipFill>
        <p:spPr bwMode="auto">
          <a:xfrm>
            <a:off x="6574154" y="992505"/>
            <a:ext cx="1781175" cy="1724025"/>
          </a:xfrm>
          <a:prstGeom prst="rect">
            <a:avLst/>
          </a:prstGeom>
          <a:noFill/>
          <a:extLst>
            <a:ext uri="{909E8E84-426E-40DD-AFC4-6F175D3DCCD1}">
              <a14:hiddenFill xmlns:a14="http://schemas.microsoft.com/office/drawing/2010/main">
                <a:solidFill>
                  <a:srgbClr val="FFFFFF"/>
                </a:solidFill>
              </a14:hiddenFill>
            </a:ext>
          </a:extLst>
        </p:spPr>
      </p:pic>
      <p:sp>
        <p:nvSpPr>
          <p:cNvPr id="24" name="Isosceles Triangle 23"/>
          <p:cNvSpPr/>
          <p:nvPr/>
        </p:nvSpPr>
        <p:spPr bwMode="auto">
          <a:xfrm>
            <a:off x="2887485" y="629934"/>
            <a:ext cx="2634005" cy="1714194"/>
          </a:xfrm>
          <a:prstGeom prst="triangl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1"/>
                </a:solidFill>
                <a:effectLst/>
                <a:latin typeface="Calibri" panose="020F0502020204030204" pitchFamily="34" charset="0"/>
              </a:rPr>
              <a:t>3</a:t>
            </a:r>
          </a:p>
        </p:txBody>
      </p:sp>
      <p:sp>
        <p:nvSpPr>
          <p:cNvPr id="25" name="Freeform 24"/>
          <p:cNvSpPr/>
          <p:nvPr/>
        </p:nvSpPr>
        <p:spPr bwMode="auto">
          <a:xfrm>
            <a:off x="2123748" y="2350372"/>
            <a:ext cx="4171053" cy="1030274"/>
          </a:xfrm>
          <a:custGeom>
            <a:avLst/>
            <a:gdLst>
              <a:gd name="connsiteX0" fmla="*/ 2586037 w 3181350"/>
              <a:gd name="connsiteY0" fmla="*/ 0 h 785812"/>
              <a:gd name="connsiteX1" fmla="*/ 3181350 w 3181350"/>
              <a:gd name="connsiteY1" fmla="*/ 785812 h 785812"/>
              <a:gd name="connsiteX2" fmla="*/ 0 w 3181350"/>
              <a:gd name="connsiteY2" fmla="*/ 785812 h 785812"/>
              <a:gd name="connsiteX3" fmla="*/ 585787 w 3181350"/>
              <a:gd name="connsiteY3" fmla="*/ 0 h 785812"/>
              <a:gd name="connsiteX4" fmla="*/ 2586037 w 3181350"/>
              <a:gd name="connsiteY4" fmla="*/ 0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350" h="785812">
                <a:moveTo>
                  <a:pt x="2586037" y="0"/>
                </a:moveTo>
                <a:lnTo>
                  <a:pt x="3181350" y="785812"/>
                </a:lnTo>
                <a:lnTo>
                  <a:pt x="0" y="785812"/>
                </a:lnTo>
                <a:lnTo>
                  <a:pt x="585787" y="0"/>
                </a:lnTo>
                <a:lnTo>
                  <a:pt x="2586037" y="0"/>
                </a:lnTo>
                <a:close/>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5400" b="1" dirty="0" smtClean="0">
                <a:solidFill>
                  <a:srgbClr val="008000"/>
                </a:solidFill>
                <a:latin typeface="Calibri" panose="020F0502020204030204" pitchFamily="34" charset="0"/>
              </a:rPr>
              <a:t>2</a:t>
            </a:r>
            <a:endParaRPr lang="en-US" sz="5400" b="1" dirty="0">
              <a:solidFill>
                <a:srgbClr val="008000"/>
              </a:solidFill>
              <a:latin typeface="Calibri" panose="020F0502020204030204" pitchFamily="34" charset="0"/>
            </a:endParaRPr>
          </a:p>
        </p:txBody>
      </p:sp>
      <p:sp>
        <p:nvSpPr>
          <p:cNvPr id="26" name="Freeform 25"/>
          <p:cNvSpPr/>
          <p:nvPr/>
        </p:nvSpPr>
        <p:spPr bwMode="auto">
          <a:xfrm>
            <a:off x="1318260" y="3374403"/>
            <a:ext cx="5775785" cy="1049007"/>
          </a:xfrm>
          <a:custGeom>
            <a:avLst/>
            <a:gdLst>
              <a:gd name="connsiteX0" fmla="*/ 3790950 w 4405313"/>
              <a:gd name="connsiteY0" fmla="*/ 0 h 800100"/>
              <a:gd name="connsiteX1" fmla="*/ 4405313 w 4405313"/>
              <a:gd name="connsiteY1" fmla="*/ 800100 h 800100"/>
              <a:gd name="connsiteX2" fmla="*/ 0 w 4405313"/>
              <a:gd name="connsiteY2" fmla="*/ 800100 h 800100"/>
              <a:gd name="connsiteX3" fmla="*/ 604838 w 4405313"/>
              <a:gd name="connsiteY3" fmla="*/ 4762 h 800100"/>
              <a:gd name="connsiteX4" fmla="*/ 3790950 w 4405313"/>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13" h="800100">
                <a:moveTo>
                  <a:pt x="3790950" y="0"/>
                </a:moveTo>
                <a:lnTo>
                  <a:pt x="4405313" y="800100"/>
                </a:lnTo>
                <a:lnTo>
                  <a:pt x="0" y="800100"/>
                </a:lnTo>
                <a:lnTo>
                  <a:pt x="604838" y="4762"/>
                </a:lnTo>
                <a:lnTo>
                  <a:pt x="3790950" y="0"/>
                </a:lnTo>
                <a:close/>
              </a:path>
            </a:pathLst>
          </a:custGeom>
          <a:solidFill>
            <a:srgbClr val="FF00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400" b="1" dirty="0" smtClean="0">
                <a:solidFill>
                  <a:schemeClr val="bg1"/>
                </a:solidFill>
                <a:latin typeface="Calibri" panose="020F0502020204030204" pitchFamily="34" charset="0"/>
              </a:rPr>
              <a:t>1</a:t>
            </a:r>
            <a:endParaRPr lang="en-US" sz="5400" b="1" dirty="0">
              <a:solidFill>
                <a:schemeClr val="bg1"/>
              </a:solidFill>
              <a:latin typeface="Calibri" panose="020F0502020204030204" pitchFamily="34" charset="0"/>
            </a:endParaRPr>
          </a:p>
        </p:txBody>
      </p:sp>
      <p:sp>
        <p:nvSpPr>
          <p:cNvPr id="22" name="Freeform 21"/>
          <p:cNvSpPr/>
          <p:nvPr/>
        </p:nvSpPr>
        <p:spPr bwMode="auto">
          <a:xfrm>
            <a:off x="1343025" y="619125"/>
            <a:ext cx="5781675" cy="3790950"/>
          </a:xfrm>
          <a:custGeom>
            <a:avLst/>
            <a:gdLst>
              <a:gd name="connsiteX0" fmla="*/ 2876550 w 5781675"/>
              <a:gd name="connsiteY0" fmla="*/ 0 h 3790950"/>
              <a:gd name="connsiteX1" fmla="*/ 5781675 w 5781675"/>
              <a:gd name="connsiteY1" fmla="*/ 3790950 h 3790950"/>
              <a:gd name="connsiteX2" fmla="*/ 0 w 5781675"/>
              <a:gd name="connsiteY2" fmla="*/ 3790950 h 3790950"/>
              <a:gd name="connsiteX3" fmla="*/ 2876550 w 5781675"/>
              <a:gd name="connsiteY3" fmla="*/ 0 h 3790950"/>
            </a:gdLst>
            <a:ahLst/>
            <a:cxnLst>
              <a:cxn ang="0">
                <a:pos x="connsiteX0" y="connsiteY0"/>
              </a:cxn>
              <a:cxn ang="0">
                <a:pos x="connsiteX1" y="connsiteY1"/>
              </a:cxn>
              <a:cxn ang="0">
                <a:pos x="connsiteX2" y="connsiteY2"/>
              </a:cxn>
              <a:cxn ang="0">
                <a:pos x="connsiteX3" y="connsiteY3"/>
              </a:cxn>
            </a:cxnLst>
            <a:rect l="l" t="t" r="r" b="b"/>
            <a:pathLst>
              <a:path w="5781675" h="3790950">
                <a:moveTo>
                  <a:pt x="2876550" y="0"/>
                </a:moveTo>
                <a:lnTo>
                  <a:pt x="5781675" y="3790950"/>
                </a:lnTo>
                <a:lnTo>
                  <a:pt x="0" y="3790950"/>
                </a:lnTo>
                <a:lnTo>
                  <a:pt x="2876550" y="0"/>
                </a:lnTo>
                <a:close/>
              </a:path>
            </a:pathLst>
          </a:cu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bwMode="auto">
          <a:xfrm>
            <a:off x="1637813" y="4465320"/>
            <a:ext cx="5184433" cy="461665"/>
          </a:xfrm>
          <a:prstGeom prst="rect">
            <a:avLst/>
          </a:prstGeom>
          <a:noFill/>
          <a:ln w="9525">
            <a:noFill/>
            <a:miter lim="800000"/>
            <a:headEnd/>
            <a:tailEnd/>
          </a:ln>
        </p:spPr>
        <p:txBody>
          <a:bodyPr wrap="none" rtlCol="0">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rPr>
              <a:t>Amateur Radio Licenses</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ndParaRPr>
          </a:p>
        </p:txBody>
      </p:sp>
      <p:sp>
        <p:nvSpPr>
          <p:cNvPr id="27" name="TextBox 26"/>
          <p:cNvSpPr txBox="1"/>
          <p:nvPr/>
        </p:nvSpPr>
        <p:spPr bwMode="auto">
          <a:xfrm>
            <a:off x="6595129" y="2689860"/>
            <a:ext cx="1731564" cy="461665"/>
          </a:xfrm>
          <a:prstGeom prst="rect">
            <a:avLst/>
          </a:prstGeom>
          <a:noFill/>
          <a:ln w="9525">
            <a:noFill/>
            <a:miter lim="800000"/>
            <a:headEnd/>
            <a:tailEnd/>
          </a:ln>
        </p:spPr>
        <p:txBody>
          <a:bodyPr wrap="none" rtlCol="0">
            <a:spAutoFit/>
          </a:bodyPr>
          <a:lstStyle/>
          <a:p>
            <a:pPr algn="ctr"/>
            <a:r>
              <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rPr>
              <a:t>Testing</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ndParaRPr>
          </a:p>
        </p:txBody>
      </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2" y="7239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m Radio Opera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8688" y="857250"/>
            <a:ext cx="2614437" cy="147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par>
                                <p:cTn id="39" presetID="10" presetClass="exit" presetSubtype="0" fill="hold" grpId="0"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30"/>
                                        </p:tgtEl>
                                      </p:cBhvr>
                                    </p:animEffect>
                                    <p:set>
                                      <p:cBhvr>
                                        <p:cTn id="46" dur="1" fill="hold">
                                          <p:stCondLst>
                                            <p:cond delay="499"/>
                                          </p:stCondLst>
                                        </p:cTn>
                                        <p:tgtEl>
                                          <p:spTgt spid="103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xit" presetSubtype="0" fill="hold" grpId="0"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24" grpId="0" animBg="1"/>
      <p:bldP spid="25" grpId="0" animBg="1"/>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9.a.(4):  Emergency Calls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pic>
        <p:nvPicPr>
          <p:cNvPr id="19" name="Picture 2" descr="http://4.bp.blogspot.com/-6WfLj1Yzmbw/U4NEigg3tGI/AAAAAAAAAfA/W4ii_PT7080/s1600/japan-earthqu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552449"/>
            <a:ext cx="6090616" cy="40582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auto">
          <a:xfrm>
            <a:off x="1391492" y="803275"/>
            <a:ext cx="7266733" cy="1015663"/>
          </a:xfrm>
          <a:prstGeom prst="rect">
            <a:avLst/>
          </a:prstGeom>
          <a:noFill/>
          <a:ln w="9525">
            <a:noFill/>
            <a:miter lim="800000"/>
            <a:headEnd/>
            <a:tailEnd/>
          </a:ln>
        </p:spPr>
        <p:txBody>
          <a:bodyPr wrap="none" rtlCol="0">
            <a:spAutoFit/>
          </a:bodyPr>
          <a:lstStyle/>
          <a:p>
            <a:r>
              <a:rPr lang="en-US" sz="6000" b="1" dirty="0" smtClean="0">
                <a:solidFill>
                  <a:srgbClr val="FFFF00"/>
                </a:solidFill>
                <a:latin typeface="Verdana" pitchFamily="34" charset="0"/>
              </a:rPr>
              <a:t>“BREAK-BREAK”</a:t>
            </a:r>
            <a:endParaRPr lang="en-US" sz="6000" b="1" dirty="0">
              <a:solidFill>
                <a:srgbClr val="FFFF00"/>
              </a:solidFill>
              <a:latin typeface="Verdana" pitchFamily="34" charset="0"/>
            </a:endParaRPr>
          </a:p>
        </p:txBody>
      </p:sp>
      <p:sp>
        <p:nvSpPr>
          <p:cNvPr id="21" name="TextBox 20"/>
          <p:cNvSpPr txBox="1"/>
          <p:nvPr/>
        </p:nvSpPr>
        <p:spPr bwMode="auto">
          <a:xfrm>
            <a:off x="1950520" y="1986558"/>
            <a:ext cx="6074099" cy="1200329"/>
          </a:xfrm>
          <a:prstGeom prst="rect">
            <a:avLst/>
          </a:prstGeom>
          <a:noFill/>
          <a:ln w="9525">
            <a:noFill/>
            <a:miter lim="800000"/>
            <a:headEnd/>
            <a:tailEnd/>
          </a:ln>
        </p:spPr>
        <p:txBody>
          <a:bodyPr wrap="none" rtlCol="0">
            <a:spAutoFit/>
          </a:bodyPr>
          <a:lstStyle/>
          <a:p>
            <a:r>
              <a:rPr lang="en-US" sz="7200" b="1" dirty="0" smtClean="0">
                <a:ln w="38100" cmpd="sng">
                  <a:solidFill>
                    <a:schemeClr val="bg1"/>
                  </a:solidFill>
                  <a:prstDash val="solid"/>
                </a:ln>
                <a:solidFill>
                  <a:srgbClr val="FF0000"/>
                </a:solidFill>
                <a:latin typeface="Verdana" pitchFamily="34" charset="0"/>
              </a:rPr>
              <a:t>“MAYDAY!”</a:t>
            </a:r>
            <a:endParaRPr lang="en-US" sz="7200" b="1" dirty="0">
              <a:ln w="38100" cmpd="sng">
                <a:solidFill>
                  <a:schemeClr val="bg1"/>
                </a:solidFill>
                <a:prstDash val="solid"/>
              </a:ln>
              <a:solidFill>
                <a:srgbClr val="FF0000"/>
              </a:solidFill>
              <a:latin typeface="Verdana" pitchFamily="34" charset="0"/>
            </a:endParaRPr>
          </a:p>
        </p:txBody>
      </p:sp>
      <p:sp>
        <p:nvSpPr>
          <p:cNvPr id="22" name="TextBox 21"/>
          <p:cNvSpPr txBox="1"/>
          <p:nvPr/>
        </p:nvSpPr>
        <p:spPr bwMode="auto">
          <a:xfrm>
            <a:off x="1788595" y="3238500"/>
            <a:ext cx="6415539" cy="1200329"/>
          </a:xfrm>
          <a:prstGeom prst="rect">
            <a:avLst/>
          </a:prstGeom>
          <a:noFill/>
          <a:ln w="9525">
            <a:noFill/>
            <a:miter lim="800000"/>
            <a:headEnd/>
            <a:tailEnd/>
          </a:ln>
        </p:spPr>
        <p:txBody>
          <a:bodyPr wrap="none" rtlCol="0">
            <a:spAutoFit/>
          </a:bodyPr>
          <a:lstStyle>
            <a:defPPr>
              <a:defRPr lang="en-US"/>
            </a:defPPr>
            <a:lvl1pPr>
              <a:defRPr sz="7200" b="1">
                <a:ln w="38100" cmpd="sng">
                  <a:solidFill>
                    <a:schemeClr val="bg1"/>
                  </a:solidFill>
                  <a:prstDash val="solid"/>
                </a:ln>
                <a:solidFill>
                  <a:srgbClr val="FF0000"/>
                </a:solidFill>
                <a:latin typeface="Verdana" pitchFamily="34" charset="0"/>
              </a:defRPr>
            </a:lvl1pPr>
          </a:lstStyle>
          <a:p>
            <a:r>
              <a:rPr lang="en-US" dirty="0">
                <a:solidFill>
                  <a:srgbClr val="66FFFF"/>
                </a:solidFill>
              </a:rPr>
              <a:t>“</a:t>
            </a:r>
            <a:r>
              <a:rPr lang="en-US" sz="5400" dirty="0">
                <a:solidFill>
                  <a:srgbClr val="66FFFF"/>
                </a:solidFill>
              </a:rPr>
              <a:t>EMERGENCY</a:t>
            </a:r>
            <a:r>
              <a:rPr lang="en-US" dirty="0">
                <a:solidFill>
                  <a:srgbClr val="66FFFF"/>
                </a:solidFill>
              </a:rPr>
              <a:t>!”</a:t>
            </a:r>
          </a:p>
        </p:txBody>
      </p:sp>
      <p:grpSp>
        <p:nvGrpSpPr>
          <p:cNvPr id="23" name="Group 22"/>
          <p:cNvGrpSpPr/>
          <p:nvPr/>
        </p:nvGrpSpPr>
        <p:grpSpPr>
          <a:xfrm>
            <a:off x="1615281" y="1704975"/>
            <a:ext cx="6473040" cy="348592"/>
            <a:chOff x="1145381" y="1527831"/>
            <a:chExt cx="6473040" cy="348592"/>
          </a:xfrm>
        </p:grpSpPr>
        <p:sp>
          <p:nvSpPr>
            <p:cNvPr id="24" name="Oval 23"/>
            <p:cNvSpPr/>
            <p:nvPr/>
          </p:nvSpPr>
          <p:spPr bwMode="auto">
            <a:xfrm>
              <a:off x="1145381" y="1533523"/>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707313" y="1531158"/>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Oval 25"/>
            <p:cNvSpPr/>
            <p:nvPr/>
          </p:nvSpPr>
          <p:spPr bwMode="auto">
            <a:xfrm>
              <a:off x="2269245" y="1531174"/>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157538" y="1614488"/>
              <a:ext cx="669131" cy="17621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8" name="Rectangle 27"/>
            <p:cNvSpPr/>
            <p:nvPr/>
          </p:nvSpPr>
          <p:spPr bwMode="auto">
            <a:xfrm>
              <a:off x="4044946" y="1614488"/>
              <a:ext cx="669131" cy="17621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9" name="Rectangle 28"/>
            <p:cNvSpPr/>
            <p:nvPr/>
          </p:nvSpPr>
          <p:spPr bwMode="auto">
            <a:xfrm>
              <a:off x="4933938" y="1614488"/>
              <a:ext cx="669131" cy="17621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0" name="Oval 29"/>
            <p:cNvSpPr/>
            <p:nvPr/>
          </p:nvSpPr>
          <p:spPr bwMode="auto">
            <a:xfrm>
              <a:off x="6151657" y="1530196"/>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Oval 30"/>
            <p:cNvSpPr/>
            <p:nvPr/>
          </p:nvSpPr>
          <p:spPr bwMode="auto">
            <a:xfrm>
              <a:off x="6713589" y="1527831"/>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Oval 31"/>
            <p:cNvSpPr/>
            <p:nvPr/>
          </p:nvSpPr>
          <p:spPr bwMode="auto">
            <a:xfrm>
              <a:off x="7275521" y="1527847"/>
              <a:ext cx="342900" cy="3429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3" name="TextBox 32"/>
          <p:cNvSpPr txBox="1"/>
          <p:nvPr/>
        </p:nvSpPr>
        <p:spPr bwMode="auto">
          <a:xfrm>
            <a:off x="1821823" y="1957962"/>
            <a:ext cx="1059906" cy="1569660"/>
          </a:xfrm>
          <a:prstGeom prst="rect">
            <a:avLst/>
          </a:prstGeom>
          <a:noFill/>
          <a:ln w="9525">
            <a:noFill/>
            <a:miter lim="800000"/>
            <a:headEnd/>
            <a:tailEnd/>
          </a:ln>
        </p:spPr>
        <p:txBody>
          <a:bodyPr wrap="none" rtlCol="0">
            <a:spAutoFit/>
          </a:bodyPr>
          <a:lstStyle/>
          <a:p>
            <a:r>
              <a:rPr lang="en-US" sz="9600" b="1" dirty="0">
                <a:solidFill>
                  <a:schemeClr val="bg1"/>
                </a:solidFill>
                <a:latin typeface="Verdana" pitchFamily="34" charset="0"/>
              </a:rPr>
              <a:t>S</a:t>
            </a:r>
          </a:p>
        </p:txBody>
      </p:sp>
      <p:sp>
        <p:nvSpPr>
          <p:cNvPr id="34" name="TextBox 33"/>
          <p:cNvSpPr txBox="1"/>
          <p:nvPr/>
        </p:nvSpPr>
        <p:spPr bwMode="auto">
          <a:xfrm>
            <a:off x="4236405" y="1961356"/>
            <a:ext cx="1231427" cy="1569660"/>
          </a:xfrm>
          <a:prstGeom prst="rect">
            <a:avLst/>
          </a:prstGeom>
          <a:noFill/>
          <a:ln w="9525">
            <a:noFill/>
            <a:miter lim="800000"/>
            <a:headEnd/>
            <a:tailEnd/>
          </a:ln>
        </p:spPr>
        <p:txBody>
          <a:bodyPr wrap="none" rtlCol="0">
            <a:spAutoFit/>
          </a:bodyPr>
          <a:lstStyle/>
          <a:p>
            <a:r>
              <a:rPr lang="en-US" sz="9600" b="1" dirty="0">
                <a:solidFill>
                  <a:schemeClr val="bg1"/>
                </a:solidFill>
                <a:latin typeface="Verdana" pitchFamily="34" charset="0"/>
              </a:rPr>
              <a:t>O</a:t>
            </a:r>
          </a:p>
        </p:txBody>
      </p:sp>
      <p:sp>
        <p:nvSpPr>
          <p:cNvPr id="35" name="TextBox 34"/>
          <p:cNvSpPr txBox="1"/>
          <p:nvPr/>
        </p:nvSpPr>
        <p:spPr bwMode="auto">
          <a:xfrm>
            <a:off x="6834199" y="1961356"/>
            <a:ext cx="1059906" cy="1569660"/>
          </a:xfrm>
          <a:prstGeom prst="rect">
            <a:avLst/>
          </a:prstGeom>
          <a:noFill/>
          <a:ln w="9525">
            <a:noFill/>
            <a:miter lim="800000"/>
            <a:headEnd/>
            <a:tailEnd/>
          </a:ln>
        </p:spPr>
        <p:txBody>
          <a:bodyPr wrap="none" rtlCol="0">
            <a:spAutoFit/>
          </a:bodyPr>
          <a:lstStyle/>
          <a:p>
            <a:r>
              <a:rPr lang="en-US" sz="9600" b="1" dirty="0">
                <a:solidFill>
                  <a:schemeClr val="bg1"/>
                </a:solidFill>
                <a:latin typeface="Verdana" pitchFamily="34" charset="0"/>
              </a:rPr>
              <a:t>S</a:t>
            </a:r>
          </a:p>
        </p:txBody>
      </p:sp>
      <p:sp>
        <p:nvSpPr>
          <p:cNvPr id="36" name="TextBox 3"/>
          <p:cNvSpPr txBox="1"/>
          <p:nvPr/>
        </p:nvSpPr>
        <p:spPr bwMode="auto">
          <a:xfrm rot="19916971">
            <a:off x="2170181" y="1781330"/>
            <a:ext cx="5925020" cy="2308324"/>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7200" b="1" dirty="0" smtClean="0">
                <a:ln w="10541" cmpd="sng">
                  <a:solidFill>
                    <a:schemeClr val="tx1"/>
                  </a:solidFill>
                  <a:prstDash val="solid"/>
                </a:ln>
                <a:solidFill>
                  <a:srgbClr val="FFFF00"/>
                </a:solidFill>
                <a:latin typeface="Verdana" pitchFamily="34" charset="0"/>
              </a:rPr>
              <a:t>Emergency</a:t>
            </a:r>
          </a:p>
          <a:p>
            <a:pPr algn="ctr"/>
            <a:r>
              <a:rPr lang="en-US" sz="7200" b="1" dirty="0" smtClean="0">
                <a:ln w="10541" cmpd="sng">
                  <a:solidFill>
                    <a:schemeClr val="tx1"/>
                  </a:solidFill>
                  <a:prstDash val="solid"/>
                </a:ln>
                <a:solidFill>
                  <a:srgbClr val="FFFF00"/>
                </a:solidFill>
                <a:latin typeface="Verdana" pitchFamily="34" charset="0"/>
              </a:rPr>
              <a:t>Calls</a:t>
            </a:r>
            <a:endParaRPr lang="en-US" sz="7200" b="1" dirty="0">
              <a:ln w="10541" cmpd="sng">
                <a:solidFill>
                  <a:schemeClr val="tx1"/>
                </a:solidFill>
                <a:prstDash val="solid"/>
              </a:ln>
              <a:solidFill>
                <a:srgbClr val="FFFF00"/>
              </a:solidFill>
              <a:latin typeface="Verdana" pitchFamily="34" charset="0"/>
            </a:endParaRPr>
          </a:p>
        </p:txBody>
      </p:sp>
    </p:spTree>
    <p:extLst>
      <p:ext uri="{BB962C8B-B14F-4D97-AF65-F5344CB8AC3E}">
        <p14:creationId xmlns:p14="http://schemas.microsoft.com/office/powerpoint/2010/main" val="149120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22" presetClass="entr" presetSubtype="8" repeatCount="300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20" grpId="0"/>
      <p:bldP spid="20" grpId="1"/>
      <p:bldP spid="21" grpId="0"/>
      <p:bldP spid="21" grpId="1"/>
      <p:bldP spid="22" grpId="0"/>
      <p:bldP spid="22" grpId="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9.a.(5):  Types of Equipment</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21" name="TextBox 20"/>
          <p:cNvSpPr txBox="1"/>
          <p:nvPr/>
        </p:nvSpPr>
        <p:spPr bwMode="auto">
          <a:xfrm>
            <a:off x="3101544" y="3577595"/>
            <a:ext cx="3052439" cy="338554"/>
          </a:xfrm>
          <a:prstGeom prst="rect">
            <a:avLst/>
          </a:prstGeom>
          <a:noFill/>
          <a:ln w="9525">
            <a:noFill/>
            <a:miter lim="800000"/>
            <a:headEnd/>
            <a:tailEnd/>
          </a:ln>
        </p:spPr>
        <p:txBody>
          <a:bodyPr wrap="none" rtlCol="0">
            <a:spAutoFit/>
          </a:bodyPr>
          <a:lstStyle/>
          <a:p>
            <a:pPr algn="ctr"/>
            <a:r>
              <a:rPr lang="en-US" sz="1600" b="1" dirty="0" smtClean="0">
                <a:solidFill>
                  <a:schemeClr val="bg1"/>
                </a:solidFill>
                <a:latin typeface="Verdana" pitchFamily="34" charset="0"/>
              </a:rPr>
              <a:t>Base Station Transceiver</a:t>
            </a:r>
            <a:endParaRPr lang="en-US" sz="1600" b="1" dirty="0">
              <a:solidFill>
                <a:schemeClr val="bg1"/>
              </a:solidFill>
              <a:latin typeface="Verdana" pitchFamily="34" charset="0"/>
            </a:endParaRPr>
          </a:p>
        </p:txBody>
      </p:sp>
      <p:grpSp>
        <p:nvGrpSpPr>
          <p:cNvPr id="7" name="Group 6"/>
          <p:cNvGrpSpPr/>
          <p:nvPr/>
        </p:nvGrpSpPr>
        <p:grpSpPr>
          <a:xfrm>
            <a:off x="1304924" y="923925"/>
            <a:ext cx="6721475" cy="2682875"/>
            <a:chOff x="1304924" y="923925"/>
            <a:chExt cx="6721475" cy="2682875"/>
          </a:xfrm>
        </p:grpSpPr>
        <p:sp>
          <p:nvSpPr>
            <p:cNvPr id="5" name="Rounded Rectangle 4"/>
            <p:cNvSpPr/>
            <p:nvPr/>
          </p:nvSpPr>
          <p:spPr bwMode="auto">
            <a:xfrm>
              <a:off x="1304924" y="923925"/>
              <a:ext cx="6721475" cy="2682875"/>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2" name="Picture 12" descr="Image result for Icom IC-91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0024" y="1051824"/>
              <a:ext cx="6455143" cy="24787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Image result for Icom H-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 r="16834" b="12667"/>
          <a:stretch/>
        </p:blipFill>
        <p:spPr bwMode="auto">
          <a:xfrm>
            <a:off x="2239963" y="562689"/>
            <a:ext cx="4783635" cy="3733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bwMode="auto">
          <a:xfrm>
            <a:off x="4418155" y="4350048"/>
            <a:ext cx="800219" cy="461665"/>
          </a:xfrm>
          <a:prstGeom prst="rect">
            <a:avLst/>
          </a:prstGeom>
          <a:noFill/>
          <a:ln w="9525">
            <a:noFill/>
            <a:miter lim="800000"/>
            <a:headEnd/>
            <a:tailEnd/>
          </a:ln>
        </p:spPr>
        <p:txBody>
          <a:bodyPr wrap="none" rtlCol="0">
            <a:spAutoFit/>
          </a:bodyPr>
          <a:lstStyle/>
          <a:p>
            <a:pPr algn="ctr"/>
            <a:r>
              <a:rPr lang="en-US" sz="2400" b="1" dirty="0" smtClean="0">
                <a:solidFill>
                  <a:schemeClr val="bg1"/>
                </a:solidFill>
                <a:latin typeface="Verdana" pitchFamily="34" charset="0"/>
              </a:rPr>
              <a:t>H-T</a:t>
            </a:r>
            <a:endParaRPr lang="en-US" sz="2400" b="1" dirty="0">
              <a:solidFill>
                <a:schemeClr val="bg1"/>
              </a:solidFill>
              <a:latin typeface="Verdana" pitchFamily="34" charset="0"/>
            </a:endParaRPr>
          </a:p>
        </p:txBody>
      </p:sp>
      <p:grpSp>
        <p:nvGrpSpPr>
          <p:cNvPr id="8" name="Group 7"/>
          <p:cNvGrpSpPr/>
          <p:nvPr/>
        </p:nvGrpSpPr>
        <p:grpSpPr>
          <a:xfrm>
            <a:off x="2054374" y="522198"/>
            <a:ext cx="5127662" cy="4291069"/>
            <a:chOff x="2054374" y="522198"/>
            <a:chExt cx="5127662" cy="4291069"/>
          </a:xfrm>
        </p:grpSpPr>
        <p:pic>
          <p:nvPicPr>
            <p:cNvPr id="2056" name="Picture 8" descr="https://s-media-cache-ak0.pinimg.com/originals/57/1d/df/571ddfdb14fbf9b0dfe54ea5c53b79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374" y="522198"/>
              <a:ext cx="5127662" cy="384574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bwMode="auto">
            <a:xfrm>
              <a:off x="2696541" y="4413157"/>
              <a:ext cx="3969356" cy="400110"/>
            </a:xfrm>
            <a:prstGeom prst="rect">
              <a:avLst/>
            </a:prstGeom>
            <a:noFill/>
            <a:ln w="9525">
              <a:noFill/>
              <a:miter lim="800000"/>
              <a:headEnd/>
              <a:tailEnd/>
            </a:ln>
          </p:spPr>
          <p:txBody>
            <a:bodyPr wrap="none" rtlCol="0">
              <a:spAutoFit/>
            </a:bodyPr>
            <a:lstStyle/>
            <a:p>
              <a:pPr algn="ctr"/>
              <a:r>
                <a:rPr lang="en-US" sz="2000" b="1" dirty="0" smtClean="0">
                  <a:solidFill>
                    <a:schemeClr val="bg1"/>
                  </a:solidFill>
                  <a:latin typeface="Verdana" pitchFamily="34" charset="0"/>
                </a:rPr>
                <a:t>Ham Shack (Base Station)</a:t>
              </a:r>
              <a:endParaRPr lang="en-US" sz="2000" b="1" dirty="0">
                <a:solidFill>
                  <a:schemeClr val="bg1"/>
                </a:solidFill>
                <a:latin typeface="Verdana" pitchFamily="34" charset="0"/>
              </a:endParaRPr>
            </a:p>
          </p:txBody>
        </p:sp>
      </p:grpSp>
      <p:sp>
        <p:nvSpPr>
          <p:cNvPr id="18" name="TextBox 17"/>
          <p:cNvSpPr txBox="1"/>
          <p:nvPr/>
        </p:nvSpPr>
        <p:spPr bwMode="auto">
          <a:xfrm>
            <a:off x="8702675"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pic>
        <p:nvPicPr>
          <p:cNvPr id="2050" name="Picture 2" descr="https://s-media-cache-ak0.pinimg.com/originals/c5/db/27/c5db27846de0ce16d7c33d9158e56e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9625" y="525463"/>
            <a:ext cx="5095875" cy="408883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stationproject.files.wordpress.com/2014/10/icom-ic-7000-mobile-hf-rad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2663" y="652463"/>
            <a:ext cx="4746307" cy="314365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3610861" y="3897956"/>
            <a:ext cx="2287806" cy="338554"/>
          </a:xfrm>
          <a:prstGeom prst="rect">
            <a:avLst/>
          </a:prstGeom>
          <a:noFill/>
          <a:ln w="9525">
            <a:noFill/>
            <a:miter lim="800000"/>
            <a:headEnd/>
            <a:tailEnd/>
          </a:ln>
        </p:spPr>
        <p:txBody>
          <a:bodyPr wrap="none" rtlCol="0">
            <a:spAutoFit/>
          </a:bodyPr>
          <a:lstStyle/>
          <a:p>
            <a:pPr algn="ctr"/>
            <a:r>
              <a:rPr lang="en-US" sz="1600" b="1" dirty="0" err="1" smtClean="0">
                <a:solidFill>
                  <a:schemeClr val="bg1"/>
                </a:solidFill>
                <a:latin typeface="Verdana" pitchFamily="34" charset="0"/>
              </a:rPr>
              <a:t>MobileTransceiver</a:t>
            </a:r>
            <a:endParaRPr lang="en-US" sz="1600" b="1" dirty="0">
              <a:solidFill>
                <a:schemeClr val="bg1"/>
              </a:solidFill>
              <a:latin typeface="Verdana" pitchFamily="34" charset="0"/>
            </a:endParaRPr>
          </a:p>
        </p:txBody>
      </p:sp>
      <p:sp>
        <p:nvSpPr>
          <p:cNvPr id="19" name="TextBox 18"/>
          <p:cNvSpPr txBox="1"/>
          <p:nvPr/>
        </p:nvSpPr>
        <p:spPr bwMode="auto">
          <a:xfrm>
            <a:off x="1691142" y="923925"/>
            <a:ext cx="5926623" cy="3139321"/>
          </a:xfrm>
          <a:prstGeom prst="rect">
            <a:avLst/>
          </a:prstGeom>
          <a:noFill/>
          <a:ln w="9525">
            <a:noFill/>
            <a:miter lim="800000"/>
            <a:headEnd/>
            <a:tailEnd/>
          </a:ln>
        </p:spPr>
        <p:txBody>
          <a:bodyPr wrap="none" rtlCol="0">
            <a:spAutoFit/>
          </a:bodyPr>
          <a:lstStyle>
            <a:defPPr>
              <a:defRPr lang="en-US"/>
            </a:defPPr>
            <a:lvl1pPr>
              <a:defRPr sz="7200" b="1">
                <a:ln w="38100" cmpd="sng">
                  <a:solidFill>
                    <a:schemeClr val="bg1"/>
                  </a:solidFill>
                  <a:prstDash val="solid"/>
                </a:ln>
                <a:solidFill>
                  <a:srgbClr val="FF0000"/>
                </a:solidFill>
                <a:latin typeface="Verdana" pitchFamily="34" charset="0"/>
              </a:defRPr>
            </a:lvl1pPr>
          </a:lstStyle>
          <a:p>
            <a:pPr algn="ctr"/>
            <a:r>
              <a:rPr lang="en-US" sz="6600" dirty="0" smtClean="0">
                <a:solidFill>
                  <a:srgbClr val="CC00CC"/>
                </a:solidFill>
              </a:rPr>
              <a:t>TYPES OF</a:t>
            </a:r>
          </a:p>
          <a:p>
            <a:pPr algn="ctr"/>
            <a:r>
              <a:rPr lang="en-US" sz="6600" dirty="0" smtClean="0">
                <a:solidFill>
                  <a:srgbClr val="CC00CC"/>
                </a:solidFill>
              </a:rPr>
              <a:t>HAM RADIO</a:t>
            </a:r>
          </a:p>
          <a:p>
            <a:pPr algn="ctr"/>
            <a:r>
              <a:rPr lang="en-US" sz="6600" dirty="0" smtClean="0">
                <a:solidFill>
                  <a:srgbClr val="CC00CC"/>
                </a:solidFill>
              </a:rPr>
              <a:t>EQUIPMENT</a:t>
            </a:r>
            <a:endParaRPr lang="en-US" sz="8800" dirty="0">
              <a:solidFill>
                <a:srgbClr val="CC00CC"/>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Tree>
    <p:extLst>
      <p:ext uri="{BB962C8B-B14F-4D97-AF65-F5344CB8AC3E}">
        <p14:creationId xmlns:p14="http://schemas.microsoft.com/office/powerpoint/2010/main" val="10201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058"/>
                                        </p:tgtEl>
                                        <p:attrNameLst>
                                          <p:attrName>style.visibility</p:attrName>
                                        </p:attrNameLst>
                                      </p:cBhvr>
                                      <p:to>
                                        <p:strVal val="visible"/>
                                      </p:to>
                                    </p:set>
                                    <p:animEffect transition="in" filter="fade">
                                      <p:cBhvr>
                                        <p:cTn id="41" dur="500"/>
                                        <p:tgtEl>
                                          <p:spTgt spid="20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058"/>
                                        </p:tgtEl>
                                      </p:cBhvr>
                                    </p:animEffect>
                                    <p:set>
                                      <p:cBhvr>
                                        <p:cTn id="49" dur="1" fill="hold">
                                          <p:stCondLst>
                                            <p:cond delay="499"/>
                                          </p:stCondLst>
                                        </p:cTn>
                                        <p:tgtEl>
                                          <p:spTgt spid="205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050"/>
                                        </p:tgtEl>
                                        <p:attrNameLst>
                                          <p:attrName>style.visibility</p:attrName>
                                        </p:attrNameLst>
                                      </p:cBhvr>
                                      <p:to>
                                        <p:strVal val="visible"/>
                                      </p:to>
                                    </p:set>
                                    <p:animEffect transition="in" filter="fade">
                                      <p:cBhvr>
                                        <p:cTn id="58" dur="500"/>
                                        <p:tgtEl>
                                          <p:spTgt spid="205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050"/>
                                        </p:tgtEl>
                                      </p:cBhvr>
                                    </p:animEffect>
                                    <p:set>
                                      <p:cBhvr>
                                        <p:cTn id="63" dur="1" fill="hold">
                                          <p:stCondLst>
                                            <p:cond delay="499"/>
                                          </p:stCondLst>
                                        </p:cTn>
                                        <p:tgtEl>
                                          <p:spTgt spid="205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2054"/>
                                        </p:tgtEl>
                                        <p:attrNameLst>
                                          <p:attrName>style.visibility</p:attrName>
                                        </p:attrNameLst>
                                      </p:cBhvr>
                                      <p:to>
                                        <p:strVal val="visible"/>
                                      </p:to>
                                    </p:set>
                                    <p:animEffect transition="in" filter="fade">
                                      <p:cBhvr>
                                        <p:cTn id="69" dur="500"/>
                                        <p:tgtEl>
                                          <p:spTgt spid="20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0" grpId="0"/>
      <p:bldP spid="29" grpId="0"/>
      <p:bldP spid="29" grpId="1"/>
      <p:bldP spid="19" grpId="1"/>
      <p:bldP spid="17" grpId="0" animBg="1"/>
      <p:bldP spid="16" grpId="0" animBg="1"/>
      <p:bldP spid="15" grpId="0" animBg="1"/>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9.a.(5):  Repeaters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pic>
        <p:nvPicPr>
          <p:cNvPr id="19" name="Picture 2" descr="https://9w2bba.files.wordpress.com/2007/08/repeater.gif?w=640"/>
          <p:cNvPicPr>
            <a:picLocks noChangeAspect="1" noChangeArrowheads="1"/>
          </p:cNvPicPr>
          <p:nvPr/>
        </p:nvPicPr>
        <p:blipFill rotWithShape="1">
          <a:blip r:embed="rId3">
            <a:extLst>
              <a:ext uri="{28A0092B-C50C-407E-A947-70E740481C1C}">
                <a14:useLocalDpi xmlns:a14="http://schemas.microsoft.com/office/drawing/2010/main" val="0"/>
              </a:ext>
            </a:extLst>
          </a:blip>
          <a:srcRect b="14992"/>
          <a:stretch/>
        </p:blipFill>
        <p:spPr bwMode="auto">
          <a:xfrm>
            <a:off x="1069974" y="793710"/>
            <a:ext cx="7494555" cy="3862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bwMode="auto">
          <a:xfrm>
            <a:off x="934207" y="34504"/>
            <a:ext cx="3393878" cy="769441"/>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4400" b="1" dirty="0" smtClean="0">
                <a:ln w="10541" cmpd="sng">
                  <a:solidFill>
                    <a:schemeClr val="accent1">
                      <a:shade val="88000"/>
                      <a:satMod val="110000"/>
                    </a:schemeClr>
                  </a:solidFill>
                  <a:prstDash val="solid"/>
                </a:ln>
                <a:solidFill>
                  <a:srgbClr val="FFFF00"/>
                </a:solidFill>
                <a:latin typeface="Verdana" pitchFamily="34" charset="0"/>
              </a:rPr>
              <a:t>Repeaters</a:t>
            </a:r>
            <a:endParaRPr lang="en-US" sz="44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149120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43747</TotalTime>
  <Words>1642</Words>
  <Application>Microsoft Office PowerPoint</Application>
  <PresentationFormat>On-screen Show (16:9)</PresentationFormat>
  <Paragraphs>183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Req. 9.a.(1): Amateur Radio Service</vt:lpstr>
      <vt:lpstr>Req. 9.a.(1):  Amateur Radio Fun!</vt:lpstr>
      <vt:lpstr>Req. 9.a.(2):  Amateur Radio License Differences</vt:lpstr>
      <vt:lpstr>Req. 9.a.(4):  Emergency Calls</vt:lpstr>
      <vt:lpstr>Req. 9.a.(5):  Types of Equipment</vt:lpstr>
      <vt:lpstr>Req. 9.a.(5):  Repeaters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763</cp:revision>
  <cp:lastPrinted>2017-06-08T00:34:53Z</cp:lastPrinted>
  <dcterms:created xsi:type="dcterms:W3CDTF">2002-05-01T00:47:11Z</dcterms:created>
  <dcterms:modified xsi:type="dcterms:W3CDTF">2017-06-28T00:25:57Z</dcterms:modified>
</cp:coreProperties>
</file>