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94" r:id="rId2"/>
    <p:sldId id="295" r:id="rId3"/>
    <p:sldId id="296" r:id="rId4"/>
    <p:sldId id="298" r:id="rId5"/>
    <p:sldId id="309" r:id="rId6"/>
    <p:sldId id="299" r:id="rId7"/>
    <p:sldId id="300" r:id="rId8"/>
    <p:sldId id="301" r:id="rId9"/>
    <p:sldId id="302" r:id="rId10"/>
    <p:sldId id="303" r:id="rId11"/>
    <p:sldId id="304" r:id="rId12"/>
    <p:sldId id="305" r:id="rId13"/>
    <p:sldId id="306" r:id="rId14"/>
    <p:sldId id="307" r:id="rId15"/>
    <p:sldId id="310" r:id="rId16"/>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p15="http://schemas.microsoft.com/office/powerpoint/2012/main" xmlns="">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8000"/>
    <a:srgbClr val="00007A"/>
    <a:srgbClr val="FFFF00"/>
    <a:srgbClr val="000099"/>
    <a:srgbClr val="000000"/>
    <a:srgbClr val="CC00CC"/>
    <a:srgbClr val="0000FF"/>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14556" autoAdjust="0"/>
    <p:restoredTop sz="87543" autoAdjust="0"/>
  </p:normalViewPr>
  <p:slideViewPr>
    <p:cSldViewPr snapToGrid="0" showGuides="1">
      <p:cViewPr>
        <p:scale>
          <a:sx n="125" d="100"/>
          <a:sy n="125" d="100"/>
        </p:scale>
        <p:origin x="-480" y="-192"/>
      </p:cViewPr>
      <p:guideLst>
        <p:guide orient="horz" pos="3039"/>
        <p:guide pos="5568"/>
        <p:guide pos="4310"/>
        <p:guide pos="1519"/>
        <p:guide pos="5454"/>
      </p:guideLst>
    </p:cSldViewPr>
  </p:slideViewPr>
  <p:outlineViewPr>
    <p:cViewPr>
      <p:scale>
        <a:sx n="33" d="100"/>
        <a:sy n="33" d="100"/>
      </p:scale>
      <p:origin x="0" y="810"/>
    </p:cViewPr>
  </p:outlineViewPr>
  <p:notesTextViewPr>
    <p:cViewPr>
      <p:scale>
        <a:sx n="200" d="100"/>
        <a:sy n="200" d="100"/>
      </p:scale>
      <p:origin x="0" y="0"/>
    </p:cViewPr>
  </p:notesTextViewPr>
  <p:sorterViewPr>
    <p:cViewPr>
      <p:scale>
        <a:sx n="100" d="100"/>
        <a:sy n="100" d="100"/>
      </p:scale>
      <p:origin x="0" y="0"/>
    </p:cViewPr>
  </p:sorterViewPr>
  <p:notesViewPr>
    <p:cSldViewPr snapToGrid="0" showGuides="1">
      <p:cViewPr>
        <p:scale>
          <a:sx n="125" d="100"/>
          <a:sy n="125" d="100"/>
        </p:scale>
        <p:origin x="-2862" y="1506"/>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6/27/2017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5836353" y="8842029"/>
            <a:ext cx="891608"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6/27/2017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
        <p:nvSpPr>
          <p:cNvPr id="9" name="Slide Number Placeholder 6"/>
          <p:cNvSpPr txBox="1">
            <a:spLocks/>
          </p:cNvSpPr>
          <p:nvPr/>
        </p:nvSpPr>
        <p:spPr>
          <a:xfrm>
            <a:off x="6073419" y="1577628"/>
            <a:ext cx="660185" cy="465455"/>
          </a:xfrm>
          <a:prstGeom prst="rect">
            <a:avLst/>
          </a:prstGeom>
        </p:spPr>
        <p:txBody>
          <a:bodyPr vert="horz" lIns="93324" tIns="46662" rIns="93324" bIns="46662"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769542" algn="r"/>
              </a:tabLst>
            </a:pPr>
            <a:r>
              <a:rPr lang="en-US" sz="3600" b="1" u="sng" dirty="0" smtClean="0"/>
              <a:t>3 </a:t>
            </a:r>
            <a:r>
              <a:rPr lang="en-US" sz="3600" b="1" u="sng" dirty="0"/>
              <a:t>minutes for this slide	</a:t>
            </a:r>
            <a:endParaRPr lang="en-US" sz="3600" b="1" u="sng" dirty="0" smtClean="0"/>
          </a:p>
          <a:p>
            <a:r>
              <a:rPr lang="en-US" sz="2400" b="1" dirty="0" smtClean="0"/>
              <a:t>[11] </a:t>
            </a:r>
            <a:r>
              <a:rPr lang="en-US" sz="2400" dirty="0" smtClean="0"/>
              <a:t>When you really get into radio, you may become interested in how they are put together and what makes them work.  You will learn how to use block diagrams and schematics.  We’ll start here by “building” a ham radio station using a block diagram:</a:t>
            </a:r>
          </a:p>
          <a:p>
            <a:r>
              <a:rPr lang="en-US" sz="2400" b="1" dirty="0" smtClean="0"/>
              <a:t>[10]  </a:t>
            </a:r>
            <a:r>
              <a:rPr lang="en-US" sz="2400" dirty="0"/>
              <a:t>Usually when a radio operator starts thinking about the station, the transceiver is one of the first things that come to mind.  You’ll see lots of them here at K2BSA. </a:t>
            </a:r>
          </a:p>
          <a:p>
            <a:r>
              <a:rPr lang="en-US" sz="2400" b="1" dirty="0" smtClean="0"/>
              <a:t>[9]  </a:t>
            </a:r>
            <a:r>
              <a:rPr lang="en-US" sz="2400" dirty="0"/>
              <a:t>We’ll lay down this label (Transceiver) as part of our radio station block diagram.</a:t>
            </a:r>
          </a:p>
          <a:p>
            <a:r>
              <a:rPr lang="en-US" sz="2400" b="1" dirty="0" smtClean="0"/>
              <a:t>[8]  </a:t>
            </a:r>
            <a:r>
              <a:rPr lang="en-US" sz="2400" dirty="0"/>
              <a:t>Most hams will use a microphone like this connected to the transceiver to convert their voice into radio waves.</a:t>
            </a:r>
          </a:p>
          <a:p>
            <a:r>
              <a:rPr lang="en-US" sz="2400" b="1" dirty="0" smtClean="0"/>
              <a:t>[7] </a:t>
            </a:r>
            <a:r>
              <a:rPr lang="en-US" sz="2400" dirty="0"/>
              <a:t>We’ll connect the microphone label to the transceiver on our block diagram </a:t>
            </a:r>
          </a:p>
          <a:p>
            <a:r>
              <a:rPr lang="en-US" sz="2400" b="1" dirty="0" smtClean="0"/>
              <a:t>[6]  </a:t>
            </a:r>
            <a:r>
              <a:rPr lang="en-US" sz="2400" dirty="0"/>
              <a:t>Many hams want to add an amplifier to their radio station.  Why might you think they would want an amplifier?</a:t>
            </a:r>
          </a:p>
          <a:p>
            <a:r>
              <a:rPr lang="en-US" sz="2400" b="1" dirty="0" smtClean="0"/>
              <a:t>[5]  </a:t>
            </a:r>
            <a:r>
              <a:rPr lang="en-US" sz="2400" dirty="0"/>
              <a:t>For our station here, we’ll connect our transceiver to an amplifier label to end up with a stronger radio signal. </a:t>
            </a:r>
          </a:p>
          <a:p>
            <a:r>
              <a:rPr lang="en-US" sz="2400" b="1" dirty="0" smtClean="0"/>
              <a:t>[4] </a:t>
            </a:r>
            <a:r>
              <a:rPr lang="en-US" sz="2400" dirty="0"/>
              <a:t>All ham radio stations use some sort of antenna to radiate our signal</a:t>
            </a:r>
          </a:p>
          <a:p>
            <a:r>
              <a:rPr lang="en-US" sz="2400" b="1" dirty="0" smtClean="0"/>
              <a:t>[3] </a:t>
            </a:r>
            <a:r>
              <a:rPr lang="en-US" sz="2400" dirty="0"/>
              <a:t>Here is our block label for the antenna</a:t>
            </a:r>
            <a:endParaRPr lang="en-US" sz="2400" b="1" dirty="0"/>
          </a:p>
          <a:p>
            <a:r>
              <a:rPr lang="en-US" sz="2400" b="1" dirty="0" smtClean="0"/>
              <a:t>[2] </a:t>
            </a:r>
            <a:r>
              <a:rPr lang="en-US" sz="2400" dirty="0"/>
              <a:t>We connect the amplifier to the antenna with a special kind of wire called the feedline.  The feedline carries the amplified radio signal to the antenna</a:t>
            </a:r>
          </a:p>
          <a:p>
            <a:r>
              <a:rPr lang="en-US" sz="2400" b="1" dirty="0" smtClean="0"/>
              <a:t>[1] </a:t>
            </a:r>
            <a:r>
              <a:rPr lang="en-US" sz="2400" dirty="0"/>
              <a:t>There you have it:  A basic ham radio station in a block diagram. The block diagram gives you a high level picture of your ham radio station system.  But as you become more interested in how things work, you might want to become familiar with schematics.  Schematics are “maps” of all the electronic components inside a device.</a:t>
            </a:r>
          </a:p>
          <a:p>
            <a:r>
              <a:rPr lang="en-US" sz="2400" dirty="0" smtClean="0"/>
              <a:t>Now </a:t>
            </a:r>
            <a:r>
              <a:rPr lang="en-US" sz="2400" dirty="0"/>
              <a:t>let’s look at schematics…</a:t>
            </a:r>
          </a:p>
          <a:p>
            <a:pPr>
              <a:tabLst>
                <a:tab pos="5769542" algn="r"/>
              </a:tabLst>
            </a:pPr>
            <a:r>
              <a:rPr lang="en-US" sz="36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769542" algn="r"/>
              </a:tabLst>
            </a:pPr>
            <a:r>
              <a:rPr lang="en-US" sz="4000" b="1" u="sng" dirty="0"/>
              <a:t>2 minutes for this slide	</a:t>
            </a:r>
          </a:p>
          <a:p>
            <a:r>
              <a:rPr lang="en-US" sz="2400" b="1" dirty="0" smtClean="0"/>
              <a:t>[8]  </a:t>
            </a:r>
            <a:r>
              <a:rPr lang="en-US" sz="2400" dirty="0" smtClean="0"/>
              <a:t>Let’s </a:t>
            </a:r>
            <a:r>
              <a:rPr lang="en-US" sz="2400" dirty="0"/>
              <a:t>take a closer look at this digital radio wave…</a:t>
            </a:r>
          </a:p>
          <a:p>
            <a:r>
              <a:rPr lang="en-US" sz="2400" b="1" dirty="0" smtClean="0"/>
              <a:t>[7]</a:t>
            </a:r>
            <a:r>
              <a:rPr lang="en-US" sz="2400" dirty="0" smtClean="0"/>
              <a:t> </a:t>
            </a:r>
            <a:r>
              <a:rPr lang="en-US" sz="2400" dirty="0"/>
              <a:t>The wave consists of two different elements, a short burst and a longer burst.</a:t>
            </a:r>
          </a:p>
          <a:p>
            <a:r>
              <a:rPr lang="en-US" sz="2400" b="1" dirty="0" smtClean="0"/>
              <a:t>[6]</a:t>
            </a:r>
            <a:r>
              <a:rPr lang="en-US" sz="2400" dirty="0" smtClean="0"/>
              <a:t>  </a:t>
            </a:r>
            <a:r>
              <a:rPr lang="en-US" sz="2400" dirty="0"/>
              <a:t>In this particular type of digital signal (and there are many different types), the first “high part” of short burst takes only 58 millionths of second to happen.  </a:t>
            </a:r>
          </a:p>
          <a:p>
            <a:r>
              <a:rPr lang="en-US" sz="2400" b="1" dirty="0" smtClean="0"/>
              <a:t>[5]  </a:t>
            </a:r>
            <a:r>
              <a:rPr lang="en-US" sz="2400" dirty="0"/>
              <a:t>The first high part in this longer burst takes 100 millionths of a second to happen.  Not quite twice as long at the short one, but long enough to be different!    The computer (and its software) that is connected to a radio receiver that detects this signal can identify the two separate lengths of these bursts.  </a:t>
            </a:r>
          </a:p>
          <a:p>
            <a:r>
              <a:rPr lang="en-US" sz="2400" b="1" dirty="0" smtClean="0"/>
              <a:t>[4]  </a:t>
            </a:r>
            <a:r>
              <a:rPr lang="en-US" sz="2400" dirty="0"/>
              <a:t>The first short burst is associated with the number “1”.</a:t>
            </a:r>
          </a:p>
          <a:p>
            <a:r>
              <a:rPr lang="en-US" sz="2400" b="1" dirty="0" smtClean="0"/>
              <a:t>[3]  </a:t>
            </a:r>
            <a:r>
              <a:rPr lang="en-US" sz="2400" dirty="0"/>
              <a:t>The second longer burst is associated with the number “0”.</a:t>
            </a:r>
          </a:p>
          <a:p>
            <a:r>
              <a:rPr lang="en-US" sz="2400" b="1" dirty="0" smtClean="0"/>
              <a:t>[2]  </a:t>
            </a:r>
            <a:r>
              <a:rPr lang="en-US" sz="2400" dirty="0"/>
              <a:t>The whole string of bursts then reads “1 – 1 – 1 - 0 – 1 – 0 – 0.” </a:t>
            </a:r>
          </a:p>
          <a:p>
            <a:r>
              <a:rPr lang="en-US" sz="2400" b="1" dirty="0" smtClean="0"/>
              <a:t>[1]</a:t>
            </a:r>
            <a:r>
              <a:rPr lang="en-US" sz="2400" dirty="0" smtClean="0"/>
              <a:t>  </a:t>
            </a:r>
            <a:r>
              <a:rPr lang="en-US" sz="2400" dirty="0"/>
              <a:t>This is the Base 2 number for  “116”, which could be code for some command or information understood by the receiving radio and/or computer software.</a:t>
            </a:r>
          </a:p>
          <a:p>
            <a:endParaRPr lang="en-US" sz="2400" dirty="0"/>
          </a:p>
          <a:p>
            <a:pPr>
              <a:tabLst>
                <a:tab pos="5769542" algn="r"/>
              </a:tabLst>
            </a:pPr>
            <a:r>
              <a:rPr lang="en-US" sz="4000" b="1" u="sng" dirty="0"/>
              <a:t>SLIDE END	</a:t>
            </a:r>
          </a:p>
          <a:p>
            <a:endParaRPr lang="en-US" sz="2400" dirty="0"/>
          </a:p>
          <a:p>
            <a:endParaRPr lang="en-US" sz="2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769542" algn="r"/>
              </a:tabLst>
            </a:pPr>
            <a:r>
              <a:rPr lang="en-US" sz="4000" b="1" u="sng" dirty="0"/>
              <a:t>2 minutes for this slide	</a:t>
            </a:r>
          </a:p>
          <a:p>
            <a:r>
              <a:rPr lang="en-US" sz="2400" b="1" dirty="0" smtClean="0"/>
              <a:t>[5] </a:t>
            </a:r>
            <a:r>
              <a:rPr lang="en-US" sz="2400" dirty="0" smtClean="0"/>
              <a:t> To help understand how all this works, let’s take a look at one example of digital communications in action…</a:t>
            </a:r>
            <a:endParaRPr lang="en-US" sz="2400" b="1" dirty="0" smtClean="0"/>
          </a:p>
          <a:p>
            <a:r>
              <a:rPr lang="en-US" sz="2400" b="1" dirty="0" smtClean="0"/>
              <a:t>[4]  </a:t>
            </a:r>
            <a:r>
              <a:rPr lang="en-US" sz="2400" dirty="0"/>
              <a:t>Here is a very simple digital communications system connected with wire or possibly fiber optics.  In this example, we are sending some sort of digital information from A to B.  We use a computer to create our information message and an encoder to change the digital data to some form of signal to be sent over the wire or cable.  The digital signal is picked by a decoder at B which sends the decoded message to the computer at B where the operator can somehow read or use the data.  </a:t>
            </a:r>
          </a:p>
          <a:p>
            <a:r>
              <a:rPr lang="en-US" sz="2400" b="1" dirty="0" smtClean="0"/>
              <a:t>[3] </a:t>
            </a:r>
            <a:r>
              <a:rPr lang="en-US" sz="2400" dirty="0"/>
              <a:t>Now let’s replace the encoder and decoder with radios that are set up to do such a thing.</a:t>
            </a:r>
          </a:p>
          <a:p>
            <a:r>
              <a:rPr lang="en-US" sz="2400" b="1" dirty="0" smtClean="0"/>
              <a:t>[2] </a:t>
            </a:r>
            <a:r>
              <a:rPr lang="en-US" sz="2400" dirty="0"/>
              <a:t>Of course, radios don’t communicate by wire; instead they transmit and receive radio waves over the air.  Antennas are used to transmit the signal, then receive it.</a:t>
            </a:r>
          </a:p>
          <a:p>
            <a:r>
              <a:rPr lang="en-US" sz="2400" b="1" dirty="0" smtClean="0"/>
              <a:t>[1]  </a:t>
            </a:r>
            <a:r>
              <a:rPr lang="en-US" sz="2400" dirty="0"/>
              <a:t>Now the same signal that was shared through wires or cables is now sent from one antenna to the other.  We no longer are relying on the infrastructure of wires or cables.  This is a very big deal.  Where most communications systems rely somehow on wires or cables, ham radio signals can be entirely “off the grid.”  In a major disaster or emergency, this comes in very handy!</a:t>
            </a:r>
          </a:p>
          <a:p>
            <a:endParaRPr lang="en-US" sz="2400" dirty="0"/>
          </a:p>
          <a:p>
            <a:pPr>
              <a:tabLst>
                <a:tab pos="5769542" algn="r"/>
              </a:tabLst>
            </a:pPr>
            <a:r>
              <a:rPr lang="en-US" sz="4000" b="1" u="sng" dirty="0"/>
              <a:t>SLIDE END	</a:t>
            </a:r>
          </a:p>
          <a:p>
            <a:endParaRPr lang="en-US" sz="2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t>2 minutes for this slide	</a:t>
            </a:r>
          </a:p>
          <a:p>
            <a:r>
              <a:rPr lang="en-US" b="1" dirty="0" smtClean="0"/>
              <a:t>[2] </a:t>
            </a:r>
            <a:r>
              <a:rPr lang="en-US" dirty="0" smtClean="0"/>
              <a:t>NOAA </a:t>
            </a:r>
            <a:r>
              <a:rPr lang="en-US" dirty="0"/>
              <a:t>Weather Radio (NWR; also known as NOAA Weather Radio All Hazards) is a network of radio stations in the United States that broadcast continuous weather information directly from a nearby (&lt;40 miles) weather forecast office.</a:t>
            </a:r>
          </a:p>
          <a:p>
            <a:r>
              <a:rPr lang="en-US" dirty="0"/>
              <a:t>NOAA Weather Radio broadcasts National Weather Service warnings, watches, forecasts, weather observations and other hazard information 24 hours a day. </a:t>
            </a:r>
          </a:p>
          <a:p>
            <a:r>
              <a:rPr lang="en-US" dirty="0"/>
              <a:t>It also broadcasts alerts of non-weather emergencies such as national security, natural, environmental and public safety (such as an AMBER Alert) through the U.S. Federal Communications Commission's (FCC) Emergency Alert System.</a:t>
            </a:r>
          </a:p>
          <a:p>
            <a:r>
              <a:rPr lang="en-US" b="1" dirty="0" smtClean="0"/>
              <a:t>[1</a:t>
            </a:r>
            <a:r>
              <a:rPr lang="en-US" b="1" dirty="0"/>
              <a:t>] </a:t>
            </a:r>
            <a:r>
              <a:rPr lang="en-US" dirty="0"/>
              <a:t>There are many special radios designed for receiving NWR broadcasts.  One of these radio receivers could be a great addition to your home emergency kit!</a:t>
            </a:r>
          </a:p>
          <a:p>
            <a:pPr>
              <a:tabLst>
                <a:tab pos="5769542" algn="r"/>
              </a:tabLst>
            </a:pPr>
            <a:r>
              <a:rPr lang="en-US" b="1" u="sng" dirty="0" smtClean="0">
                <a:solidFill>
                  <a:prstClr val="black"/>
                </a:solidFill>
              </a:rPr>
              <a:t>SLIDE END	</a:t>
            </a:r>
            <a:endParaRPr lang="en-US" sz="11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5.d.</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tabLst>
                <a:tab pos="5769542" algn="r"/>
              </a:tabLst>
            </a:pPr>
            <a:r>
              <a:rPr lang="en-US" sz="4000" b="1" u="sng" dirty="0" smtClean="0"/>
              <a:t>3 </a:t>
            </a:r>
            <a:r>
              <a:rPr lang="en-US" sz="4000" b="1" u="sng" dirty="0"/>
              <a:t>minutes for this slide	</a:t>
            </a:r>
          </a:p>
          <a:p>
            <a:r>
              <a:rPr lang="en-US" sz="2400" b="1" dirty="0" smtClean="0"/>
              <a:t>[9]</a:t>
            </a:r>
            <a:r>
              <a:rPr lang="en-US" sz="2400" dirty="0" smtClean="0"/>
              <a:t>  As we mentioned at the beginning of this course, most all of us use radio every day, even if we’re not a ham radio operator!  We use cell phones!</a:t>
            </a:r>
            <a:endParaRPr lang="en-US" sz="2400" b="1" dirty="0" smtClean="0"/>
          </a:p>
          <a:p>
            <a:r>
              <a:rPr lang="en-US" sz="2400" b="1" dirty="0" smtClean="0"/>
              <a:t>[8] </a:t>
            </a:r>
            <a:r>
              <a:rPr lang="en-US" sz="2400" dirty="0" smtClean="0"/>
              <a:t> </a:t>
            </a:r>
            <a:r>
              <a:rPr lang="en-US" sz="2400" dirty="0"/>
              <a:t>Ever see one of these someplace in your town? ASK:  What is it? </a:t>
            </a:r>
          </a:p>
          <a:p>
            <a:r>
              <a:rPr lang="en-US" sz="2400" dirty="0"/>
              <a:t>Cellular telephone base station antennas like this one are located in more places than you would imagine!  We take them for granted, but this is a very interesting technology!  They send and receive communications signals 24 hours a day.</a:t>
            </a:r>
          </a:p>
          <a:p>
            <a:r>
              <a:rPr lang="en-US" sz="2400" b="1" dirty="0" smtClean="0"/>
              <a:t>[7]  </a:t>
            </a:r>
            <a:r>
              <a:rPr lang="en-US" sz="2400" dirty="0"/>
              <a:t>A mobile phone or wireless device is a low-power two way radio operating at a maximum of 2 watts (peak). </a:t>
            </a:r>
          </a:p>
          <a:p>
            <a:r>
              <a:rPr lang="en-US" sz="2400" b="1" dirty="0" smtClean="0"/>
              <a:t>[6] </a:t>
            </a:r>
            <a:r>
              <a:rPr lang="en-US" sz="2400" dirty="0"/>
              <a:t>Much of the phone is a battery, strong enough to make several calls, send lots of test messages, search the Internet and take photos with the camera!</a:t>
            </a:r>
          </a:p>
          <a:p>
            <a:r>
              <a:rPr lang="en-US" sz="2400" b="1" dirty="0" smtClean="0"/>
              <a:t>[5]  </a:t>
            </a:r>
            <a:r>
              <a:rPr lang="en-US" sz="2400" dirty="0"/>
              <a:t>The phone has an audio circuit that includes a microphone and a small speaker.  Some have earpiece connections; others use Bluetooth to send an audio signal to a wireless earpiece.  Bluetooth is another form of digital radio!</a:t>
            </a:r>
          </a:p>
          <a:p>
            <a:r>
              <a:rPr lang="en-US" sz="2400" b="1" dirty="0" smtClean="0"/>
              <a:t>[4]  </a:t>
            </a:r>
            <a:r>
              <a:rPr lang="en-US" sz="2400" dirty="0"/>
              <a:t>Of course, the phone has a computer with lots of memory.  A cell phone has more computing power than the computer used when we sent a man to the moon!</a:t>
            </a:r>
          </a:p>
          <a:p>
            <a:r>
              <a:rPr lang="en-US" sz="2400" b="1" dirty="0" smtClean="0"/>
              <a:t>[3]  </a:t>
            </a:r>
            <a:r>
              <a:rPr lang="en-US" sz="2400" b="1" dirty="0"/>
              <a:t>T</a:t>
            </a:r>
            <a:r>
              <a:rPr lang="en-US" sz="2400" dirty="0"/>
              <a:t>he phone has a transceiver section, one that transmits and receives signals.  </a:t>
            </a:r>
          </a:p>
          <a:p>
            <a:r>
              <a:rPr lang="en-US" sz="2400" b="1" dirty="0" smtClean="0"/>
              <a:t>[2]  </a:t>
            </a:r>
            <a:r>
              <a:rPr lang="en-US" sz="2400" dirty="0"/>
              <a:t>Finally, no radio system will work without an antenna.  Yes, even cell phones have built-in antennas!</a:t>
            </a:r>
          </a:p>
          <a:p>
            <a:r>
              <a:rPr lang="en-US" sz="2400" b="1" dirty="0" smtClean="0"/>
              <a:t>[1]  </a:t>
            </a:r>
            <a:r>
              <a:rPr lang="en-US" sz="2400" dirty="0"/>
              <a:t>Such mobile phones have become more important for all the things they do besides making a call!</a:t>
            </a:r>
          </a:p>
          <a:p>
            <a:pPr>
              <a:tabLst>
                <a:tab pos="5769542" algn="r"/>
              </a:tabLst>
            </a:pPr>
            <a:r>
              <a:rPr lang="en-US" sz="4000" b="1" u="sng" dirty="0"/>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13</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5.e.</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tabLst>
                <a:tab pos="5769542" algn="r"/>
              </a:tabLst>
            </a:pPr>
            <a:r>
              <a:rPr lang="en-US" sz="4000" b="1" u="sng" dirty="0" smtClean="0"/>
              <a:t>3 </a:t>
            </a:r>
            <a:r>
              <a:rPr lang="en-US" sz="4000" b="1" u="sng" dirty="0"/>
              <a:t>minutes for this slide	</a:t>
            </a:r>
          </a:p>
          <a:p>
            <a:r>
              <a:rPr lang="en-US" sz="2400" b="1" dirty="0" smtClean="0"/>
              <a:t>[9]  </a:t>
            </a:r>
            <a:r>
              <a:rPr lang="en-US" sz="2400" dirty="0" smtClean="0"/>
              <a:t>Let’s </a:t>
            </a:r>
            <a:r>
              <a:rPr lang="en-US" sz="2400" dirty="0"/>
              <a:t>look at the basics of a cellular telephone system in a make-believe town (somewhere.)</a:t>
            </a:r>
          </a:p>
          <a:p>
            <a:r>
              <a:rPr lang="en-US" sz="2400" b="1" dirty="0" smtClean="0"/>
              <a:t>[8]  </a:t>
            </a:r>
            <a:r>
              <a:rPr lang="en-US" sz="2400" dirty="0"/>
              <a:t>First, we’ve got those base station antennas.  Wireless companies locate them in the best possible places, considering population, obstructions to signals and available property.  We’re just showing four base station antennas here, but there are usually enough in any size town to cover most all areas.</a:t>
            </a:r>
          </a:p>
          <a:p>
            <a:r>
              <a:rPr lang="en-US" sz="2400" b="1" dirty="0" smtClean="0"/>
              <a:t>[7]</a:t>
            </a:r>
            <a:r>
              <a:rPr lang="en-US" sz="2400" dirty="0" smtClean="0"/>
              <a:t>  </a:t>
            </a:r>
            <a:r>
              <a:rPr lang="en-US" sz="2400" dirty="0"/>
              <a:t>Now we’re showing the “cells” that are covered by the base station antennas.  The cell is as big as the range of the base station antenna.  Here we’re showing they all reach out the same distance, but in reality, the distances can vary quite a bit.  If we want a bigger cell, we can at least increase the power of a base station transmitter.  For this discussion, we’ll show them to have the same range.</a:t>
            </a:r>
          </a:p>
          <a:p>
            <a:r>
              <a:rPr lang="en-US" sz="2400" b="1" dirty="0" smtClean="0"/>
              <a:t>[6]  </a:t>
            </a:r>
            <a:r>
              <a:rPr lang="en-US" sz="2400" dirty="0"/>
              <a:t>The base station antennas are all wired directly to the cell carrier’s network, which ties all base stations together around the country.  </a:t>
            </a:r>
          </a:p>
          <a:p>
            <a:r>
              <a:rPr lang="en-US" sz="2400" b="1" dirty="0" smtClean="0"/>
              <a:t>[5]  </a:t>
            </a:r>
            <a:r>
              <a:rPr lang="en-US" sz="2400" dirty="0"/>
              <a:t>The cell carrier’s network is also tied to other carrier’s networks and to standard telephone systems.</a:t>
            </a:r>
          </a:p>
          <a:p>
            <a:r>
              <a:rPr lang="en-US" sz="2400" b="1" dirty="0" smtClean="0"/>
              <a:t>[4]  </a:t>
            </a:r>
            <a:r>
              <a:rPr lang="en-US" sz="2400" dirty="0"/>
              <a:t>When your phone is turned-on, even when you are not using it, it tries to link up with the nearest base station antennas.  How well it’s doing this is usually shown with some indication on your phone.</a:t>
            </a:r>
          </a:p>
          <a:p>
            <a:r>
              <a:rPr lang="en-US" sz="2400" dirty="0"/>
              <a:t>In this case, the phone is linked very well to two base station antennas because of your location.</a:t>
            </a:r>
          </a:p>
          <a:p>
            <a:r>
              <a:rPr lang="en-US" sz="2400" b="1" dirty="0" smtClean="0"/>
              <a:t>[3]  </a:t>
            </a:r>
            <a:r>
              <a:rPr lang="en-US" sz="2400" dirty="0"/>
              <a:t>When you call a friend up here, he is also close enough to a base station tower to have a very connection.  He probably won’t experience a “drop” because he has a strong signal.</a:t>
            </a:r>
          </a:p>
          <a:p>
            <a:r>
              <a:rPr lang="en-US" sz="2400" b="1" dirty="0" smtClean="0"/>
              <a:t>[2]  </a:t>
            </a:r>
            <a:r>
              <a:rPr lang="en-US" sz="2400" dirty="0"/>
              <a:t>But when you call a different friend down here, his location is on the edge of the cell, with no other base station near by.  His call may “drop” because of this. </a:t>
            </a:r>
          </a:p>
          <a:p>
            <a:r>
              <a:rPr lang="en-US" sz="2400" b="1" dirty="0" smtClean="0"/>
              <a:t>[1]  </a:t>
            </a:r>
            <a:r>
              <a:rPr lang="en-US" sz="2400" dirty="0"/>
              <a:t>And when you try calling another friend down here, his cell phone will not pick up a signal because he is out of range of the cell.  His phone will probably indicate “no signal” or “out of range” or something like that.</a:t>
            </a:r>
          </a:p>
          <a:p>
            <a:pPr>
              <a:tabLst>
                <a:tab pos="5769542" algn="r"/>
              </a:tabLst>
            </a:pPr>
            <a:r>
              <a:rPr lang="en-US" sz="40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14</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5.e.</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769542" algn="r"/>
              </a:tabLst>
            </a:pPr>
            <a:r>
              <a:rPr lang="en-US" sz="4000" b="1" u="sng" dirty="0" smtClean="0"/>
              <a:t>2 </a:t>
            </a:r>
            <a:r>
              <a:rPr lang="en-US" sz="4000" b="1" u="sng" dirty="0"/>
              <a:t>minutes for this slide	</a:t>
            </a:r>
          </a:p>
          <a:p>
            <a:r>
              <a:rPr lang="en-US" sz="2400" b="1" dirty="0" smtClean="0"/>
              <a:t>[</a:t>
            </a:r>
            <a:r>
              <a:rPr lang="en-US" sz="2400" b="1" dirty="0" smtClean="0"/>
              <a:t>4]  </a:t>
            </a:r>
            <a:r>
              <a:rPr lang="en-US" sz="2400" dirty="0" smtClean="0"/>
              <a:t>We could talk a lot about the differences between using mobile phones and ham radio during disasters, but let’s look at some big differences. </a:t>
            </a:r>
            <a:endParaRPr lang="en-US" sz="2400" dirty="0"/>
          </a:p>
          <a:p>
            <a:r>
              <a:rPr lang="en-US" sz="2400" b="1" dirty="0" smtClean="0"/>
              <a:t>[3]  </a:t>
            </a:r>
            <a:r>
              <a:rPr lang="en-US" sz="2400" dirty="0" smtClean="0"/>
              <a:t>Cell systems during normal use are handling large numbers of regular calls, usually at about a 90% load.  We’ve learned that cell systems quickly are overloaded when a disaster occurs:  If twice as many people tried to use a mobile phone, the system would be loaded at 180% -- It won’t work!  The only real load with ham radio is the ability of trained hams to operate under emergency protocol.</a:t>
            </a:r>
            <a:endParaRPr lang="en-US" sz="2400" dirty="0"/>
          </a:p>
          <a:p>
            <a:r>
              <a:rPr lang="en-US" sz="2400" b="1" dirty="0" smtClean="0"/>
              <a:t>[2]  </a:t>
            </a:r>
            <a:r>
              <a:rPr lang="en-US" sz="2400" dirty="0" smtClean="0"/>
              <a:t>Cell systems do have a wireless component as we’ve already discussed, but we’ve also mentioned that the land line telephone system has to be functioning in order for cell phones to work.  Ham radio does not have such a requirement.</a:t>
            </a:r>
            <a:endParaRPr lang="en-US" sz="2400" dirty="0"/>
          </a:p>
          <a:p>
            <a:r>
              <a:rPr lang="en-US" sz="2400" b="1" dirty="0" smtClean="0"/>
              <a:t>[1]  </a:t>
            </a:r>
            <a:r>
              <a:rPr lang="en-US" sz="2400" dirty="0" smtClean="0"/>
              <a:t>Cell systems also require electrical power.  Ham radio does as well, but can easily be functional with batteries or portable generators.  Cell systems do not have the same capabilities!</a:t>
            </a:r>
            <a:endParaRPr lang="en-US" sz="2400" dirty="0"/>
          </a:p>
          <a:p>
            <a:pPr>
              <a:tabLst>
                <a:tab pos="5769542" algn="r"/>
              </a:tabLst>
            </a:pPr>
            <a:r>
              <a:rPr lang="en-US" sz="40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15</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5.e.</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tabLst>
                <a:tab pos="5769542" algn="r"/>
              </a:tabLst>
            </a:pPr>
            <a:r>
              <a:rPr lang="en-US" sz="3600" b="1" u="sng" dirty="0"/>
              <a:t>2 minutes for this slide	</a:t>
            </a:r>
          </a:p>
          <a:p>
            <a:r>
              <a:rPr lang="en-US" sz="2400" b="1" dirty="0" smtClean="0"/>
              <a:t>[5] </a:t>
            </a:r>
            <a:r>
              <a:rPr lang="en-US" sz="2400" dirty="0" smtClean="0"/>
              <a:t>The </a:t>
            </a:r>
            <a:r>
              <a:rPr lang="en-US" sz="2400" dirty="0"/>
              <a:t>schematic maps out all the components  in our transceiver and how they are connected.  This is very helpful when troubleshooting the equipment.  You can’t really repair a complex device like a ham radio transceiver, or even a simple one for that matter, without knowing how to read and use a schematic</a:t>
            </a:r>
            <a:r>
              <a:rPr lang="en-US" sz="2400" dirty="0" smtClean="0"/>
              <a:t>.</a:t>
            </a:r>
          </a:p>
          <a:p>
            <a:r>
              <a:rPr lang="en-US" sz="2400" dirty="0" smtClean="0"/>
              <a:t>If you want to learn more about schematics, the Electronics Merit Badge will help you get there!</a:t>
            </a:r>
            <a:endParaRPr lang="en-US" sz="2400" dirty="0"/>
          </a:p>
          <a:p>
            <a:r>
              <a:rPr lang="en-US" sz="2400" b="1" dirty="0" smtClean="0"/>
              <a:t>[3]  </a:t>
            </a:r>
            <a:r>
              <a:rPr lang="en-US" sz="2400" dirty="0"/>
              <a:t>You can see if we just shrink the size of our schematic to make it part of our block diagram, it really doesn’t help us.  </a:t>
            </a:r>
          </a:p>
          <a:p>
            <a:r>
              <a:rPr lang="en-US" sz="2400" b="1" dirty="0" smtClean="0"/>
              <a:t>[2]  </a:t>
            </a:r>
            <a:r>
              <a:rPr lang="en-US" sz="2400" dirty="0"/>
              <a:t>The block diagram helps us at a high level, seeing the whole system in an easy-to-read manner.</a:t>
            </a:r>
          </a:p>
          <a:p>
            <a:r>
              <a:rPr lang="en-US" sz="2400" b="1" dirty="0" smtClean="0"/>
              <a:t>[1]  </a:t>
            </a:r>
            <a:r>
              <a:rPr lang="en-US" sz="2400" dirty="0"/>
              <a:t>Before you become knowledgeable about electronics, components and schematics, a block diagram should help you understand how a radio system goes together.</a:t>
            </a:r>
          </a:p>
          <a:p>
            <a:pPr>
              <a:tabLst>
                <a:tab pos="5769542" algn="r"/>
              </a:tabLst>
            </a:pPr>
            <a:r>
              <a:rPr lang="en-US" sz="3600" b="1" u="sng" dirty="0">
                <a:solidFill>
                  <a:prstClr val="black"/>
                </a:solidFill>
              </a:rPr>
              <a:t>SLIDE END	</a:t>
            </a:r>
            <a:endParaRPr lang="en-US" sz="24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769542" algn="r"/>
              </a:tabLst>
            </a:pPr>
            <a:r>
              <a:rPr lang="en-US" sz="2400" b="1" u="sng" smtClean="0"/>
              <a:t>7 </a:t>
            </a:r>
            <a:r>
              <a:rPr lang="en-US" sz="2400" b="1" u="sng" dirty="0"/>
              <a:t>minutes for this </a:t>
            </a:r>
            <a:r>
              <a:rPr lang="en-US" sz="2400" b="1" u="sng" dirty="0" smtClean="0"/>
              <a:t>slide                        </a:t>
            </a:r>
          </a:p>
          <a:p>
            <a:r>
              <a:rPr lang="en-US" b="1" dirty="0" smtClean="0"/>
              <a:t>[1]</a:t>
            </a:r>
            <a:r>
              <a:rPr lang="en-US" dirty="0" smtClean="0"/>
              <a:t> Note to Instructor:  They should have been building their block diagram throughout the prior slides.  This time period is provided for them to finish the drawing.</a:t>
            </a:r>
          </a:p>
          <a:p>
            <a:pPr>
              <a:tabLst>
                <a:tab pos="5769542" algn="r"/>
              </a:tabLst>
            </a:pPr>
            <a:r>
              <a:rPr lang="en-US" sz="2400" b="1" u="sng" dirty="0" smtClean="0">
                <a:solidFill>
                  <a:prstClr val="black"/>
                </a:solidFill>
              </a:rPr>
              <a:t>SLIDE END	</a:t>
            </a: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5.b.</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769542" algn="r"/>
              </a:tabLst>
            </a:pPr>
            <a:r>
              <a:rPr lang="en-US" sz="4000" b="1" u="sng" dirty="0"/>
              <a:t>3</a:t>
            </a:r>
            <a:r>
              <a:rPr lang="en-US" sz="4000" b="1" u="sng" dirty="0" smtClean="0"/>
              <a:t> </a:t>
            </a:r>
            <a:r>
              <a:rPr lang="en-US" sz="4000" b="1" u="sng" dirty="0"/>
              <a:t>minutes for this slide	</a:t>
            </a:r>
          </a:p>
          <a:p>
            <a:r>
              <a:rPr lang="en-US" sz="2400" b="1" dirty="0"/>
              <a:t>[5] </a:t>
            </a:r>
            <a:r>
              <a:rPr lang="en-US" sz="2400" dirty="0" smtClean="0"/>
              <a:t>Let’s </a:t>
            </a:r>
            <a:r>
              <a:rPr lang="en-US" sz="2400" dirty="0"/>
              <a:t>look at how </a:t>
            </a:r>
            <a:r>
              <a:rPr lang="en-US" sz="2400" dirty="0" smtClean="0"/>
              <a:t>information is transmitted; how radio waves carry information.</a:t>
            </a:r>
            <a:endParaRPr lang="en-US" sz="2400" dirty="0"/>
          </a:p>
          <a:p>
            <a:r>
              <a:rPr lang="en-US" sz="2400" b="1" dirty="0" smtClean="0"/>
              <a:t>[4] </a:t>
            </a:r>
            <a:r>
              <a:rPr lang="en-US" sz="2400" dirty="0" smtClean="0"/>
              <a:t>When </a:t>
            </a:r>
            <a:r>
              <a:rPr lang="en-US" sz="2400" dirty="0"/>
              <a:t>we talk, the variation of our vocal cords creates audio sound waves.  That’s how you can hear my voice right now.  The wave on the screen represents an audio sound wave; it is what we want to transmit from our radio antenna.</a:t>
            </a:r>
          </a:p>
          <a:p>
            <a:r>
              <a:rPr lang="en-US" sz="2400" b="1" dirty="0" smtClean="0"/>
              <a:t>[3]  </a:t>
            </a:r>
            <a:r>
              <a:rPr lang="en-US" sz="2400" dirty="0"/>
              <a:t>One way we can transmit our audio wave is to use Amplitude Modulation, or “AM”.  If you look closely at this AM radio wave, you actually can see three waves.  The higher frequency radio carrier wave that the transmitter sends out the antenna, and our original audio wave, duplicated along the top and bottom of the carrier.  We say the amplitude (“vertical height”) of the carrier changes according to the audio signal it is carrying.  When you listen to “AM radio,” your radio receiver is detecting this kind of wave. </a:t>
            </a:r>
          </a:p>
          <a:p>
            <a:r>
              <a:rPr lang="en-US" sz="2400" b="1" dirty="0" smtClean="0"/>
              <a:t>[2] </a:t>
            </a:r>
            <a:r>
              <a:rPr lang="en-US" sz="2400" dirty="0"/>
              <a:t>Now we see a totally different way to carry our voice:  Frequency Modulation, or “FM.”  Note how the three moving illustrations here compare.  Different than AM, the FM signal keeps the same amplitude, but changes its frequency with each change in your voice signal.  There are advantages and disadvantages to AM and FM that we don’t have time to talk about here.  But at least you can easily see how they are very different!  </a:t>
            </a:r>
          </a:p>
          <a:p>
            <a:r>
              <a:rPr lang="en-US" sz="2400" b="1" dirty="0" smtClean="0"/>
              <a:t>[1]</a:t>
            </a:r>
            <a:r>
              <a:rPr lang="en-US" sz="2400" dirty="0" smtClean="0"/>
              <a:t> </a:t>
            </a:r>
            <a:r>
              <a:rPr lang="en-US" sz="2400" dirty="0"/>
              <a:t>These are only a </a:t>
            </a:r>
            <a:r>
              <a:rPr lang="en-US" sz="2400" dirty="0" smtClean="0"/>
              <a:t>couple </a:t>
            </a:r>
            <a:r>
              <a:rPr lang="en-US" sz="2400" dirty="0"/>
              <a:t>ways </a:t>
            </a:r>
            <a:r>
              <a:rPr lang="en-US" sz="2400" dirty="0" smtClean="0"/>
              <a:t>information can </a:t>
            </a:r>
            <a:r>
              <a:rPr lang="en-US" sz="2400" dirty="0"/>
              <a:t>be </a:t>
            </a:r>
            <a:r>
              <a:rPr lang="en-US" sz="2400" dirty="0" smtClean="0"/>
              <a:t>sent over the airwaves.  </a:t>
            </a:r>
            <a:r>
              <a:rPr lang="en-US" sz="2400" dirty="0"/>
              <a:t>Let’s study some more!</a:t>
            </a:r>
            <a:endParaRPr lang="en-US" sz="2400" b="1" dirty="0"/>
          </a:p>
          <a:p>
            <a:pPr>
              <a:tabLst>
                <a:tab pos="5769542" algn="r"/>
              </a:tabLst>
            </a:pPr>
            <a:r>
              <a:rPr lang="en-US" sz="40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769542" algn="r"/>
              </a:tabLst>
            </a:pPr>
            <a:r>
              <a:rPr lang="en-US" sz="4000" b="1" u="sng" dirty="0" smtClean="0"/>
              <a:t>2 </a:t>
            </a:r>
            <a:r>
              <a:rPr lang="en-US" sz="4000" b="1" u="sng" dirty="0"/>
              <a:t>minutes for this slide	</a:t>
            </a:r>
          </a:p>
          <a:p>
            <a:r>
              <a:rPr lang="en-US" sz="2400" b="1" dirty="0" smtClean="0"/>
              <a:t>[3] </a:t>
            </a:r>
            <a:r>
              <a:rPr lang="en-US" sz="2400" dirty="0" smtClean="0"/>
              <a:t>To look at our next mode of transmitting information, we’ll bring back up our Amplitude Modulation diagram.</a:t>
            </a:r>
            <a:endParaRPr lang="en-US" sz="2400" dirty="0"/>
          </a:p>
          <a:p>
            <a:r>
              <a:rPr lang="en-US" sz="2400" b="1" dirty="0" smtClean="0"/>
              <a:t>[2] </a:t>
            </a:r>
            <a:r>
              <a:rPr lang="en-US" sz="2400" dirty="0" smtClean="0"/>
              <a:t>Our next mode is Single Sideband, or SSB.  Notice you’re not seeing anything right now.  That’s because no one is talking into the microphone.  In the AM signal above, there is always a transmitted carrier, even if no one is talking.  Once you start talking into an AM transmitter, the carrier is then modulated as shown.</a:t>
            </a:r>
          </a:p>
          <a:p>
            <a:r>
              <a:rPr lang="en-US" sz="2400" b="1" dirty="0" smtClean="0"/>
              <a:t>[1]</a:t>
            </a:r>
            <a:r>
              <a:rPr lang="en-US" sz="2400" dirty="0" smtClean="0"/>
              <a:t> But in a Single Sideband transmission, nothing happens on the airwaves unless you talk.  Here we’re showing an SSB signal that matches the words that are being spoken into the mic.</a:t>
            </a:r>
          </a:p>
          <a:p>
            <a:r>
              <a:rPr lang="en-US" sz="2400" b="1" dirty="0" smtClean="0">
                <a:solidFill>
                  <a:srgbClr val="FF0000"/>
                </a:solidFill>
              </a:rPr>
              <a:t>Instructor:  </a:t>
            </a:r>
            <a:r>
              <a:rPr lang="en-US" sz="2400" dirty="0" smtClean="0">
                <a:solidFill>
                  <a:srgbClr val="FF0000"/>
                </a:solidFill>
              </a:rPr>
              <a:t>You can cycle back to #2 and then click your remote’s advance button to replay.</a:t>
            </a:r>
          </a:p>
          <a:p>
            <a:r>
              <a:rPr lang="en-US" sz="2400" dirty="0" smtClean="0"/>
              <a:t>Single Sideband is much more efficient with energy than is an AM signal because no energy is going out when there is no talking, even during the pauses between words or sentences!</a:t>
            </a:r>
            <a:endParaRPr lang="en-US" sz="2400" dirty="0"/>
          </a:p>
          <a:p>
            <a:pPr>
              <a:tabLst>
                <a:tab pos="5769542" algn="r"/>
              </a:tabLst>
            </a:pPr>
            <a:r>
              <a:rPr lang="en-US" sz="40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tabLst>
                <a:tab pos="5769542" algn="r"/>
              </a:tabLst>
            </a:pPr>
            <a:r>
              <a:rPr lang="en-US" sz="4000" b="1" u="sng" dirty="0"/>
              <a:t>3 minutes for this slide	</a:t>
            </a:r>
          </a:p>
          <a:p>
            <a:r>
              <a:rPr lang="en-US" sz="2400" b="1" dirty="0" smtClean="0"/>
              <a:t>[8] </a:t>
            </a:r>
            <a:r>
              <a:rPr lang="en-US" sz="2400" dirty="0" smtClean="0"/>
              <a:t> Let’s look at another way to send information in our transmitted signal.</a:t>
            </a:r>
            <a:endParaRPr lang="en-US" sz="2400" b="1" dirty="0" smtClean="0"/>
          </a:p>
          <a:p>
            <a:r>
              <a:rPr lang="en-US" sz="2400" b="1" dirty="0" smtClean="0"/>
              <a:t>[7] </a:t>
            </a:r>
            <a:r>
              <a:rPr lang="en-US" sz="2400" dirty="0"/>
              <a:t>This image shows an actual scan of a different kind of radio carrier wave.  It’s called “continuous wave” even though you see breaks in it like we show here. The name might be confusing to you:</a:t>
            </a:r>
          </a:p>
          <a:p>
            <a:r>
              <a:rPr lang="en-US" sz="2400" b="1" dirty="0" smtClean="0"/>
              <a:t>[6] </a:t>
            </a:r>
            <a:r>
              <a:rPr lang="en-US" sz="2400" dirty="0"/>
              <a:t>If the ham operator wanted to, he could transmit a solid continuous wave like this one.  He breaks up the continuous wave for a reason, though.  Can you guess what that reason might be?</a:t>
            </a:r>
          </a:p>
          <a:p>
            <a:r>
              <a:rPr lang="en-US" sz="2400" b="1" dirty="0" smtClean="0"/>
              <a:t>[5]  </a:t>
            </a:r>
            <a:r>
              <a:rPr lang="en-US" sz="2400" dirty="0"/>
              <a:t>When one of these little pieces of continuous wave is detected by a radio receiver, it makes a short “</a:t>
            </a:r>
            <a:r>
              <a:rPr lang="en-US" sz="2400" dirty="0" err="1"/>
              <a:t>dit</a:t>
            </a:r>
            <a:r>
              <a:rPr lang="en-US" sz="2400" dirty="0"/>
              <a:t>” sound in the speaker or headset.  </a:t>
            </a:r>
          </a:p>
          <a:p>
            <a:r>
              <a:rPr lang="en-US" sz="2400" b="1" dirty="0" smtClean="0"/>
              <a:t>[4]  </a:t>
            </a:r>
            <a:r>
              <a:rPr lang="en-US" sz="2400" dirty="0"/>
              <a:t>If the operator strings three of these short bursts of continuous wave, it will create three “</a:t>
            </a:r>
            <a:r>
              <a:rPr lang="en-US" sz="2400" dirty="0" err="1"/>
              <a:t>dit</a:t>
            </a:r>
            <a:r>
              <a:rPr lang="en-US" sz="2400" dirty="0"/>
              <a:t> sounds”. </a:t>
            </a:r>
          </a:p>
          <a:p>
            <a:r>
              <a:rPr lang="en-US" sz="2400" b="1" dirty="0" smtClean="0"/>
              <a:t>[3] </a:t>
            </a:r>
            <a:r>
              <a:rPr lang="en-US" sz="2400" dirty="0" smtClean="0"/>
              <a:t> </a:t>
            </a:r>
            <a:r>
              <a:rPr lang="en-US" sz="2400" dirty="0"/>
              <a:t>A slightly longer burst results in what the operator calls a “dash” or “dah.”  What we see here is that the operator sent continuous wave bursts of “</a:t>
            </a:r>
            <a:r>
              <a:rPr lang="en-US" sz="2400" dirty="0" err="1"/>
              <a:t>dit</a:t>
            </a:r>
            <a:r>
              <a:rPr lang="en-US" sz="2400" dirty="0"/>
              <a:t>-</a:t>
            </a:r>
            <a:r>
              <a:rPr lang="en-US" sz="2400" dirty="0" err="1"/>
              <a:t>dit</a:t>
            </a:r>
            <a:r>
              <a:rPr lang="en-US" sz="2400" dirty="0"/>
              <a:t>-</a:t>
            </a:r>
            <a:r>
              <a:rPr lang="en-US" sz="2400" dirty="0" err="1"/>
              <a:t>dit</a:t>
            </a:r>
            <a:r>
              <a:rPr lang="en-US" sz="2400" dirty="0"/>
              <a:t>-dah.”  What information do you think the operator is sending?</a:t>
            </a:r>
          </a:p>
          <a:p>
            <a:r>
              <a:rPr lang="en-US" sz="2400" b="1" dirty="0" smtClean="0"/>
              <a:t>[2]  </a:t>
            </a:r>
            <a:r>
              <a:rPr lang="en-US" sz="2400" dirty="0"/>
              <a:t>The operator is sending the Morse Code for the letter “V.”  </a:t>
            </a:r>
          </a:p>
          <a:p>
            <a:r>
              <a:rPr lang="en-US" sz="2400" b="1" dirty="0" smtClean="0"/>
              <a:t>[1]</a:t>
            </a:r>
            <a:r>
              <a:rPr lang="en-US" sz="2400" dirty="0" smtClean="0"/>
              <a:t> </a:t>
            </a:r>
            <a:r>
              <a:rPr lang="en-US" sz="2400" dirty="0"/>
              <a:t>We ham operators refer to the sending of Morse Code as “CW.”  What does CW mean?  </a:t>
            </a:r>
          </a:p>
          <a:p>
            <a:r>
              <a:rPr lang="en-US" sz="2400" dirty="0"/>
              <a:t>CW was the first form of messaging on the airwaves.  In a sense, it was also the first form of digital communications!</a:t>
            </a:r>
          </a:p>
          <a:p>
            <a:pPr>
              <a:tabLst>
                <a:tab pos="5769542" algn="r"/>
              </a:tabLst>
            </a:pPr>
            <a:r>
              <a:rPr lang="en-US" sz="40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800" b="1" u="sng" dirty="0"/>
              <a:t>1 minute for this slide	</a:t>
            </a:r>
          </a:p>
          <a:p>
            <a:r>
              <a:rPr lang="en-US" b="1" dirty="0" smtClean="0"/>
              <a:t>[2]  </a:t>
            </a:r>
            <a:r>
              <a:rPr lang="en-US" dirty="0" smtClean="0"/>
              <a:t>This </a:t>
            </a:r>
            <a:r>
              <a:rPr lang="en-US" dirty="0"/>
              <a:t>was a typical Morse Code and Semaphore aid for Scouts in the 1940s and 1950s.</a:t>
            </a:r>
          </a:p>
          <a:p>
            <a:r>
              <a:rPr lang="en-US" b="1" dirty="0" smtClean="0"/>
              <a:t>[1</a:t>
            </a:r>
            <a:r>
              <a:rPr lang="en-US" b="1" dirty="0"/>
              <a:t>]  </a:t>
            </a:r>
            <a:r>
              <a:rPr lang="en-US" dirty="0"/>
              <a:t>We won’t say much about Semaphore (communicating with flags), but either Morse Code or Semaphore was once a requirement for Scouting rank.  Morse Code goes way back to the 1800s!  </a:t>
            </a:r>
          </a:p>
          <a:p>
            <a:r>
              <a:rPr lang="en-US" dirty="0"/>
              <a:t>Find the letter “V” and you’ll see those three “</a:t>
            </a:r>
            <a:r>
              <a:rPr lang="en-US" dirty="0" err="1"/>
              <a:t>dits</a:t>
            </a:r>
            <a:r>
              <a:rPr lang="en-US" dirty="0"/>
              <a:t>” and one “dah” that we just talked about….</a:t>
            </a:r>
          </a:p>
          <a:p>
            <a:endParaRPr lang="en-US" dirty="0"/>
          </a:p>
          <a:p>
            <a:pPr>
              <a:tabLst>
                <a:tab pos="5769542" algn="r"/>
              </a:tabLst>
            </a:pPr>
            <a:r>
              <a:rPr lang="en-US" sz="28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400" b="1" u="sng" dirty="0"/>
              <a:t>1 minute for this slide	 </a:t>
            </a:r>
          </a:p>
          <a:p>
            <a:r>
              <a:rPr lang="en-US" sz="1400" b="1" dirty="0"/>
              <a:t>[3]  </a:t>
            </a:r>
            <a:r>
              <a:rPr lang="en-US" sz="1400" dirty="0"/>
              <a:t>Let’s look at one more…</a:t>
            </a:r>
          </a:p>
          <a:p>
            <a:r>
              <a:rPr lang="en-US" sz="1400" b="1" dirty="0"/>
              <a:t>[2]  </a:t>
            </a:r>
            <a:r>
              <a:rPr lang="en-US" sz="1400" dirty="0"/>
              <a:t>Take a look at this string of CW </a:t>
            </a:r>
            <a:r>
              <a:rPr lang="en-US" sz="1400" dirty="0" err="1"/>
              <a:t>dits</a:t>
            </a:r>
            <a:r>
              <a:rPr lang="en-US" sz="1400" dirty="0"/>
              <a:t> and dahs.  What might the operator be sending here?</a:t>
            </a:r>
          </a:p>
          <a:p>
            <a:r>
              <a:rPr lang="en-US" sz="1400" b="1" dirty="0"/>
              <a:t>[1]  </a:t>
            </a:r>
            <a:r>
              <a:rPr lang="en-US" sz="1400" dirty="0"/>
              <a:t>Here you go!</a:t>
            </a:r>
          </a:p>
          <a:p>
            <a:endParaRPr lang="en-US" sz="1400" dirty="0"/>
          </a:p>
          <a:p>
            <a:pPr>
              <a:tabLst>
                <a:tab pos="5769542" algn="r"/>
              </a:tabLst>
            </a:pPr>
            <a:r>
              <a:rPr lang="en-US" sz="24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800" b="1" u="sng" dirty="0"/>
              <a:t>2 minutes for this slide	</a:t>
            </a:r>
          </a:p>
          <a:p>
            <a:r>
              <a:rPr lang="en-US" b="1" dirty="0" smtClean="0"/>
              <a:t>[3] </a:t>
            </a:r>
            <a:r>
              <a:rPr lang="en-US" dirty="0" smtClean="0"/>
              <a:t>Now </a:t>
            </a:r>
            <a:r>
              <a:rPr lang="en-US" dirty="0"/>
              <a:t>let’s compare a couple of radio wave signals, and get your idea on what might be going on…</a:t>
            </a:r>
          </a:p>
          <a:p>
            <a:r>
              <a:rPr lang="en-US" b="1" dirty="0" smtClean="0"/>
              <a:t>[2]  </a:t>
            </a:r>
            <a:r>
              <a:rPr lang="en-US" dirty="0"/>
              <a:t>First we have a typical continuous wave.  There is no modulation; that is, there are no </a:t>
            </a:r>
            <a:r>
              <a:rPr lang="en-US" dirty="0" err="1"/>
              <a:t>dits</a:t>
            </a:r>
            <a:r>
              <a:rPr lang="en-US" dirty="0"/>
              <a:t> and dahs being sent with this continuous wave.  If you could somehow hear it, it would sound like a continuous tone on your radio. </a:t>
            </a:r>
          </a:p>
          <a:p>
            <a:r>
              <a:rPr lang="en-US" b="1" dirty="0" smtClean="0"/>
              <a:t>[1]  </a:t>
            </a:r>
            <a:r>
              <a:rPr lang="en-US" dirty="0"/>
              <a:t>Compare your continuous wave with this one.  </a:t>
            </a:r>
          </a:p>
          <a:p>
            <a:r>
              <a:rPr lang="en-US" b="1" dirty="0">
                <a:solidFill>
                  <a:srgbClr val="FF0000"/>
                </a:solidFill>
              </a:rPr>
              <a:t>ASK:  </a:t>
            </a:r>
            <a:r>
              <a:rPr lang="en-US" dirty="0"/>
              <a:t>What might this type of wave be?  For what purpose would this kind of wave be transmitted?</a:t>
            </a:r>
          </a:p>
          <a:p>
            <a:endParaRPr lang="en-US" dirty="0"/>
          </a:p>
          <a:p>
            <a:pPr>
              <a:tabLst>
                <a:tab pos="5769542" algn="r"/>
              </a:tabLst>
            </a:pPr>
            <a:r>
              <a:rPr lang="en-US" sz="2800" b="1" u="sng" dirty="0"/>
              <a:t>SLIDE END	</a:t>
            </a:r>
          </a:p>
          <a:p>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5.c.</a:t>
            </a:r>
            <a:endParaRPr lang="en-US" dirty="0"/>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Req </a:t>
            </a:r>
            <a:r>
              <a:rPr lang="en-US" dirty="0" smtClean="0"/>
              <a:t>__</a:t>
            </a:r>
            <a:endParaRPr lang="en-US" dirty="0"/>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5.a.: Block Diagrams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sp>
        <p:nvSpPr>
          <p:cNvPr id="19" name="TextBox 18"/>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10</a:t>
            </a:r>
            <a:endParaRPr lang="en-US" dirty="0"/>
          </a:p>
        </p:txBody>
      </p:sp>
      <p:sp>
        <p:nvSpPr>
          <p:cNvPr id="20" name="TextBox 19"/>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0" tIns="0" rIns="0" bIns="0"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smtClean="0"/>
              <a:t>11</a:t>
            </a:r>
            <a:endParaRPr lang="en-US" dirty="0"/>
          </a:p>
        </p:txBody>
      </p:sp>
      <p:cxnSp>
        <p:nvCxnSpPr>
          <p:cNvPr id="23" name="Straight Connector 22"/>
          <p:cNvCxnSpPr/>
          <p:nvPr/>
        </p:nvCxnSpPr>
        <p:spPr bwMode="auto">
          <a:xfrm>
            <a:off x="5295974" y="3637738"/>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419518" y="3637754"/>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6258007" y="3116247"/>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6258023" y="1970875"/>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27" name="Rectangle 26"/>
          <p:cNvSpPr/>
          <p:nvPr/>
        </p:nvSpPr>
        <p:spPr bwMode="auto">
          <a:xfrm>
            <a:off x="5827193"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Amplifier</a:t>
            </a:r>
          </a:p>
        </p:txBody>
      </p:sp>
      <p:sp>
        <p:nvSpPr>
          <p:cNvPr id="28" name="Rectangle 27"/>
          <p:cNvSpPr/>
          <p:nvPr/>
        </p:nvSpPr>
        <p:spPr bwMode="auto">
          <a:xfrm>
            <a:off x="5827193" y="9717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Antenna</a:t>
            </a:r>
          </a:p>
        </p:txBody>
      </p:sp>
      <p:sp>
        <p:nvSpPr>
          <p:cNvPr id="29" name="Rectangle 28"/>
          <p:cNvSpPr/>
          <p:nvPr/>
        </p:nvSpPr>
        <p:spPr bwMode="auto">
          <a:xfrm>
            <a:off x="5827193" y="2109149"/>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Feedline</a:t>
            </a:r>
          </a:p>
        </p:txBody>
      </p:sp>
      <p:sp>
        <p:nvSpPr>
          <p:cNvPr id="30" name="Rectangle 29"/>
          <p:cNvSpPr/>
          <p:nvPr/>
        </p:nvSpPr>
        <p:spPr bwMode="auto">
          <a:xfrm>
            <a:off x="3901964"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Transceiver</a:t>
            </a:r>
          </a:p>
        </p:txBody>
      </p:sp>
      <p:sp>
        <p:nvSpPr>
          <p:cNvPr id="31" name="Rectangle 30"/>
          <p:cNvSpPr/>
          <p:nvPr/>
        </p:nvSpPr>
        <p:spPr bwMode="auto">
          <a:xfrm>
            <a:off x="2085864" y="3219604"/>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Microphone</a:t>
            </a:r>
          </a:p>
        </p:txBody>
      </p:sp>
      <p:grpSp>
        <p:nvGrpSpPr>
          <p:cNvPr id="32" name="Group 31"/>
          <p:cNvGrpSpPr/>
          <p:nvPr/>
        </p:nvGrpSpPr>
        <p:grpSpPr>
          <a:xfrm>
            <a:off x="1409108" y="492948"/>
            <a:ext cx="6457950" cy="4301456"/>
            <a:chOff x="13547725" y="2378075"/>
            <a:chExt cx="5334000" cy="3552825"/>
          </a:xfrm>
        </p:grpSpPr>
        <p:pic>
          <p:nvPicPr>
            <p:cNvPr id="33" name="Picture 20" descr="https://s-media-cache-ak0.pinimg.com/736x/59/09/7e/59097e09810ecb39093344d98425b8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7725" y="2378075"/>
              <a:ext cx="5334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bwMode="auto">
            <a:xfrm>
              <a:off x="16738732" y="4397347"/>
              <a:ext cx="1875835" cy="523220"/>
            </a:xfrm>
            <a:prstGeom prst="rect">
              <a:avLst/>
            </a:prstGeom>
            <a:noFill/>
            <a:ln w="9525">
              <a:noFill/>
              <a:miter lim="800000"/>
              <a:headEnd/>
              <a:tailEnd/>
            </a:ln>
          </p:spPr>
          <p:txBody>
            <a:bodyPr wrap="none" rtlCol="0">
              <a:spAutoFit/>
            </a:bodyPr>
            <a:lstStyle/>
            <a:p>
              <a:pPr algn="ctr"/>
              <a:r>
                <a:rPr lang="en-US" sz="2800" b="1" dirty="0" smtClean="0">
                  <a:solidFill>
                    <a:schemeClr val="bg1"/>
                  </a:solidFill>
                  <a:latin typeface="Verdana" pitchFamily="34" charset="0"/>
                </a:rPr>
                <a:t>Antenna</a:t>
              </a:r>
              <a:endParaRPr lang="en-US" sz="2800" b="1" dirty="0">
                <a:solidFill>
                  <a:schemeClr val="bg1"/>
                </a:solidFill>
                <a:latin typeface="Verdana" pitchFamily="34" charset="0"/>
              </a:endParaRPr>
            </a:p>
          </p:txBody>
        </p:sp>
      </p:grpSp>
      <p:grpSp>
        <p:nvGrpSpPr>
          <p:cNvPr id="35" name="Group 34"/>
          <p:cNvGrpSpPr/>
          <p:nvPr/>
        </p:nvGrpSpPr>
        <p:grpSpPr>
          <a:xfrm>
            <a:off x="2498133" y="588526"/>
            <a:ext cx="4276725" cy="4256678"/>
            <a:chOff x="-669925" y="6763806"/>
            <a:chExt cx="3273425" cy="3258081"/>
          </a:xfrm>
        </p:grpSpPr>
        <p:pic>
          <p:nvPicPr>
            <p:cNvPr id="36" name="Picture 14" descr="https://farm4.staticflickr.com/3839/15212895887_57bf34064c_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6763806"/>
              <a:ext cx="3273425" cy="3258081"/>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bwMode="auto">
            <a:xfrm rot="840000">
              <a:off x="134273" y="8930683"/>
              <a:ext cx="1032655" cy="307777"/>
            </a:xfrm>
            <a:prstGeom prst="rect">
              <a:avLst/>
            </a:prstGeom>
            <a:noFill/>
            <a:ln w="9525">
              <a:noFill/>
              <a:miter lim="800000"/>
              <a:headEnd/>
              <a:tailEnd/>
            </a:ln>
          </p:spPr>
          <p:txBody>
            <a:bodyPr wrap="none" rtlCol="0">
              <a:spAutoFit/>
            </a:bodyPr>
            <a:lstStyle/>
            <a:p>
              <a:pPr algn="ctr"/>
              <a:r>
                <a:rPr lang="en-US" sz="1400" b="1" dirty="0" smtClean="0">
                  <a:solidFill>
                    <a:schemeClr val="bg1"/>
                  </a:solidFill>
                  <a:latin typeface="Verdana" pitchFamily="34" charset="0"/>
                </a:rPr>
                <a:t>Feedline</a:t>
              </a:r>
              <a:endParaRPr lang="en-US" sz="1400" b="1" dirty="0">
                <a:solidFill>
                  <a:schemeClr val="bg1"/>
                </a:solidFill>
                <a:latin typeface="Verdana" pitchFamily="34" charset="0"/>
              </a:endParaRPr>
            </a:p>
          </p:txBody>
        </p:sp>
      </p:grpSp>
      <p:grpSp>
        <p:nvGrpSpPr>
          <p:cNvPr id="38" name="Group 37"/>
          <p:cNvGrpSpPr/>
          <p:nvPr/>
        </p:nvGrpSpPr>
        <p:grpSpPr>
          <a:xfrm>
            <a:off x="2080620" y="729608"/>
            <a:ext cx="5111751" cy="3833816"/>
            <a:chOff x="10042524" y="6596855"/>
            <a:chExt cx="3863975" cy="2897983"/>
          </a:xfrm>
        </p:grpSpPr>
        <p:pic>
          <p:nvPicPr>
            <p:cNvPr id="39" name="Picture 18" descr="http://www.hamradio.com/images_manuf/H0-004854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4" y="6596855"/>
              <a:ext cx="3863975" cy="289798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auto">
            <a:xfrm>
              <a:off x="10681404" y="8907189"/>
              <a:ext cx="1372492" cy="369332"/>
            </a:xfrm>
            <a:prstGeom prst="rect">
              <a:avLst/>
            </a:prstGeom>
            <a:noFill/>
            <a:ln w="9525">
              <a:noFill/>
              <a:miter lim="800000"/>
              <a:headEnd/>
              <a:tailEnd/>
            </a:ln>
          </p:spPr>
          <p:txBody>
            <a:bodyPr wrap="none" rtlCol="0">
              <a:spAutoFit/>
            </a:bodyPr>
            <a:lstStyle/>
            <a:p>
              <a:pPr algn="ctr"/>
              <a:r>
                <a:rPr lang="en-US" sz="1800" b="1" dirty="0" smtClean="0">
                  <a:solidFill>
                    <a:srgbClr val="FF0000"/>
                  </a:solidFill>
                  <a:latin typeface="Verdana" pitchFamily="34" charset="0"/>
                </a:rPr>
                <a:t>Amplifier</a:t>
              </a:r>
              <a:endParaRPr lang="en-US" sz="1800" b="1" dirty="0">
                <a:solidFill>
                  <a:srgbClr val="FF0000"/>
                </a:solidFill>
                <a:latin typeface="Verdana" pitchFamily="34" charset="0"/>
              </a:endParaRPr>
            </a:p>
          </p:txBody>
        </p:sp>
      </p:grpSp>
      <p:grpSp>
        <p:nvGrpSpPr>
          <p:cNvPr id="41" name="Group 40"/>
          <p:cNvGrpSpPr/>
          <p:nvPr/>
        </p:nvGrpSpPr>
        <p:grpSpPr>
          <a:xfrm>
            <a:off x="3187108" y="813267"/>
            <a:ext cx="2898775" cy="3774447"/>
            <a:chOff x="3965575" y="6794500"/>
            <a:chExt cx="2200656" cy="2865438"/>
          </a:xfrm>
        </p:grpSpPr>
        <p:pic>
          <p:nvPicPr>
            <p:cNvPr id="42" name="Picture 2" descr="http://d2ydh70d4b5xgv.cloudfront.net/images/0/6/icom-hm-151-remote-control-handheld-microphone-ham-radio-0e088e1a5167bdd69fa1756d6b6a504a.jp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5575" y="6794500"/>
              <a:ext cx="2200656" cy="286543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bwMode="auto">
            <a:xfrm>
              <a:off x="4837312" y="9358039"/>
              <a:ext cx="1287774" cy="280385"/>
            </a:xfrm>
            <a:prstGeom prst="rect">
              <a:avLst/>
            </a:prstGeom>
            <a:noFill/>
            <a:ln w="9525">
              <a:noFill/>
              <a:miter lim="800000"/>
              <a:headEnd/>
              <a:tailEnd/>
            </a:ln>
          </p:spPr>
          <p:txBody>
            <a:bodyPr wrap="none" rtlCol="0">
              <a:spAutoFit/>
            </a:bodyPr>
            <a:lstStyle/>
            <a:p>
              <a:pPr algn="ctr"/>
              <a:r>
                <a:rPr lang="en-US" sz="1800" b="1" dirty="0" smtClean="0">
                  <a:solidFill>
                    <a:srgbClr val="FF0000"/>
                  </a:solidFill>
                  <a:latin typeface="Verdana" pitchFamily="34" charset="0"/>
                </a:rPr>
                <a:t>Microphone</a:t>
              </a:r>
              <a:endParaRPr lang="en-US" sz="1800" b="1" dirty="0">
                <a:solidFill>
                  <a:srgbClr val="FF0000"/>
                </a:solidFill>
                <a:latin typeface="Verdana" pitchFamily="34" charset="0"/>
              </a:endParaRPr>
            </a:p>
          </p:txBody>
        </p:sp>
      </p:grpSp>
      <p:pic>
        <p:nvPicPr>
          <p:cNvPr id="1026" name="Picture 2" descr="https://static.dxengineering.com/global/images/prod/xlarge/ico-ic-7300_it_x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8600" y="1028699"/>
            <a:ext cx="6156510" cy="277812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
          <p:cNvSpPr txBox="1"/>
          <p:nvPr/>
        </p:nvSpPr>
        <p:spPr bwMode="auto">
          <a:xfrm>
            <a:off x="1436493" y="1054507"/>
            <a:ext cx="6245620" cy="2585323"/>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Block Diagrams</a:t>
            </a:r>
          </a:p>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&amp;</a:t>
            </a:r>
          </a:p>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Schematics</a:t>
            </a:r>
            <a:endParaRPr lang="en-US" sz="54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350127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xit" presetSubtype="0" fill="hold" grpId="0"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xit" presetSubtype="0" fill="hold" grpId="0"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3"/>
                                        </p:tgtEl>
                                      </p:cBhvr>
                                    </p:animEffect>
                                    <p:set>
                                      <p:cBhvr>
                                        <p:cTn id="62" dur="1" fill="hold">
                                          <p:stCondLst>
                                            <p:cond delay="499"/>
                                          </p:stCondLst>
                                        </p:cTn>
                                        <p:tgtEl>
                                          <p:spTgt spid="13"/>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xit" presetSubtype="0" fill="hold" grpId="0"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2"/>
                                        </p:tgtEl>
                                      </p:cBhvr>
                                    </p:animEffect>
                                    <p:set>
                                      <p:cBhvr>
                                        <p:cTn id="81" dur="1" fill="hold">
                                          <p:stCondLst>
                                            <p:cond delay="499"/>
                                          </p:stCondLst>
                                        </p:cTn>
                                        <p:tgtEl>
                                          <p:spTgt spid="32"/>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par>
                                <p:cTn id="107" presetID="10" presetClass="entr" presetSubtype="0"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10" presetClass="entr" presetSubtype="0" fill="hold"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19" grpId="0" animBg="1"/>
      <p:bldP spid="20" grpId="0" animBg="1"/>
      <p:bldP spid="27" grpId="0" animBg="1"/>
      <p:bldP spid="28" grpId="0" animBg="1"/>
      <p:bldP spid="29" grpId="0" animBg="1"/>
      <p:bldP spid="30" grpId="0" animBg="1"/>
      <p:bldP spid="31" grpId="0" animBg="1"/>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5.c.: Digital Signals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23" name="Freeform 22"/>
          <p:cNvSpPr/>
          <p:nvPr/>
        </p:nvSpPr>
        <p:spPr bwMode="auto">
          <a:xfrm>
            <a:off x="2179866" y="1497496"/>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bwMode="auto">
          <a:xfrm>
            <a:off x="2216983" y="3601720"/>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1</a:t>
            </a:r>
            <a:endParaRPr lang="en-US" sz="3600" b="1" dirty="0">
              <a:solidFill>
                <a:schemeClr val="bg1"/>
              </a:solidFill>
              <a:latin typeface="Verdana" pitchFamily="34" charset="0"/>
            </a:endParaRPr>
          </a:p>
        </p:txBody>
      </p:sp>
      <p:sp>
        <p:nvSpPr>
          <p:cNvPr id="25" name="TextBox 24"/>
          <p:cNvSpPr txBox="1"/>
          <p:nvPr/>
        </p:nvSpPr>
        <p:spPr bwMode="auto">
          <a:xfrm>
            <a:off x="4199393" y="3595922"/>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1</a:t>
            </a:r>
            <a:endParaRPr lang="en-US" sz="3600" b="1" dirty="0">
              <a:solidFill>
                <a:schemeClr val="bg1"/>
              </a:solidFill>
              <a:latin typeface="Verdana" pitchFamily="34" charset="0"/>
            </a:endParaRPr>
          </a:p>
        </p:txBody>
      </p:sp>
      <p:sp>
        <p:nvSpPr>
          <p:cNvPr id="26" name="TextBox 25"/>
          <p:cNvSpPr txBox="1"/>
          <p:nvPr/>
        </p:nvSpPr>
        <p:spPr bwMode="auto">
          <a:xfrm>
            <a:off x="2617535" y="3595922"/>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1</a:t>
            </a:r>
            <a:endParaRPr lang="en-US" sz="3600" b="1" dirty="0">
              <a:solidFill>
                <a:schemeClr val="bg1"/>
              </a:solidFill>
              <a:latin typeface="Verdana" pitchFamily="34" charset="0"/>
            </a:endParaRPr>
          </a:p>
        </p:txBody>
      </p:sp>
      <p:sp>
        <p:nvSpPr>
          <p:cNvPr id="27" name="TextBox 26"/>
          <p:cNvSpPr txBox="1"/>
          <p:nvPr/>
        </p:nvSpPr>
        <p:spPr bwMode="auto">
          <a:xfrm>
            <a:off x="3015100" y="3595922"/>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1</a:t>
            </a:r>
            <a:endParaRPr lang="en-US" sz="3600" b="1" dirty="0">
              <a:solidFill>
                <a:schemeClr val="bg1"/>
              </a:solidFill>
              <a:latin typeface="Verdana" pitchFamily="34" charset="0"/>
            </a:endParaRPr>
          </a:p>
        </p:txBody>
      </p:sp>
      <p:sp>
        <p:nvSpPr>
          <p:cNvPr id="28" name="TextBox 27"/>
          <p:cNvSpPr txBox="1"/>
          <p:nvPr/>
        </p:nvSpPr>
        <p:spPr bwMode="auto">
          <a:xfrm>
            <a:off x="3605857" y="3594100"/>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0</a:t>
            </a:r>
            <a:endParaRPr lang="en-US" sz="3600" b="1" dirty="0">
              <a:solidFill>
                <a:schemeClr val="bg1"/>
              </a:solidFill>
              <a:latin typeface="Verdana" pitchFamily="34" charset="0"/>
            </a:endParaRPr>
          </a:p>
        </p:txBody>
      </p:sp>
      <p:sp>
        <p:nvSpPr>
          <p:cNvPr id="29" name="TextBox 28"/>
          <p:cNvSpPr txBox="1"/>
          <p:nvPr/>
        </p:nvSpPr>
        <p:spPr bwMode="auto">
          <a:xfrm>
            <a:off x="4779353" y="3594100"/>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0</a:t>
            </a:r>
            <a:endParaRPr lang="en-US" sz="3600" b="1" dirty="0">
              <a:solidFill>
                <a:schemeClr val="bg1"/>
              </a:solidFill>
              <a:latin typeface="Verdana" pitchFamily="34" charset="0"/>
            </a:endParaRPr>
          </a:p>
        </p:txBody>
      </p:sp>
      <p:sp>
        <p:nvSpPr>
          <p:cNvPr id="30" name="TextBox 29"/>
          <p:cNvSpPr txBox="1"/>
          <p:nvPr/>
        </p:nvSpPr>
        <p:spPr bwMode="auto">
          <a:xfrm>
            <a:off x="5573302" y="3595922"/>
            <a:ext cx="328616" cy="553998"/>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0</a:t>
            </a:r>
            <a:endParaRPr lang="en-US" sz="3600" b="1" dirty="0">
              <a:solidFill>
                <a:schemeClr val="bg1"/>
              </a:solidFill>
              <a:latin typeface="Verdana" pitchFamily="34" charset="0"/>
            </a:endParaRPr>
          </a:p>
        </p:txBody>
      </p:sp>
      <p:sp>
        <p:nvSpPr>
          <p:cNvPr id="31" name="TextBox 30"/>
          <p:cNvSpPr txBox="1"/>
          <p:nvPr/>
        </p:nvSpPr>
        <p:spPr bwMode="auto">
          <a:xfrm>
            <a:off x="1980638" y="845808"/>
            <a:ext cx="617477" cy="307777"/>
          </a:xfrm>
          <a:prstGeom prst="rect">
            <a:avLst/>
          </a:prstGeom>
          <a:noFill/>
          <a:ln w="9525">
            <a:noFill/>
            <a:miter lim="800000"/>
            <a:headEnd/>
            <a:tailEnd/>
          </a:ln>
        </p:spPr>
        <p:txBody>
          <a:bodyPr wrap="none" rtlCol="0">
            <a:spAutoFit/>
          </a:bodyPr>
          <a:lstStyle/>
          <a:p>
            <a:r>
              <a:rPr lang="en-US" sz="1400" b="1" dirty="0" smtClean="0">
                <a:solidFill>
                  <a:schemeClr val="bg1"/>
                </a:solidFill>
                <a:latin typeface="Verdana" pitchFamily="34" charset="0"/>
              </a:rPr>
              <a:t>58</a:t>
            </a:r>
            <a:r>
              <a:rPr lang="en-US" sz="1400" b="1" dirty="0" smtClean="0">
                <a:solidFill>
                  <a:schemeClr val="bg1"/>
                </a:solidFill>
                <a:latin typeface="Verdana" pitchFamily="34" charset="0"/>
                <a:sym typeface="Symbol"/>
              </a:rPr>
              <a:t></a:t>
            </a:r>
            <a:r>
              <a:rPr lang="en-US" sz="1400" b="1" dirty="0" smtClean="0">
                <a:solidFill>
                  <a:schemeClr val="bg1"/>
                </a:solidFill>
                <a:latin typeface="Calibri" panose="020F0502020204030204" pitchFamily="34" charset="0"/>
                <a:sym typeface="Symbol"/>
              </a:rPr>
              <a:t>s</a:t>
            </a:r>
            <a:endParaRPr lang="en-US" sz="1400" b="1" dirty="0">
              <a:solidFill>
                <a:schemeClr val="bg1"/>
              </a:solidFill>
              <a:latin typeface="Calibri" panose="020F0502020204030204" pitchFamily="34" charset="0"/>
            </a:endParaRPr>
          </a:p>
        </p:txBody>
      </p:sp>
      <p:sp>
        <p:nvSpPr>
          <p:cNvPr id="32" name="TextBox 31"/>
          <p:cNvSpPr txBox="1"/>
          <p:nvPr/>
        </p:nvSpPr>
        <p:spPr bwMode="auto">
          <a:xfrm>
            <a:off x="3206973" y="841062"/>
            <a:ext cx="745717" cy="307777"/>
          </a:xfrm>
          <a:prstGeom prst="rect">
            <a:avLst/>
          </a:prstGeom>
          <a:noFill/>
          <a:ln w="9525">
            <a:noFill/>
            <a:miter lim="800000"/>
            <a:headEnd/>
            <a:tailEnd/>
          </a:ln>
        </p:spPr>
        <p:txBody>
          <a:bodyPr wrap="none" rtlCol="0">
            <a:spAutoFit/>
          </a:bodyPr>
          <a:lstStyle/>
          <a:p>
            <a:r>
              <a:rPr lang="en-US" sz="1400" b="1" dirty="0" smtClean="0">
                <a:solidFill>
                  <a:schemeClr val="bg1"/>
                </a:solidFill>
                <a:latin typeface="Verdana" pitchFamily="34" charset="0"/>
              </a:rPr>
              <a:t>100</a:t>
            </a:r>
            <a:r>
              <a:rPr lang="en-US" sz="1400" b="1" dirty="0" smtClean="0">
                <a:solidFill>
                  <a:schemeClr val="bg1"/>
                </a:solidFill>
                <a:latin typeface="Verdana" pitchFamily="34" charset="0"/>
                <a:sym typeface="Symbol"/>
              </a:rPr>
              <a:t></a:t>
            </a:r>
            <a:r>
              <a:rPr lang="en-US" sz="1400" b="1" dirty="0" smtClean="0">
                <a:solidFill>
                  <a:schemeClr val="bg1"/>
                </a:solidFill>
                <a:latin typeface="Calibri" panose="020F0502020204030204" pitchFamily="34" charset="0"/>
                <a:sym typeface="Symbol"/>
              </a:rPr>
              <a:t>s</a:t>
            </a:r>
            <a:endParaRPr lang="en-US" sz="1400" b="1" dirty="0">
              <a:solidFill>
                <a:schemeClr val="bg1"/>
              </a:solidFill>
              <a:latin typeface="Calibri" panose="020F0502020204030204" pitchFamily="34" charset="0"/>
            </a:endParaRPr>
          </a:p>
        </p:txBody>
      </p:sp>
      <p:sp>
        <p:nvSpPr>
          <p:cNvPr id="33" name="Freeform 32"/>
          <p:cNvSpPr/>
          <p:nvPr/>
        </p:nvSpPr>
        <p:spPr bwMode="auto">
          <a:xfrm>
            <a:off x="2180832" y="1504950"/>
            <a:ext cx="400050" cy="1997075"/>
          </a:xfrm>
          <a:custGeom>
            <a:avLst/>
            <a:gdLst>
              <a:gd name="connsiteX0" fmla="*/ 0 w 400050"/>
              <a:gd name="connsiteY0" fmla="*/ 993775 h 1997075"/>
              <a:gd name="connsiteX1" fmla="*/ 0 w 400050"/>
              <a:gd name="connsiteY1" fmla="*/ 0 h 1997075"/>
              <a:gd name="connsiteX2" fmla="*/ 200025 w 400050"/>
              <a:gd name="connsiteY2" fmla="*/ 0 h 1997075"/>
              <a:gd name="connsiteX3" fmla="*/ 200025 w 400050"/>
              <a:gd name="connsiteY3" fmla="*/ 1997075 h 1997075"/>
              <a:gd name="connsiteX4" fmla="*/ 400050 w 400050"/>
              <a:gd name="connsiteY4" fmla="*/ 1997075 h 1997075"/>
              <a:gd name="connsiteX5" fmla="*/ 400050 w 400050"/>
              <a:gd name="connsiteY5" fmla="*/ 974725 h 1997075"/>
              <a:gd name="connsiteX6" fmla="*/ 400050 w 400050"/>
              <a:gd name="connsiteY6" fmla="*/ 974725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1997075">
                <a:moveTo>
                  <a:pt x="0" y="993775"/>
                </a:moveTo>
                <a:lnTo>
                  <a:pt x="0" y="0"/>
                </a:lnTo>
                <a:lnTo>
                  <a:pt x="200025" y="0"/>
                </a:lnTo>
                <a:lnTo>
                  <a:pt x="200025" y="1997075"/>
                </a:lnTo>
                <a:lnTo>
                  <a:pt x="400050" y="1997075"/>
                </a:lnTo>
                <a:lnTo>
                  <a:pt x="400050" y="974725"/>
                </a:lnTo>
                <a:lnTo>
                  <a:pt x="400050" y="974725"/>
                </a:lnTo>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Freeform 33"/>
          <p:cNvSpPr/>
          <p:nvPr/>
        </p:nvSpPr>
        <p:spPr bwMode="auto">
          <a:xfrm>
            <a:off x="3383363" y="1514475"/>
            <a:ext cx="785813" cy="1987550"/>
          </a:xfrm>
          <a:custGeom>
            <a:avLst/>
            <a:gdLst>
              <a:gd name="connsiteX0" fmla="*/ 0 w 803275"/>
              <a:gd name="connsiteY0" fmla="*/ 981075 h 1987550"/>
              <a:gd name="connsiteX1" fmla="*/ 0 w 803275"/>
              <a:gd name="connsiteY1" fmla="*/ 0 h 1987550"/>
              <a:gd name="connsiteX2" fmla="*/ 390525 w 803275"/>
              <a:gd name="connsiteY2" fmla="*/ 0 h 1987550"/>
              <a:gd name="connsiteX3" fmla="*/ 390525 w 803275"/>
              <a:gd name="connsiteY3" fmla="*/ 1987550 h 1987550"/>
              <a:gd name="connsiteX4" fmla="*/ 803275 w 803275"/>
              <a:gd name="connsiteY4" fmla="*/ 1987550 h 1987550"/>
              <a:gd name="connsiteX5" fmla="*/ 803275 w 803275"/>
              <a:gd name="connsiteY5" fmla="*/ 981075 h 198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275" h="1987550">
                <a:moveTo>
                  <a:pt x="0" y="981075"/>
                </a:moveTo>
                <a:lnTo>
                  <a:pt x="0" y="0"/>
                </a:lnTo>
                <a:lnTo>
                  <a:pt x="390525" y="0"/>
                </a:lnTo>
                <a:lnTo>
                  <a:pt x="390525" y="1987550"/>
                </a:lnTo>
                <a:lnTo>
                  <a:pt x="803275" y="1987550"/>
                </a:lnTo>
                <a:lnTo>
                  <a:pt x="803275" y="981075"/>
                </a:lnTo>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35" name="Straight Connector 34"/>
          <p:cNvCxnSpPr/>
          <p:nvPr/>
        </p:nvCxnSpPr>
        <p:spPr bwMode="auto">
          <a:xfrm>
            <a:off x="2074470" y="1104900"/>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6" name="Straight Connector 35"/>
          <p:cNvCxnSpPr/>
          <p:nvPr/>
        </p:nvCxnSpPr>
        <p:spPr bwMode="auto">
          <a:xfrm flipH="1">
            <a:off x="2393540" y="1109678"/>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7" name="Straight Connector 36"/>
          <p:cNvCxnSpPr/>
          <p:nvPr/>
        </p:nvCxnSpPr>
        <p:spPr bwMode="auto">
          <a:xfrm>
            <a:off x="3284140" y="1107297"/>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cxnSp>
        <p:nvCxnSpPr>
          <p:cNvPr id="38" name="Straight Connector 37"/>
          <p:cNvCxnSpPr/>
          <p:nvPr/>
        </p:nvCxnSpPr>
        <p:spPr bwMode="auto">
          <a:xfrm flipH="1">
            <a:off x="3786547" y="1112075"/>
            <a:ext cx="85725" cy="357188"/>
          </a:xfrm>
          <a:prstGeom prst="line">
            <a:avLst/>
          </a:prstGeom>
          <a:solidFill>
            <a:schemeClr val="accent1"/>
          </a:solidFill>
          <a:ln w="19050" cap="flat" cmpd="sng" algn="ctr">
            <a:solidFill>
              <a:schemeClr val="bg1"/>
            </a:solidFill>
            <a:prstDash val="sysDash"/>
            <a:round/>
            <a:headEnd type="none" w="med" len="med"/>
            <a:tailEnd type="none" w="med" len="med"/>
          </a:ln>
          <a:effectLst/>
        </p:spPr>
      </p:cxnSp>
      <p:sp>
        <p:nvSpPr>
          <p:cNvPr id="39" name="TextBox 38"/>
          <p:cNvSpPr txBox="1"/>
          <p:nvPr/>
        </p:nvSpPr>
        <p:spPr bwMode="auto">
          <a:xfrm>
            <a:off x="6348818" y="3369034"/>
            <a:ext cx="2034211" cy="830997"/>
          </a:xfrm>
          <a:prstGeom prst="rect">
            <a:avLst/>
          </a:prstGeom>
          <a:noFill/>
          <a:ln w="9525">
            <a:noFill/>
            <a:miter lim="800000"/>
            <a:headEnd/>
            <a:tailEnd/>
          </a:ln>
        </p:spPr>
        <p:txBody>
          <a:bodyPr wrap="none" lIns="0" tIns="0" rIns="0" bIns="0" rtlCol="0">
            <a:spAutoFit/>
          </a:bodyPr>
          <a:lstStyle/>
          <a:p>
            <a:r>
              <a:rPr lang="en-US" sz="3600" b="1" dirty="0" smtClean="0">
                <a:solidFill>
                  <a:schemeClr val="bg1"/>
                </a:solidFill>
                <a:latin typeface="Verdana" pitchFamily="34" charset="0"/>
              </a:rPr>
              <a:t>= </a:t>
            </a:r>
            <a:r>
              <a:rPr lang="en-US" sz="5400" b="1" dirty="0" smtClean="0">
                <a:solidFill>
                  <a:srgbClr val="FFFF00"/>
                </a:solidFill>
                <a:latin typeface="Verdana" pitchFamily="34" charset="0"/>
              </a:rPr>
              <a:t>116</a:t>
            </a:r>
            <a:endParaRPr lang="en-US" sz="5400" b="1" dirty="0">
              <a:solidFill>
                <a:srgbClr val="FFFF00"/>
              </a:solidFill>
              <a:latin typeface="Verdana" pitchFamily="34" charset="0"/>
            </a:endParaRPr>
          </a:p>
        </p:txBody>
      </p:sp>
      <p:grpSp>
        <p:nvGrpSpPr>
          <p:cNvPr id="6" name="Group 5"/>
          <p:cNvGrpSpPr/>
          <p:nvPr/>
        </p:nvGrpSpPr>
        <p:grpSpPr>
          <a:xfrm>
            <a:off x="2176466" y="3595754"/>
            <a:ext cx="400076" cy="500047"/>
            <a:chOff x="2176466" y="2419293"/>
            <a:chExt cx="400076" cy="500047"/>
          </a:xfrm>
        </p:grpSpPr>
        <p:cxnSp>
          <p:nvCxnSpPr>
            <p:cNvPr id="5" name="Straight Connector 4"/>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0" name="Straight Connector 39"/>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1" name="Group 40"/>
          <p:cNvGrpSpPr/>
          <p:nvPr/>
        </p:nvGrpSpPr>
        <p:grpSpPr>
          <a:xfrm>
            <a:off x="2576542" y="3605264"/>
            <a:ext cx="400076" cy="500047"/>
            <a:chOff x="2176466" y="2419293"/>
            <a:chExt cx="400076" cy="500047"/>
          </a:xfrm>
        </p:grpSpPr>
        <p:cxnSp>
          <p:nvCxnSpPr>
            <p:cNvPr id="42" name="Straight Connector 41"/>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3" name="Straight Connector 42"/>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4" name="Group 43"/>
          <p:cNvGrpSpPr/>
          <p:nvPr/>
        </p:nvGrpSpPr>
        <p:grpSpPr>
          <a:xfrm>
            <a:off x="3376613" y="3605248"/>
            <a:ext cx="781213" cy="500047"/>
            <a:chOff x="2176466" y="2419293"/>
            <a:chExt cx="400076" cy="500047"/>
          </a:xfrm>
        </p:grpSpPr>
        <p:cxnSp>
          <p:nvCxnSpPr>
            <p:cNvPr id="45" name="Straight Connector 44"/>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6" name="Straight Connector 45"/>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47" name="Group 46"/>
          <p:cNvGrpSpPr/>
          <p:nvPr/>
        </p:nvGrpSpPr>
        <p:grpSpPr>
          <a:xfrm>
            <a:off x="2976618" y="3600485"/>
            <a:ext cx="400076" cy="500047"/>
            <a:chOff x="2176466" y="2419293"/>
            <a:chExt cx="400076" cy="500047"/>
          </a:xfrm>
        </p:grpSpPr>
        <p:cxnSp>
          <p:nvCxnSpPr>
            <p:cNvPr id="48" name="Straight Connector 47"/>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49" name="Straight Connector 48"/>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0" name="Group 49"/>
          <p:cNvGrpSpPr/>
          <p:nvPr/>
        </p:nvGrpSpPr>
        <p:grpSpPr>
          <a:xfrm>
            <a:off x="4157858" y="3605264"/>
            <a:ext cx="400076" cy="500047"/>
            <a:chOff x="2176466" y="2419293"/>
            <a:chExt cx="400076" cy="500047"/>
          </a:xfrm>
        </p:grpSpPr>
        <p:cxnSp>
          <p:nvCxnSpPr>
            <p:cNvPr id="51" name="Straight Connector 50"/>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2" name="Straight Connector 51"/>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3" name="Group 52"/>
          <p:cNvGrpSpPr/>
          <p:nvPr/>
        </p:nvGrpSpPr>
        <p:grpSpPr>
          <a:xfrm>
            <a:off x="4557821" y="3605232"/>
            <a:ext cx="781213" cy="500047"/>
            <a:chOff x="2176466" y="2419293"/>
            <a:chExt cx="400076" cy="500047"/>
          </a:xfrm>
        </p:grpSpPr>
        <p:cxnSp>
          <p:nvCxnSpPr>
            <p:cNvPr id="54" name="Straight Connector 53"/>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5" name="Straight Connector 54"/>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grpSp>
        <p:nvGrpSpPr>
          <p:cNvPr id="56" name="Group 55"/>
          <p:cNvGrpSpPr/>
          <p:nvPr/>
        </p:nvGrpSpPr>
        <p:grpSpPr>
          <a:xfrm>
            <a:off x="5338937" y="3609979"/>
            <a:ext cx="781213" cy="500047"/>
            <a:chOff x="2176466" y="2419293"/>
            <a:chExt cx="400076" cy="500047"/>
          </a:xfrm>
        </p:grpSpPr>
        <p:cxnSp>
          <p:nvCxnSpPr>
            <p:cNvPr id="57" name="Straight Connector 56"/>
            <p:cNvCxnSpPr/>
            <p:nvPr/>
          </p:nvCxnSpPr>
          <p:spPr bwMode="auto">
            <a:xfrm>
              <a:off x="2176466" y="2419293"/>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cxnSp>
          <p:nvCxnSpPr>
            <p:cNvPr id="58" name="Straight Connector 57"/>
            <p:cNvCxnSpPr/>
            <p:nvPr/>
          </p:nvCxnSpPr>
          <p:spPr bwMode="auto">
            <a:xfrm>
              <a:off x="2576542" y="2424040"/>
              <a:ext cx="0" cy="495300"/>
            </a:xfrm>
            <a:prstGeom prst="line">
              <a:avLst/>
            </a:prstGeom>
            <a:solidFill>
              <a:schemeClr val="accent1"/>
            </a:solidFill>
            <a:ln w="28575" cap="flat" cmpd="sng" algn="ctr">
              <a:solidFill>
                <a:schemeClr val="accent1">
                  <a:lumMod val="20000"/>
                  <a:lumOff val="80000"/>
                </a:schemeClr>
              </a:solidFill>
              <a:prstDash val="dash"/>
              <a:round/>
              <a:headEnd type="none" w="med" len="med"/>
              <a:tailEnd type="none" w="med" len="med"/>
            </a:ln>
            <a:effectLst/>
          </p:spPr>
        </p:cxnSp>
      </p:grpSp>
    </p:spTree>
    <p:extLst>
      <p:ext uri="{BB962C8B-B14F-4D97-AF65-F5344CB8AC3E}">
        <p14:creationId xmlns:p14="http://schemas.microsoft.com/office/powerpoint/2010/main" val="9209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xit" presetSubtype="0" fill="hold" grpId="0"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xit" presetSubtype="0" fill="hold" grpId="0"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xit" presetSubtype="0" fill="hold" grpId="0" nodeType="with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6"/>
                                        </p:tgtEl>
                                      </p:cBhvr>
                                    </p:animEffect>
                                    <p:set>
                                      <p:cBhvr>
                                        <p:cTn id="72" dur="1" fill="hold">
                                          <p:stCondLst>
                                            <p:cond delay="499"/>
                                          </p:stCondLst>
                                        </p:cTn>
                                        <p:tgtEl>
                                          <p:spTgt spid="1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6"/>
                                        </p:tgtEl>
                                      </p:cBhvr>
                                    </p:animEffect>
                                    <p:set>
                                      <p:cBhvr>
                                        <p:cTn id="90" dur="1" fill="hold">
                                          <p:stCondLst>
                                            <p:cond delay="499"/>
                                          </p:stCondLst>
                                        </p:cTn>
                                        <p:tgtEl>
                                          <p:spTgt spid="3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4"/>
                                        </p:tgtEl>
                                      </p:cBhvr>
                                    </p:animEffect>
                                    <p:set>
                                      <p:cBhvr>
                                        <p:cTn id="99" dur="1" fill="hold">
                                          <p:stCondLst>
                                            <p:cond delay="499"/>
                                          </p:stCondLst>
                                        </p:cTn>
                                        <p:tgtEl>
                                          <p:spTgt spid="44"/>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7"/>
                                        </p:tgtEl>
                                      </p:cBhvr>
                                    </p:animEffect>
                                    <p:set>
                                      <p:cBhvr>
                                        <p:cTn id="102" dur="1" fill="hold">
                                          <p:stCondLst>
                                            <p:cond delay="499"/>
                                          </p:stCondLst>
                                        </p:cTn>
                                        <p:tgtEl>
                                          <p:spTgt spid="3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8"/>
                                        </p:tgtEl>
                                      </p:cBhvr>
                                    </p:animEffect>
                                    <p:set>
                                      <p:cBhvr>
                                        <p:cTn id="105" dur="1" fill="hold">
                                          <p:stCondLst>
                                            <p:cond delay="499"/>
                                          </p:stCondLst>
                                        </p:cTn>
                                        <p:tgtEl>
                                          <p:spTgt spid="38"/>
                                        </p:tgtEl>
                                        <p:attrNameLst>
                                          <p:attrName>style.visibility</p:attrName>
                                        </p:attrNameLst>
                                      </p:cBhvr>
                                      <p:to>
                                        <p:strVal val="hidden"/>
                                      </p:to>
                                    </p:set>
                                  </p:childTnLst>
                                </p:cTn>
                              </p:par>
                              <p:par>
                                <p:cTn id="106" presetID="22" presetClass="entr" presetSubtype="8" fill="hold" grpId="2" nodeType="withEffect">
                                  <p:stCondLst>
                                    <p:cond delay="500"/>
                                  </p:stCondLst>
                                  <p:childTnLst>
                                    <p:set>
                                      <p:cBhvr>
                                        <p:cTn id="107" dur="1" fill="hold">
                                          <p:stCondLst>
                                            <p:cond delay="0"/>
                                          </p:stCondLst>
                                        </p:cTn>
                                        <p:tgtEl>
                                          <p:spTgt spid="24"/>
                                        </p:tgtEl>
                                        <p:attrNameLst>
                                          <p:attrName>style.visibility</p:attrName>
                                        </p:attrNameLst>
                                      </p:cBhvr>
                                      <p:to>
                                        <p:strVal val="visible"/>
                                      </p:to>
                                    </p:set>
                                    <p:animEffect transition="in" filter="wipe(left)">
                                      <p:cBhvr>
                                        <p:cTn id="108" dur="250"/>
                                        <p:tgtEl>
                                          <p:spTgt spid="24"/>
                                        </p:tgtEl>
                                      </p:cBhvr>
                                    </p:animEffect>
                                  </p:childTnLst>
                                </p:cTn>
                              </p:par>
                              <p:par>
                                <p:cTn id="109" presetID="10" presetClass="entr" presetSubtype="0" fill="hold" nodeType="withEffect">
                                  <p:stCondLst>
                                    <p:cond delay="50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500"/>
                                        <p:tgtEl>
                                          <p:spTgt spid="6"/>
                                        </p:tgtEl>
                                      </p:cBhvr>
                                    </p:animEffect>
                                  </p:childTnLst>
                                </p:cTn>
                              </p:par>
                            </p:childTnLst>
                          </p:cTn>
                        </p:par>
                        <p:par>
                          <p:cTn id="112" fill="hold">
                            <p:stCondLst>
                              <p:cond delay="1000"/>
                            </p:stCondLst>
                            <p:childTnLst>
                              <p:par>
                                <p:cTn id="113" presetID="2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ipe(left)">
                                      <p:cBhvr>
                                        <p:cTn id="115" dur="250"/>
                                        <p:tgtEl>
                                          <p:spTgt spid="26"/>
                                        </p:tgtEl>
                                      </p:cBhvr>
                                    </p:animEffect>
                                  </p:childTnLst>
                                </p:cTn>
                              </p:par>
                              <p:par>
                                <p:cTn id="116" presetID="10" presetClass="entr" presetSubtype="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500"/>
                                        <p:tgtEl>
                                          <p:spTgt spid="41"/>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left)">
                                      <p:cBhvr>
                                        <p:cTn id="122" dur="250"/>
                                        <p:tgtEl>
                                          <p:spTgt spid="27"/>
                                        </p:tgtEl>
                                      </p:cBhvr>
                                    </p:animEffect>
                                  </p:childTnLst>
                                </p:cTn>
                              </p:par>
                              <p:par>
                                <p:cTn id="123" presetID="10" presetClass="entr" presetSubtype="0"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500"/>
                                        <p:tgtEl>
                                          <p:spTgt spid="47"/>
                                        </p:tgtEl>
                                      </p:cBhvr>
                                    </p:animEffect>
                                  </p:childTnLst>
                                </p:cTn>
                              </p:par>
                            </p:childTnLst>
                          </p:cTn>
                        </p:par>
                        <p:par>
                          <p:cTn id="126" fill="hold">
                            <p:stCondLst>
                              <p:cond delay="2000"/>
                            </p:stCondLst>
                            <p:childTnLst>
                              <p:par>
                                <p:cTn id="127" presetID="22" presetClass="entr" presetSubtype="8" fill="hold" grpId="2" nodeType="after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wipe(left)">
                                      <p:cBhvr>
                                        <p:cTn id="129" dur="250"/>
                                        <p:tgtEl>
                                          <p:spTgt spid="28"/>
                                        </p:tgtEl>
                                      </p:cBhvr>
                                    </p:animEffect>
                                  </p:childTnLst>
                                </p:cTn>
                              </p:par>
                              <p:par>
                                <p:cTn id="130" presetID="10" presetClass="entr" presetSubtype="0"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par>
                          <p:cTn id="133" fill="hold">
                            <p:stCondLst>
                              <p:cond delay="2500"/>
                            </p:stCondLst>
                            <p:childTnLst>
                              <p:par>
                                <p:cTn id="134" presetID="22" presetClass="entr" presetSubtype="8"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left)">
                                      <p:cBhvr>
                                        <p:cTn id="136" dur="250"/>
                                        <p:tgtEl>
                                          <p:spTgt spid="25"/>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childTnLst>
                          </p:cTn>
                        </p:par>
                        <p:par>
                          <p:cTn id="140" fill="hold">
                            <p:stCondLst>
                              <p:cond delay="3000"/>
                            </p:stCondLst>
                            <p:childTnLst>
                              <p:par>
                                <p:cTn id="141" presetID="22" presetClass="entr" presetSubtype="8" fill="hold" grpId="0"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wipe(left)">
                                      <p:cBhvr>
                                        <p:cTn id="143" dur="250"/>
                                        <p:tgtEl>
                                          <p:spTgt spid="29"/>
                                        </p:tgtEl>
                                      </p:cBhvr>
                                    </p:animEffect>
                                  </p:childTnLst>
                                </p:cTn>
                              </p:par>
                              <p:par>
                                <p:cTn id="144" presetID="10" presetClass="entr" presetSubtype="0" fill="hold" nodeType="with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fade">
                                      <p:cBhvr>
                                        <p:cTn id="146" dur="500"/>
                                        <p:tgtEl>
                                          <p:spTgt spid="53"/>
                                        </p:tgtEl>
                                      </p:cBhvr>
                                    </p:animEffect>
                                  </p:childTnLst>
                                </p:cTn>
                              </p:par>
                            </p:childTnLst>
                          </p:cTn>
                        </p:par>
                        <p:par>
                          <p:cTn id="147" fill="hold">
                            <p:stCondLst>
                              <p:cond delay="3500"/>
                            </p:stCondLst>
                            <p:childTnLst>
                              <p:par>
                                <p:cTn id="148" presetID="22" presetClass="entr" presetSubtype="8" fill="hold" grpId="0" nodeType="after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left)">
                                      <p:cBhvr>
                                        <p:cTn id="150" dur="250"/>
                                        <p:tgtEl>
                                          <p:spTgt spid="30"/>
                                        </p:tgtEl>
                                      </p:cBhvr>
                                    </p:animEffect>
                                  </p:childTnLst>
                                </p:cTn>
                              </p:par>
                              <p:par>
                                <p:cTn id="151" presetID="10" presetClass="entr" presetSubtype="0" fill="hold" nodeType="withEffect">
                                  <p:stCondLst>
                                    <p:cond delay="0"/>
                                  </p:stCondLst>
                                  <p:childTnLst>
                                    <p:set>
                                      <p:cBhvr>
                                        <p:cTn id="152" dur="1" fill="hold">
                                          <p:stCondLst>
                                            <p:cond delay="0"/>
                                          </p:stCondLst>
                                        </p:cTn>
                                        <p:tgtEl>
                                          <p:spTgt spid="56"/>
                                        </p:tgtEl>
                                        <p:attrNameLst>
                                          <p:attrName>style.visibility</p:attrName>
                                        </p:attrNameLst>
                                      </p:cBhvr>
                                      <p:to>
                                        <p:strVal val="visible"/>
                                      </p:to>
                                    </p:set>
                                    <p:animEffect transition="in" filter="fade">
                                      <p:cBhvr>
                                        <p:cTn id="153" dur="500"/>
                                        <p:tgtEl>
                                          <p:spTgt spid="56"/>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left)">
                                      <p:cBhvr>
                                        <p:cTn id="158" dur="1000"/>
                                        <p:tgtEl>
                                          <p:spTgt spid="39"/>
                                        </p:tgtEl>
                                      </p:cBhvr>
                                    </p:animEffect>
                                  </p:childTnLst>
                                </p:cTn>
                              </p:par>
                              <p:par>
                                <p:cTn id="159" presetID="10" presetClass="exit" presetSubtype="0" fill="hold" grpId="0" nodeType="withEffect">
                                  <p:stCondLst>
                                    <p:cond delay="0"/>
                                  </p:stCondLst>
                                  <p:childTnLst>
                                    <p:animEffect transition="out" filter="fade">
                                      <p:cBhvr>
                                        <p:cTn id="160" dur="500"/>
                                        <p:tgtEl>
                                          <p:spTgt spid="17"/>
                                        </p:tgtEl>
                                      </p:cBhvr>
                                    </p:animEffect>
                                    <p:set>
                                      <p:cBhvr>
                                        <p:cTn id="16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24" grpId="0"/>
      <p:bldP spid="24" grpId="1"/>
      <p:bldP spid="24" grpId="2"/>
      <p:bldP spid="25" grpId="0"/>
      <p:bldP spid="26" grpId="0"/>
      <p:bldP spid="27" grpId="0"/>
      <p:bldP spid="28" grpId="0"/>
      <p:bldP spid="28" grpId="1"/>
      <p:bldP spid="28" grpId="2"/>
      <p:bldP spid="29" grpId="0"/>
      <p:bldP spid="30" grpId="0"/>
      <p:bldP spid="31" grpId="0"/>
      <p:bldP spid="31" grpId="1"/>
      <p:bldP spid="32" grpId="0"/>
      <p:bldP spid="32" grpId="1"/>
      <p:bldP spid="33" grpId="0" animBg="1"/>
      <p:bldP spid="33" grpId="1" animBg="1"/>
      <p:bldP spid="34" grpId="0" animBg="1"/>
      <p:bldP spid="34" grpId="1"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5.c.: Digital Signals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pic>
        <p:nvPicPr>
          <p:cNvPr id="23"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r="63811" b="9079"/>
          <a:stretch/>
        </p:blipFill>
        <p:spPr bwMode="auto">
          <a:xfrm>
            <a:off x="1261200" y="1288775"/>
            <a:ext cx="2558665" cy="2146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2008" b="8980"/>
          <a:stretch/>
        </p:blipFill>
        <p:spPr bwMode="auto">
          <a:xfrm>
            <a:off x="5625255" y="1290328"/>
            <a:ext cx="2686154" cy="214861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5653858" y="1917451"/>
            <a:ext cx="318194" cy="1190080"/>
            <a:chOff x="5653858" y="1917451"/>
            <a:chExt cx="318194" cy="1190080"/>
          </a:xfrm>
        </p:grpSpPr>
        <p:sp>
          <p:nvSpPr>
            <p:cNvPr id="26" name="Freeform 25"/>
            <p:cNvSpPr/>
            <p:nvPr/>
          </p:nvSpPr>
          <p:spPr bwMode="auto">
            <a:xfrm flipH="1">
              <a:off x="5813068" y="1917451"/>
              <a:ext cx="74003" cy="1190080"/>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Isosceles Triangle 26"/>
            <p:cNvSpPr/>
            <p:nvPr/>
          </p:nvSpPr>
          <p:spPr bwMode="auto">
            <a:xfrm flipH="1" flipV="1">
              <a:off x="5653858" y="1921287"/>
              <a:ext cx="318194" cy="350520"/>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3462862" y="1917435"/>
            <a:ext cx="318194" cy="1190080"/>
            <a:chOff x="5653858" y="1917451"/>
            <a:chExt cx="318194" cy="1190080"/>
          </a:xfrm>
        </p:grpSpPr>
        <p:sp>
          <p:nvSpPr>
            <p:cNvPr id="29" name="Freeform 28"/>
            <p:cNvSpPr/>
            <p:nvPr/>
          </p:nvSpPr>
          <p:spPr bwMode="auto">
            <a:xfrm flipH="1">
              <a:off x="5813068" y="1917451"/>
              <a:ext cx="74003" cy="1190080"/>
            </a:xfrm>
            <a:custGeom>
              <a:avLst/>
              <a:gdLst>
                <a:gd name="connsiteX0" fmla="*/ 0 w 1132115"/>
                <a:gd name="connsiteY0" fmla="*/ 2162628 h 2162628"/>
                <a:gd name="connsiteX1" fmla="*/ 1132115 w 1132115"/>
                <a:gd name="connsiteY1" fmla="*/ 2162628 h 2162628"/>
                <a:gd name="connsiteX2" fmla="*/ 1132115 w 1132115"/>
                <a:gd name="connsiteY2" fmla="*/ 0 h 2162628"/>
              </a:gdLst>
              <a:ahLst/>
              <a:cxnLst>
                <a:cxn ang="0">
                  <a:pos x="connsiteX0" y="connsiteY0"/>
                </a:cxn>
                <a:cxn ang="0">
                  <a:pos x="connsiteX1" y="connsiteY1"/>
                </a:cxn>
                <a:cxn ang="0">
                  <a:pos x="connsiteX2" y="connsiteY2"/>
                </a:cxn>
              </a:cxnLst>
              <a:rect l="l" t="t" r="r" b="b"/>
              <a:pathLst>
                <a:path w="1132115" h="2162628">
                  <a:moveTo>
                    <a:pt x="0" y="2162628"/>
                  </a:moveTo>
                  <a:lnTo>
                    <a:pt x="1132115" y="2162628"/>
                  </a:lnTo>
                  <a:lnTo>
                    <a:pt x="1132115" y="0"/>
                  </a:lnTo>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Isosceles Triangle 29"/>
            <p:cNvSpPr/>
            <p:nvPr/>
          </p:nvSpPr>
          <p:spPr bwMode="auto">
            <a:xfrm flipH="1" flipV="1">
              <a:off x="5653858" y="1921287"/>
              <a:ext cx="318194" cy="350520"/>
            </a:xfrm>
            <a:prstGeom prst="triangl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31"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6141" t="45438" r="38090" b="9039"/>
          <a:stretch/>
        </p:blipFill>
        <p:spPr bwMode="auto">
          <a:xfrm>
            <a:off x="3808608" y="1300136"/>
            <a:ext cx="1822026" cy="107463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bwMode="auto">
          <a:xfrm>
            <a:off x="3800476" y="2339009"/>
            <a:ext cx="1838325" cy="11026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3" name="Picture 2" descr="https://www.tutorialspoint.com/data_communication_computer_network/images/line_co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6141" r="38090" b="9038"/>
          <a:stretch/>
        </p:blipFill>
        <p:spPr bwMode="auto">
          <a:xfrm>
            <a:off x="3806761" y="1294445"/>
            <a:ext cx="1822026" cy="214725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bwMode="auto">
          <a:xfrm>
            <a:off x="3040380" y="2255520"/>
            <a:ext cx="622286" cy="769441"/>
          </a:xfrm>
          <a:prstGeom prst="rect">
            <a:avLst/>
          </a:prstGeom>
          <a:noFill/>
          <a:ln w="9525">
            <a:noFill/>
            <a:miter lim="800000"/>
            <a:headEnd/>
            <a:tailEnd/>
          </a:ln>
        </p:spPr>
        <p:txBody>
          <a:bodyPr wrap="none" rtlCol="0">
            <a:spAutoFit/>
          </a:bodyPr>
          <a:lstStyle>
            <a:defPPr>
              <a:defRPr lang="en-US"/>
            </a:defPPr>
            <a:lvl1pPr>
              <a:defRPr sz="4400" b="1">
                <a:ln w="18000">
                  <a:solidFill>
                    <a:srgbClr val="000099"/>
                  </a:solidFill>
                  <a:prstDash val="solid"/>
                  <a:miter lim="800000"/>
                </a:ln>
                <a:solidFill>
                  <a:srgbClr val="FF0000"/>
                </a:solidFill>
                <a:effectLst>
                  <a:outerShdw blurRad="25500" dist="23000" dir="7020000" algn="tl">
                    <a:srgbClr val="000000">
                      <a:alpha val="50000"/>
                    </a:srgbClr>
                  </a:outerShdw>
                </a:effectLst>
                <a:latin typeface="Verdana" pitchFamily="34" charset="0"/>
              </a:defRPr>
            </a:lvl1pPr>
          </a:lstStyle>
          <a:p>
            <a:r>
              <a:rPr lang="en-US" dirty="0"/>
              <a:t>A</a:t>
            </a:r>
          </a:p>
        </p:txBody>
      </p:sp>
      <p:sp>
        <p:nvSpPr>
          <p:cNvPr id="37" name="TextBox 36"/>
          <p:cNvSpPr txBox="1"/>
          <p:nvPr/>
        </p:nvSpPr>
        <p:spPr bwMode="auto">
          <a:xfrm>
            <a:off x="5737860" y="2263140"/>
            <a:ext cx="622286" cy="769441"/>
          </a:xfrm>
          <a:prstGeom prst="rect">
            <a:avLst/>
          </a:prstGeom>
          <a:noFill/>
          <a:ln w="9525">
            <a:noFill/>
            <a:miter lim="800000"/>
            <a:headEnd/>
            <a:tailEnd/>
          </a:ln>
        </p:spPr>
        <p:txBody>
          <a:bodyPr wrap="none" rtlCol="0">
            <a:spAutoFit/>
          </a:bodyPr>
          <a:lstStyle/>
          <a:p>
            <a:r>
              <a:rPr lang="en-US" sz="4400" b="1" dirty="0" smtClean="0">
                <a:ln w="18000">
                  <a:solidFill>
                    <a:srgbClr val="000099"/>
                  </a:solidFill>
                  <a:prstDash val="solid"/>
                  <a:miter lim="800000"/>
                </a:ln>
                <a:solidFill>
                  <a:srgbClr val="FF0000"/>
                </a:solidFill>
                <a:effectLst>
                  <a:outerShdw blurRad="25500" dist="23000" dir="7020000" algn="tl">
                    <a:srgbClr val="000000">
                      <a:alpha val="50000"/>
                    </a:srgbClr>
                  </a:outerShdw>
                </a:effectLst>
                <a:latin typeface="Verdana" pitchFamily="34" charset="0"/>
              </a:rPr>
              <a:t>B</a:t>
            </a:r>
            <a:endParaRPr lang="en-US" sz="4400" b="1" dirty="0">
              <a:ln w="18000">
                <a:solidFill>
                  <a:srgbClr val="000099"/>
                </a:solidFill>
                <a:prstDash val="solid"/>
                <a:miter lim="800000"/>
              </a:ln>
              <a:solidFill>
                <a:srgbClr val="FF0000"/>
              </a:solidFill>
              <a:effectLst>
                <a:outerShdw blurRad="25500" dist="23000" dir="7020000" algn="tl">
                  <a:srgbClr val="000000">
                    <a:alpha val="50000"/>
                  </a:srgbClr>
                </a:outerShdw>
              </a:effectLst>
              <a:latin typeface="Verdana" pitchFamily="34" charset="0"/>
            </a:endParaRPr>
          </a:p>
        </p:txBody>
      </p:sp>
      <p:cxnSp>
        <p:nvCxnSpPr>
          <p:cNvPr id="38" name="Straight Arrow Connector 37"/>
          <p:cNvCxnSpPr/>
          <p:nvPr/>
        </p:nvCxnSpPr>
        <p:spPr bwMode="auto">
          <a:xfrm>
            <a:off x="3147060" y="4023360"/>
            <a:ext cx="3192780" cy="0"/>
          </a:xfrm>
          <a:prstGeom prst="straightConnector1">
            <a:avLst/>
          </a:prstGeom>
          <a:solidFill>
            <a:schemeClr val="accent1"/>
          </a:solidFill>
          <a:ln w="168275" cap="flat" cmpd="sng" algn="ctr">
            <a:solidFill>
              <a:srgbClr val="FFFF00"/>
            </a:solidFill>
            <a:prstDash val="solid"/>
            <a:round/>
            <a:headEnd type="none" w="med" len="med"/>
            <a:tailEnd type="arrow"/>
          </a:ln>
          <a:effectLst/>
        </p:spPr>
      </p:cxnSp>
      <p:sp>
        <p:nvSpPr>
          <p:cNvPr id="39" name="TextBox 38"/>
          <p:cNvSpPr txBox="1"/>
          <p:nvPr/>
        </p:nvSpPr>
        <p:spPr bwMode="auto">
          <a:xfrm>
            <a:off x="3689690" y="3886200"/>
            <a:ext cx="1899879" cy="261610"/>
          </a:xfrm>
          <a:prstGeom prst="rect">
            <a:avLst/>
          </a:prstGeom>
          <a:noFill/>
          <a:ln w="9525">
            <a:noFill/>
            <a:miter lim="800000"/>
            <a:headEnd/>
            <a:tailEnd/>
          </a:ln>
        </p:spPr>
        <p:txBody>
          <a:bodyPr wrap="none" rtlCol="0">
            <a:spAutoFit/>
          </a:bodyPr>
          <a:lstStyle/>
          <a:p>
            <a:r>
              <a:rPr lang="en-US" sz="1100" b="1" dirty="0" smtClean="0">
                <a:latin typeface="Verdana" pitchFamily="34" charset="0"/>
              </a:rPr>
              <a:t>MESSAGE DIRECTION</a:t>
            </a:r>
            <a:endParaRPr lang="en-US" sz="1100" b="1" dirty="0">
              <a:latin typeface="Verdana" pitchFamily="34" charset="0"/>
            </a:endParaRPr>
          </a:p>
        </p:txBody>
      </p:sp>
      <p:pic>
        <p:nvPicPr>
          <p:cNvPr id="42" name="Picture 2" descr="https://static.dxengineering.com/global/images/prod/xlarge/ico-ic-7300_it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8312" y="2907506"/>
            <a:ext cx="868944" cy="3921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s://static.dxengineering.com/global/images/prod/xlarge/ico-ic-7300_it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3866" y="2907505"/>
            <a:ext cx="868944" cy="39211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
          <p:cNvSpPr txBox="1"/>
          <p:nvPr/>
        </p:nvSpPr>
        <p:spPr bwMode="auto">
          <a:xfrm>
            <a:off x="1332766" y="1236866"/>
            <a:ext cx="6981398" cy="212365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6600" b="1" dirty="0" smtClean="0">
                <a:ln w="10541" cmpd="sng">
                  <a:solidFill>
                    <a:schemeClr val="accent1">
                      <a:shade val="88000"/>
                      <a:satMod val="110000"/>
                    </a:schemeClr>
                  </a:solidFill>
                  <a:prstDash val="solid"/>
                </a:ln>
                <a:solidFill>
                  <a:srgbClr val="66FF33"/>
                </a:solidFill>
                <a:latin typeface="Verdana" pitchFamily="34" charset="0"/>
              </a:rPr>
              <a:t>Let’s Transmit</a:t>
            </a:r>
          </a:p>
          <a:p>
            <a:pPr algn="ctr"/>
            <a:r>
              <a:rPr lang="en-US" sz="6600" b="1" dirty="0" smtClean="0">
                <a:ln w="10541" cmpd="sng">
                  <a:solidFill>
                    <a:schemeClr val="accent1">
                      <a:shade val="88000"/>
                      <a:satMod val="110000"/>
                    </a:schemeClr>
                  </a:solidFill>
                  <a:prstDash val="solid"/>
                </a:ln>
                <a:solidFill>
                  <a:srgbClr val="66FF33"/>
                </a:solidFill>
                <a:latin typeface="Verdana" pitchFamily="34" charset="0"/>
              </a:rPr>
              <a:t>Digital!</a:t>
            </a:r>
            <a:endParaRPr lang="en-US" sz="66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26155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0"/>
                                        </p:tgtEl>
                                      </p:cBhvr>
                                    </p:animEffect>
                                    <p:set>
                                      <p:cBhvr>
                                        <p:cTn id="10" dur="1" fill="hold">
                                          <p:stCondLst>
                                            <p:cond delay="499"/>
                                          </p:stCondLst>
                                        </p:cTn>
                                        <p:tgtEl>
                                          <p:spTgt spid="4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xit" presetSubtype="0" fill="hold" grpId="0"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32" grpId="0" animBg="1"/>
      <p:bldP spid="36" grpId="0"/>
      <p:bldP spid="37"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5.d</a:t>
            </a:r>
            <a:r>
              <a:rPr lang="en-US" dirty="0"/>
              <a:t>.: NOAA Weather Radio (NWR) </a:t>
            </a:r>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pic>
        <p:nvPicPr>
          <p:cNvPr id="23" name="Picture 2" descr="https://images-na.ssl-images-amazon.com/images/I/515JYSMRS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419417"/>
            <a:ext cx="2380868" cy="19808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s://www.rei.com/media/19e18109-1f83-4962-b822-c3e2b5ec8fc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215" y="2638424"/>
            <a:ext cx="2206625" cy="22066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swling.com/blog/wp-content/uploads/2016/10/Icom-IC-R6-Angle-e14778244612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838" y="1285875"/>
            <a:ext cx="3413125" cy="24885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prodcdn.acurite.com/media/images/header-NOA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936" y="1509395"/>
            <a:ext cx="7642364" cy="29628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i.ytimg.com/vi/E8skl7_a1C4/maxresdefaul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4293" y="583172"/>
            <a:ext cx="2806286" cy="1578536"/>
          </a:xfrm>
          <a:prstGeom prst="rect">
            <a:avLst/>
          </a:prstGeom>
          <a:noFill/>
          <a:effectLst>
            <a:outerShdw blurRad="152400" dist="88900" dir="2700000" algn="tl" rotWithShape="0">
              <a:prstClr val="black"/>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5.e.: Cell Phones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pic>
        <p:nvPicPr>
          <p:cNvPr id="23" name="Picture 2" descr="https://qph.ec.quoracdn.net/main-qimg-5df12fc70bde1ac2471160937d1669c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312528"/>
            <a:ext cx="3006725" cy="4504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2" descr="http://www.wrock.org/wp-content/uploads/2015/12/Samsung-Galaxy-Star-Pro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838" y="1405860"/>
            <a:ext cx="3340991" cy="221841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7112794" y="1445419"/>
            <a:ext cx="1240631" cy="745331"/>
            <a:chOff x="7112794" y="1445419"/>
            <a:chExt cx="1240631" cy="745331"/>
          </a:xfrm>
        </p:grpSpPr>
        <p:sp>
          <p:nvSpPr>
            <p:cNvPr id="26" name="Freeform 25"/>
            <p:cNvSpPr/>
            <p:nvPr/>
          </p:nvSpPr>
          <p:spPr bwMode="auto">
            <a:xfrm>
              <a:off x="7112794" y="1445419"/>
              <a:ext cx="1240631" cy="745331"/>
            </a:xfrm>
            <a:custGeom>
              <a:avLst/>
              <a:gdLst>
                <a:gd name="connsiteX0" fmla="*/ 0 w 1240631"/>
                <a:gd name="connsiteY0" fmla="*/ 133350 h 745331"/>
                <a:gd name="connsiteX1" fmla="*/ 133350 w 1240631"/>
                <a:gd name="connsiteY1" fmla="*/ 64293 h 745331"/>
                <a:gd name="connsiteX2" fmla="*/ 209550 w 1240631"/>
                <a:gd name="connsiteY2" fmla="*/ 26193 h 745331"/>
                <a:gd name="connsiteX3" fmla="*/ 276225 w 1240631"/>
                <a:gd name="connsiteY3" fmla="*/ 2381 h 745331"/>
                <a:gd name="connsiteX4" fmla="*/ 319087 w 1240631"/>
                <a:gd name="connsiteY4" fmla="*/ 2381 h 745331"/>
                <a:gd name="connsiteX5" fmla="*/ 364331 w 1240631"/>
                <a:gd name="connsiteY5" fmla="*/ 0 h 745331"/>
                <a:gd name="connsiteX6" fmla="*/ 400050 w 1240631"/>
                <a:gd name="connsiteY6" fmla="*/ 2381 h 745331"/>
                <a:gd name="connsiteX7" fmla="*/ 481012 w 1240631"/>
                <a:gd name="connsiteY7" fmla="*/ 28575 h 745331"/>
                <a:gd name="connsiteX8" fmla="*/ 540544 w 1240631"/>
                <a:gd name="connsiteY8" fmla="*/ 54768 h 745331"/>
                <a:gd name="connsiteX9" fmla="*/ 797719 w 1240631"/>
                <a:gd name="connsiteY9" fmla="*/ 192881 h 745331"/>
                <a:gd name="connsiteX10" fmla="*/ 1066800 w 1240631"/>
                <a:gd name="connsiteY10" fmla="*/ 354806 h 745331"/>
                <a:gd name="connsiteX11" fmla="*/ 1197769 w 1240631"/>
                <a:gd name="connsiteY11" fmla="*/ 445293 h 745331"/>
                <a:gd name="connsiteX12" fmla="*/ 1238250 w 1240631"/>
                <a:gd name="connsiteY12" fmla="*/ 497681 h 745331"/>
                <a:gd name="connsiteX13" fmla="*/ 1240631 w 1240631"/>
                <a:gd name="connsiteY13" fmla="*/ 514350 h 745331"/>
                <a:gd name="connsiteX14" fmla="*/ 1240631 w 1240631"/>
                <a:gd name="connsiteY14" fmla="*/ 538162 h 745331"/>
                <a:gd name="connsiteX15" fmla="*/ 1221581 w 1240631"/>
                <a:gd name="connsiteY15" fmla="*/ 576262 h 745331"/>
                <a:gd name="connsiteX16" fmla="*/ 1188244 w 1240631"/>
                <a:gd name="connsiteY16" fmla="*/ 609600 h 745331"/>
                <a:gd name="connsiteX17" fmla="*/ 1114425 w 1240631"/>
                <a:gd name="connsiteY17" fmla="*/ 661987 h 745331"/>
                <a:gd name="connsiteX18" fmla="*/ 1023937 w 1240631"/>
                <a:gd name="connsiteY18" fmla="*/ 714375 h 745331"/>
                <a:gd name="connsiteX19" fmla="*/ 966787 w 1240631"/>
                <a:gd name="connsiteY19" fmla="*/ 745331 h 745331"/>
                <a:gd name="connsiteX20" fmla="*/ 0 w 1240631"/>
                <a:gd name="connsiteY20" fmla="*/ 133350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631" h="745331">
                  <a:moveTo>
                    <a:pt x="0" y="133350"/>
                  </a:moveTo>
                  <a:lnTo>
                    <a:pt x="133350" y="64293"/>
                  </a:lnTo>
                  <a:lnTo>
                    <a:pt x="209550" y="26193"/>
                  </a:lnTo>
                  <a:lnTo>
                    <a:pt x="276225" y="2381"/>
                  </a:lnTo>
                  <a:lnTo>
                    <a:pt x="319087" y="2381"/>
                  </a:lnTo>
                  <a:lnTo>
                    <a:pt x="364331" y="0"/>
                  </a:lnTo>
                  <a:lnTo>
                    <a:pt x="400050" y="2381"/>
                  </a:lnTo>
                  <a:lnTo>
                    <a:pt x="481012" y="28575"/>
                  </a:lnTo>
                  <a:lnTo>
                    <a:pt x="540544" y="54768"/>
                  </a:lnTo>
                  <a:lnTo>
                    <a:pt x="797719" y="192881"/>
                  </a:lnTo>
                  <a:lnTo>
                    <a:pt x="1066800" y="354806"/>
                  </a:lnTo>
                  <a:lnTo>
                    <a:pt x="1197769" y="445293"/>
                  </a:lnTo>
                  <a:lnTo>
                    <a:pt x="1238250" y="497681"/>
                  </a:lnTo>
                  <a:lnTo>
                    <a:pt x="1240631" y="514350"/>
                  </a:lnTo>
                  <a:lnTo>
                    <a:pt x="1240631" y="538162"/>
                  </a:lnTo>
                  <a:lnTo>
                    <a:pt x="1221581" y="576262"/>
                  </a:lnTo>
                  <a:lnTo>
                    <a:pt x="1188244" y="609600"/>
                  </a:lnTo>
                  <a:lnTo>
                    <a:pt x="1114425" y="661987"/>
                  </a:lnTo>
                  <a:lnTo>
                    <a:pt x="1023937" y="714375"/>
                  </a:lnTo>
                  <a:lnTo>
                    <a:pt x="966787" y="745331"/>
                  </a:lnTo>
                  <a:lnTo>
                    <a:pt x="0" y="133350"/>
                  </a:lnTo>
                  <a:close/>
                </a:path>
              </a:pathLst>
            </a:custGeom>
            <a:solidFill>
              <a:srgbClr val="008000">
                <a:alpha val="69804"/>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bwMode="auto">
            <a:xfrm rot="1920000">
              <a:off x="7237501" y="1642024"/>
              <a:ext cx="1109598" cy="261610"/>
            </a:xfrm>
            <a:prstGeom prst="rect">
              <a:avLst/>
            </a:prstGeom>
            <a:noFill/>
            <a:ln w="9525">
              <a:noFill/>
              <a:miter lim="800000"/>
              <a:headEnd/>
              <a:tailEnd/>
            </a:ln>
          </p:spPr>
          <p:txBody>
            <a:bodyPr wrap="none" rtlCol="0">
              <a:spAutoFit/>
            </a:bodyPr>
            <a:lstStyle/>
            <a:p>
              <a:pPr algn="ctr"/>
              <a:r>
                <a:rPr lang="en-US" sz="1100" b="1" dirty="0" smtClean="0">
                  <a:solidFill>
                    <a:schemeClr val="bg1"/>
                  </a:solidFill>
                  <a:latin typeface="Verdana" pitchFamily="34" charset="0"/>
                </a:rPr>
                <a:t>Transceiver</a:t>
              </a:r>
              <a:endParaRPr lang="en-US" sz="1100" b="1" dirty="0">
                <a:solidFill>
                  <a:schemeClr val="bg1"/>
                </a:solidFill>
                <a:latin typeface="Verdana" pitchFamily="34" charset="0"/>
              </a:endParaRPr>
            </a:p>
          </p:txBody>
        </p:sp>
      </p:grpSp>
      <p:grpSp>
        <p:nvGrpSpPr>
          <p:cNvPr id="28" name="Group 27"/>
          <p:cNvGrpSpPr/>
          <p:nvPr/>
        </p:nvGrpSpPr>
        <p:grpSpPr>
          <a:xfrm>
            <a:off x="6662738" y="1578769"/>
            <a:ext cx="1412081" cy="888206"/>
            <a:chOff x="6662738" y="1578769"/>
            <a:chExt cx="1412081" cy="888206"/>
          </a:xfrm>
        </p:grpSpPr>
        <p:sp>
          <p:nvSpPr>
            <p:cNvPr id="29" name="Freeform 28"/>
            <p:cNvSpPr/>
            <p:nvPr/>
          </p:nvSpPr>
          <p:spPr bwMode="auto">
            <a:xfrm>
              <a:off x="6662738" y="1578769"/>
              <a:ext cx="1412081" cy="888206"/>
            </a:xfrm>
            <a:custGeom>
              <a:avLst/>
              <a:gdLst>
                <a:gd name="connsiteX0" fmla="*/ 435768 w 1412081"/>
                <a:gd name="connsiteY0" fmla="*/ 0 h 888206"/>
                <a:gd name="connsiteX1" fmla="*/ 1412081 w 1412081"/>
                <a:gd name="connsiteY1" fmla="*/ 619125 h 888206"/>
                <a:gd name="connsiteX2" fmla="*/ 942975 w 1412081"/>
                <a:gd name="connsiteY2" fmla="*/ 888206 h 888206"/>
                <a:gd name="connsiteX3" fmla="*/ 0 w 1412081"/>
                <a:gd name="connsiteY3" fmla="*/ 230981 h 888206"/>
                <a:gd name="connsiteX4" fmla="*/ 435768 w 1412081"/>
                <a:gd name="connsiteY4" fmla="*/ 0 h 888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081" h="888206">
                  <a:moveTo>
                    <a:pt x="435768" y="0"/>
                  </a:moveTo>
                  <a:lnTo>
                    <a:pt x="1412081" y="619125"/>
                  </a:lnTo>
                  <a:lnTo>
                    <a:pt x="942975" y="888206"/>
                  </a:lnTo>
                  <a:lnTo>
                    <a:pt x="0" y="230981"/>
                  </a:lnTo>
                  <a:lnTo>
                    <a:pt x="435768" y="0"/>
                  </a:lnTo>
                  <a:close/>
                </a:path>
              </a:pathLst>
            </a:custGeom>
            <a:solidFill>
              <a:srgbClr val="FF0000">
                <a:alpha val="60000"/>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0" name="TextBox 29"/>
            <p:cNvSpPr txBox="1"/>
            <p:nvPr/>
          </p:nvSpPr>
          <p:spPr bwMode="auto">
            <a:xfrm rot="1980000">
              <a:off x="6785052" y="1825375"/>
              <a:ext cx="960520" cy="261610"/>
            </a:xfrm>
            <a:prstGeom prst="rect">
              <a:avLst/>
            </a:prstGeom>
            <a:noFill/>
            <a:ln w="9525">
              <a:noFill/>
              <a:miter lim="800000"/>
              <a:headEnd/>
              <a:tailEnd/>
            </a:ln>
          </p:spPr>
          <p:txBody>
            <a:bodyPr wrap="none" rtlCol="0">
              <a:spAutoFit/>
            </a:bodyPr>
            <a:lstStyle/>
            <a:p>
              <a:pPr algn="ctr"/>
              <a:r>
                <a:rPr lang="en-US" sz="1100" b="1" dirty="0" smtClean="0">
                  <a:solidFill>
                    <a:schemeClr val="bg1"/>
                  </a:solidFill>
                  <a:latin typeface="Verdana" pitchFamily="34" charset="0"/>
                </a:rPr>
                <a:t>Computer</a:t>
              </a:r>
              <a:endParaRPr lang="en-US" sz="1100" b="1" dirty="0">
                <a:solidFill>
                  <a:schemeClr val="bg1"/>
                </a:solidFill>
                <a:latin typeface="Verdana" pitchFamily="34" charset="0"/>
              </a:endParaRPr>
            </a:p>
          </p:txBody>
        </p:sp>
      </p:grpSp>
      <p:grpSp>
        <p:nvGrpSpPr>
          <p:cNvPr id="31" name="Group 30"/>
          <p:cNvGrpSpPr/>
          <p:nvPr/>
        </p:nvGrpSpPr>
        <p:grpSpPr>
          <a:xfrm>
            <a:off x="5334000" y="1814512"/>
            <a:ext cx="2269331" cy="1497807"/>
            <a:chOff x="5334000" y="1814512"/>
            <a:chExt cx="2269331" cy="1497807"/>
          </a:xfrm>
        </p:grpSpPr>
        <p:sp>
          <p:nvSpPr>
            <p:cNvPr id="32" name="Freeform 31"/>
            <p:cNvSpPr/>
            <p:nvPr/>
          </p:nvSpPr>
          <p:spPr bwMode="auto">
            <a:xfrm>
              <a:off x="5334000" y="1814512"/>
              <a:ext cx="2269331" cy="1497807"/>
            </a:xfrm>
            <a:custGeom>
              <a:avLst/>
              <a:gdLst>
                <a:gd name="connsiteX0" fmla="*/ 1323975 w 2269331"/>
                <a:gd name="connsiteY0" fmla="*/ 0 h 1497807"/>
                <a:gd name="connsiteX1" fmla="*/ 2269331 w 2269331"/>
                <a:gd name="connsiteY1" fmla="*/ 654844 h 1497807"/>
                <a:gd name="connsiteX2" fmla="*/ 838200 w 2269331"/>
                <a:gd name="connsiteY2" fmla="*/ 1497807 h 1497807"/>
                <a:gd name="connsiteX3" fmla="*/ 0 w 2269331"/>
                <a:gd name="connsiteY3" fmla="*/ 702469 h 1497807"/>
                <a:gd name="connsiteX4" fmla="*/ 1323975 w 2269331"/>
                <a:gd name="connsiteY4" fmla="*/ 0 h 1497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331" h="1497807">
                  <a:moveTo>
                    <a:pt x="1323975" y="0"/>
                  </a:moveTo>
                  <a:lnTo>
                    <a:pt x="2269331" y="654844"/>
                  </a:lnTo>
                  <a:lnTo>
                    <a:pt x="838200" y="1497807"/>
                  </a:lnTo>
                  <a:lnTo>
                    <a:pt x="0" y="702469"/>
                  </a:lnTo>
                  <a:lnTo>
                    <a:pt x="1323975" y="0"/>
                  </a:lnTo>
                  <a:close/>
                </a:path>
              </a:pathLst>
            </a:custGeom>
            <a:solidFill>
              <a:srgbClr val="606060">
                <a:alpha val="69804"/>
              </a:srgbClr>
            </a:solidFill>
            <a:ln w="952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3" name="TextBox 32"/>
            <p:cNvSpPr txBox="1"/>
            <p:nvPr/>
          </p:nvSpPr>
          <p:spPr bwMode="auto">
            <a:xfrm rot="2340000">
              <a:off x="6010589" y="2324611"/>
              <a:ext cx="769763" cy="261610"/>
            </a:xfrm>
            <a:prstGeom prst="rect">
              <a:avLst/>
            </a:prstGeom>
            <a:noFill/>
            <a:ln w="9525">
              <a:noFill/>
              <a:miter lim="800000"/>
              <a:headEnd/>
              <a:tailEnd/>
            </a:ln>
          </p:spPr>
          <p:txBody>
            <a:bodyPr wrap="none" rtlCol="0">
              <a:spAutoFit/>
            </a:bodyPr>
            <a:lstStyle/>
            <a:p>
              <a:pPr algn="ctr"/>
              <a:r>
                <a:rPr lang="en-US" sz="1100" b="1" dirty="0" smtClean="0">
                  <a:solidFill>
                    <a:schemeClr val="bg1"/>
                  </a:solidFill>
                  <a:latin typeface="Verdana" pitchFamily="34" charset="0"/>
                </a:rPr>
                <a:t>Battery</a:t>
              </a:r>
              <a:endParaRPr lang="en-US" sz="1100" b="1" dirty="0">
                <a:solidFill>
                  <a:schemeClr val="bg1"/>
                </a:solidFill>
                <a:latin typeface="Verdana" pitchFamily="34" charset="0"/>
              </a:endParaRPr>
            </a:p>
          </p:txBody>
        </p:sp>
      </p:grpSp>
      <p:grpSp>
        <p:nvGrpSpPr>
          <p:cNvPr id="34" name="Group 33"/>
          <p:cNvGrpSpPr/>
          <p:nvPr/>
        </p:nvGrpSpPr>
        <p:grpSpPr>
          <a:xfrm>
            <a:off x="6028787" y="2118279"/>
            <a:ext cx="2082621" cy="1184275"/>
            <a:chOff x="6061918" y="2849562"/>
            <a:chExt cx="2082621" cy="1184275"/>
          </a:xfrm>
        </p:grpSpPr>
        <p:sp>
          <p:nvSpPr>
            <p:cNvPr id="35" name="Freeform 34"/>
            <p:cNvSpPr/>
            <p:nvPr/>
          </p:nvSpPr>
          <p:spPr bwMode="auto">
            <a:xfrm>
              <a:off x="6082061" y="2849562"/>
              <a:ext cx="2028825" cy="1184275"/>
            </a:xfrm>
            <a:custGeom>
              <a:avLst/>
              <a:gdLst>
                <a:gd name="connsiteX0" fmla="*/ 0 w 2028825"/>
                <a:gd name="connsiteY0" fmla="*/ 1050925 h 1184275"/>
                <a:gd name="connsiteX1" fmla="*/ 1895475 w 2028825"/>
                <a:gd name="connsiteY1" fmla="*/ 0 h 1184275"/>
                <a:gd name="connsiteX2" fmla="*/ 2028825 w 2028825"/>
                <a:gd name="connsiteY2" fmla="*/ 76200 h 1184275"/>
                <a:gd name="connsiteX3" fmla="*/ 984250 w 2028825"/>
                <a:gd name="connsiteY3" fmla="*/ 688975 h 1184275"/>
                <a:gd name="connsiteX4" fmla="*/ 574675 w 2028825"/>
                <a:gd name="connsiteY4" fmla="*/ 920750 h 1184275"/>
                <a:gd name="connsiteX5" fmla="*/ 130175 w 2028825"/>
                <a:gd name="connsiteY5" fmla="*/ 1184275 h 1184275"/>
                <a:gd name="connsiteX6" fmla="*/ 0 w 2028825"/>
                <a:gd name="connsiteY6" fmla="*/ 1050925 h 1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825" h="1184275">
                  <a:moveTo>
                    <a:pt x="0" y="1050925"/>
                  </a:moveTo>
                  <a:lnTo>
                    <a:pt x="1895475" y="0"/>
                  </a:lnTo>
                  <a:lnTo>
                    <a:pt x="2028825" y="76200"/>
                  </a:lnTo>
                  <a:lnTo>
                    <a:pt x="984250" y="688975"/>
                  </a:lnTo>
                  <a:lnTo>
                    <a:pt x="574675" y="920750"/>
                  </a:lnTo>
                  <a:lnTo>
                    <a:pt x="130175" y="1184275"/>
                  </a:lnTo>
                  <a:lnTo>
                    <a:pt x="0" y="1050925"/>
                  </a:lnTo>
                  <a:close/>
                </a:path>
              </a:pathLst>
            </a:custGeom>
            <a:solidFill>
              <a:srgbClr val="CC00CC">
                <a:alpha val="69804"/>
              </a:srgbClr>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bwMode="auto">
            <a:xfrm rot="19800000">
              <a:off x="6061918" y="3322487"/>
              <a:ext cx="2082621" cy="215444"/>
            </a:xfrm>
            <a:prstGeom prst="rect">
              <a:avLst/>
            </a:prstGeom>
            <a:noFill/>
            <a:ln w="9525">
              <a:noFill/>
              <a:miter lim="800000"/>
              <a:headEnd/>
              <a:tailEnd/>
            </a:ln>
          </p:spPr>
          <p:txBody>
            <a:bodyPr wrap="none" rtlCol="0">
              <a:spAutoFit/>
            </a:bodyPr>
            <a:lstStyle/>
            <a:p>
              <a:pPr algn="ctr"/>
              <a:r>
                <a:rPr lang="en-US" sz="800" b="1" dirty="0" smtClean="0">
                  <a:solidFill>
                    <a:schemeClr val="bg1"/>
                  </a:solidFill>
                  <a:latin typeface="Verdana" pitchFamily="34" charset="0"/>
                </a:rPr>
                <a:t>Transmitting/Receiving Antenna</a:t>
              </a:r>
              <a:endParaRPr lang="en-US" sz="800" b="1" dirty="0">
                <a:solidFill>
                  <a:schemeClr val="bg1"/>
                </a:solidFill>
                <a:latin typeface="Verdana" pitchFamily="34" charset="0"/>
              </a:endParaRPr>
            </a:p>
          </p:txBody>
        </p:sp>
      </p:grpSp>
      <p:grpSp>
        <p:nvGrpSpPr>
          <p:cNvPr id="37" name="Group 36"/>
          <p:cNvGrpSpPr/>
          <p:nvPr/>
        </p:nvGrpSpPr>
        <p:grpSpPr>
          <a:xfrm>
            <a:off x="5081588" y="2524125"/>
            <a:ext cx="1081087" cy="933450"/>
            <a:chOff x="5081588" y="2524125"/>
            <a:chExt cx="1081087" cy="933450"/>
          </a:xfrm>
        </p:grpSpPr>
        <p:sp>
          <p:nvSpPr>
            <p:cNvPr id="38" name="Freeform 37"/>
            <p:cNvSpPr/>
            <p:nvPr/>
          </p:nvSpPr>
          <p:spPr bwMode="auto">
            <a:xfrm>
              <a:off x="5081588" y="2524125"/>
              <a:ext cx="1081087" cy="933450"/>
            </a:xfrm>
            <a:custGeom>
              <a:avLst/>
              <a:gdLst>
                <a:gd name="connsiteX0" fmla="*/ 242887 w 1081087"/>
                <a:gd name="connsiteY0" fmla="*/ 0 h 933450"/>
                <a:gd name="connsiteX1" fmla="*/ 1081087 w 1081087"/>
                <a:gd name="connsiteY1" fmla="*/ 785813 h 933450"/>
                <a:gd name="connsiteX2" fmla="*/ 952500 w 1081087"/>
                <a:gd name="connsiteY2" fmla="*/ 871538 h 933450"/>
                <a:gd name="connsiteX3" fmla="*/ 862012 w 1081087"/>
                <a:gd name="connsiteY3" fmla="*/ 909638 h 933450"/>
                <a:gd name="connsiteX4" fmla="*/ 790575 w 1081087"/>
                <a:gd name="connsiteY4" fmla="*/ 923925 h 933450"/>
                <a:gd name="connsiteX5" fmla="*/ 723900 w 1081087"/>
                <a:gd name="connsiteY5" fmla="*/ 933450 h 933450"/>
                <a:gd name="connsiteX6" fmla="*/ 647700 w 1081087"/>
                <a:gd name="connsiteY6" fmla="*/ 914400 h 933450"/>
                <a:gd name="connsiteX7" fmla="*/ 590550 w 1081087"/>
                <a:gd name="connsiteY7" fmla="*/ 876300 h 933450"/>
                <a:gd name="connsiteX8" fmla="*/ 495300 w 1081087"/>
                <a:gd name="connsiteY8" fmla="*/ 804863 h 933450"/>
                <a:gd name="connsiteX9" fmla="*/ 333375 w 1081087"/>
                <a:gd name="connsiteY9" fmla="*/ 657225 h 933450"/>
                <a:gd name="connsiteX10" fmla="*/ 214312 w 1081087"/>
                <a:gd name="connsiteY10" fmla="*/ 547688 h 933450"/>
                <a:gd name="connsiteX11" fmla="*/ 90487 w 1081087"/>
                <a:gd name="connsiteY11" fmla="*/ 395288 h 933450"/>
                <a:gd name="connsiteX12" fmla="*/ 14287 w 1081087"/>
                <a:gd name="connsiteY12" fmla="*/ 271463 h 933450"/>
                <a:gd name="connsiteX13" fmla="*/ 0 w 1081087"/>
                <a:gd name="connsiteY13" fmla="*/ 195263 h 933450"/>
                <a:gd name="connsiteX14" fmla="*/ 23812 w 1081087"/>
                <a:gd name="connsiteY14" fmla="*/ 161925 h 933450"/>
                <a:gd name="connsiteX15" fmla="*/ 57150 w 1081087"/>
                <a:gd name="connsiteY15" fmla="*/ 109538 h 933450"/>
                <a:gd name="connsiteX16" fmla="*/ 133350 w 1081087"/>
                <a:gd name="connsiteY16" fmla="*/ 61913 h 933450"/>
                <a:gd name="connsiteX17" fmla="*/ 242887 w 1081087"/>
                <a:gd name="connsiteY1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1087" h="933450">
                  <a:moveTo>
                    <a:pt x="242887" y="0"/>
                  </a:moveTo>
                  <a:lnTo>
                    <a:pt x="1081087" y="785813"/>
                  </a:lnTo>
                  <a:lnTo>
                    <a:pt x="952500" y="871538"/>
                  </a:lnTo>
                  <a:lnTo>
                    <a:pt x="862012" y="909638"/>
                  </a:lnTo>
                  <a:lnTo>
                    <a:pt x="790575" y="923925"/>
                  </a:lnTo>
                  <a:lnTo>
                    <a:pt x="723900" y="933450"/>
                  </a:lnTo>
                  <a:lnTo>
                    <a:pt x="647700" y="914400"/>
                  </a:lnTo>
                  <a:lnTo>
                    <a:pt x="590550" y="876300"/>
                  </a:lnTo>
                  <a:lnTo>
                    <a:pt x="495300" y="804863"/>
                  </a:lnTo>
                  <a:lnTo>
                    <a:pt x="333375" y="657225"/>
                  </a:lnTo>
                  <a:lnTo>
                    <a:pt x="214312" y="547688"/>
                  </a:lnTo>
                  <a:lnTo>
                    <a:pt x="90487" y="395288"/>
                  </a:lnTo>
                  <a:lnTo>
                    <a:pt x="14287" y="271463"/>
                  </a:lnTo>
                  <a:lnTo>
                    <a:pt x="0" y="195263"/>
                  </a:lnTo>
                  <a:lnTo>
                    <a:pt x="23812" y="161925"/>
                  </a:lnTo>
                  <a:lnTo>
                    <a:pt x="57150" y="109538"/>
                  </a:lnTo>
                  <a:lnTo>
                    <a:pt x="133350" y="61913"/>
                  </a:lnTo>
                  <a:lnTo>
                    <a:pt x="242887" y="0"/>
                  </a:lnTo>
                  <a:close/>
                </a:path>
              </a:pathLst>
            </a:custGeom>
            <a:solidFill>
              <a:srgbClr val="0000FF">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8"/>
            <p:cNvSpPr txBox="1"/>
            <p:nvPr/>
          </p:nvSpPr>
          <p:spPr bwMode="auto">
            <a:xfrm rot="2700000">
              <a:off x="5127401" y="2843394"/>
              <a:ext cx="859531" cy="338554"/>
            </a:xfrm>
            <a:prstGeom prst="rect">
              <a:avLst/>
            </a:prstGeom>
            <a:noFill/>
            <a:ln w="9525">
              <a:noFill/>
              <a:miter lim="800000"/>
              <a:headEnd/>
              <a:tailEnd/>
            </a:ln>
          </p:spPr>
          <p:txBody>
            <a:bodyPr wrap="none" rtlCol="0">
              <a:spAutoFit/>
            </a:bodyPr>
            <a:lstStyle/>
            <a:p>
              <a:pPr algn="ctr"/>
              <a:r>
                <a:rPr lang="en-US" sz="800" b="1" dirty="0" smtClean="0">
                  <a:solidFill>
                    <a:schemeClr val="bg1"/>
                  </a:solidFill>
                  <a:latin typeface="Verdana" pitchFamily="34" charset="0"/>
                </a:rPr>
                <a:t>Microphone</a:t>
              </a:r>
            </a:p>
            <a:p>
              <a:pPr algn="ctr"/>
              <a:r>
                <a:rPr lang="en-US" sz="800" b="1" dirty="0" smtClean="0">
                  <a:solidFill>
                    <a:schemeClr val="bg1"/>
                  </a:solidFill>
                  <a:latin typeface="Verdana" pitchFamily="34" charset="0"/>
                </a:rPr>
                <a:t>Speaker</a:t>
              </a:r>
              <a:endParaRPr lang="en-US" sz="800" b="1" dirty="0">
                <a:solidFill>
                  <a:schemeClr val="bg1"/>
                </a:solidFill>
                <a:latin typeface="Verdana" pitchFamily="34" charset="0"/>
              </a:endParaRPr>
            </a:p>
          </p:txBody>
        </p:sp>
      </p:grpSp>
      <p:sp>
        <p:nvSpPr>
          <p:cNvPr id="40" name="TextBox 3"/>
          <p:cNvSpPr txBox="1"/>
          <p:nvPr/>
        </p:nvSpPr>
        <p:spPr bwMode="auto">
          <a:xfrm>
            <a:off x="1821594" y="1138327"/>
            <a:ext cx="5759911" cy="2585323"/>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How </a:t>
            </a:r>
          </a:p>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Cell Phone</a:t>
            </a:r>
          </a:p>
          <a:p>
            <a:pPr algn="ctr"/>
            <a:r>
              <a:rPr lang="en-US" sz="5400" b="1" dirty="0" smtClean="0">
                <a:ln w="10541" cmpd="sng">
                  <a:solidFill>
                    <a:schemeClr val="accent1">
                      <a:shade val="88000"/>
                      <a:satMod val="110000"/>
                    </a:schemeClr>
                  </a:solidFill>
                  <a:prstDash val="solid"/>
                </a:ln>
                <a:solidFill>
                  <a:srgbClr val="FFFF00"/>
                </a:solidFill>
                <a:latin typeface="Verdana" pitchFamily="34" charset="0"/>
              </a:rPr>
              <a:t>Systems Work</a:t>
            </a:r>
            <a:endParaRPr lang="en-US" sz="54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7227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0"/>
                                        </p:tgtEl>
                                      </p:cBhvr>
                                    </p:animEffect>
                                    <p:set>
                                      <p:cBhvr>
                                        <p:cTn id="10" dur="1" fill="hold">
                                          <p:stCondLst>
                                            <p:cond delay="499"/>
                                          </p:stCondLst>
                                        </p:cTn>
                                        <p:tgtEl>
                                          <p:spTgt spid="4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xit" presetSubtype="0" fill="hold" grpId="0"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xit" presetSubtype="0" fill="hold" grpId="0"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xit" presetSubtype="0" fill="hold" grpId="0"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xit" presetSubtype="0" fill="hold" grpId="0"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xit" presetSubtype="0" fill="hold" grpId="0"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xit" presetSubtype="0" fill="hold" grpId="0" nodeType="with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5"/>
                                        </p:tgtEl>
                                      </p:cBhvr>
                                    </p:animEffect>
                                    <p:set>
                                      <p:cBhvr>
                                        <p:cTn id="78" dur="1" fill="hold">
                                          <p:stCondLst>
                                            <p:cond delay="499"/>
                                          </p:stCondLst>
                                        </p:cTn>
                                        <p:tgtEl>
                                          <p:spTgt spid="2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5.e.: Cell Phones</a:t>
            </a:r>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4604"/>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sp>
        <p:nvSpPr>
          <p:cNvPr id="4" name="TextBox 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9</a:t>
            </a:r>
          </a:p>
        </p:txBody>
      </p:sp>
      <p:pic>
        <p:nvPicPr>
          <p:cNvPr id="23" name="Picture 2" descr="https://image.shutterstock.com/z/stock-vector-abstract-city-map-illustration-94399852.jpg"/>
          <p:cNvPicPr>
            <a:picLocks noChangeAspect="1" noChangeArrowheads="1"/>
          </p:cNvPicPr>
          <p:nvPr/>
        </p:nvPicPr>
        <p:blipFill rotWithShape="1">
          <a:blip r:embed="rId3">
            <a:extLst>
              <a:ext uri="{28A0092B-C50C-407E-A947-70E740481C1C}">
                <a14:useLocalDpi xmlns:a14="http://schemas.microsoft.com/office/drawing/2010/main" val="0"/>
              </a:ext>
            </a:extLst>
          </a:blip>
          <a:srcRect l="6004" t="22649" b="9392"/>
          <a:stretch/>
        </p:blipFill>
        <p:spPr bwMode="auto">
          <a:xfrm>
            <a:off x="1361439" y="391990"/>
            <a:ext cx="7098453" cy="433493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368190" y="392006"/>
            <a:ext cx="7080485" cy="4330489"/>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1949450" y="464820"/>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26"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648110" y="1327817"/>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655979" y="1375709"/>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189129" y="3149411"/>
            <a:ext cx="874056" cy="842371"/>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bwMode="auto">
          <a:xfrm>
            <a:off x="3949700" y="523667"/>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 name="Oval 29"/>
          <p:cNvSpPr/>
          <p:nvPr/>
        </p:nvSpPr>
        <p:spPr bwMode="auto">
          <a:xfrm>
            <a:off x="5142226" y="2141220"/>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1" name="Oval 30"/>
          <p:cNvSpPr/>
          <p:nvPr/>
        </p:nvSpPr>
        <p:spPr bwMode="auto">
          <a:xfrm>
            <a:off x="2457450" y="2136557"/>
            <a:ext cx="2343150" cy="2343150"/>
          </a:xfrm>
          <a:prstGeom prst="ellipse">
            <a:avLst/>
          </a:prstGeom>
          <a:solidFill>
            <a:srgbClr val="FF0000">
              <a:alpha val="10196"/>
            </a:srgbClr>
          </a:solidFill>
          <a:ln w="28575" cap="flat" cmpd="sng" algn="ctr">
            <a:solidFill>
              <a:srgbClr val="FF0000">
                <a:alpha val="50196"/>
              </a:srgb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2" name="Picture 8" descr="http://i-cdn.phonearena.com/images/phones/63258-specs/Apple-iPhone-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30" t="5120" r="28198" b="4099"/>
          <a:stretch/>
        </p:blipFill>
        <p:spPr bwMode="auto">
          <a:xfrm>
            <a:off x="4834251" y="4059969"/>
            <a:ext cx="299724" cy="6187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20000" flipH="1">
            <a:off x="4619173" y="1337864"/>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080000" flipH="1">
            <a:off x="3095173" y="3120284"/>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brain-images.cdn.dixons.com/2/4/10149142/u_1014914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967" t="319" r="28834"/>
          <a:stretch/>
        </p:blipFill>
        <p:spPr bwMode="auto">
          <a:xfrm>
            <a:off x="2655999" y="3716861"/>
            <a:ext cx="303834" cy="63658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Lightning bolt electric bolt clip art 3 clipartcow 4"/>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 t="40952" r="-1"/>
          <a:stretch/>
        </p:blipFill>
        <p:spPr bwMode="auto">
          <a:xfrm rot="17880000" flipH="1">
            <a:off x="2666330" y="1006690"/>
            <a:ext cx="173887" cy="67279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i0.wp.com/www.pdevice.com/wp-content/uploads/2015/07/New-Samsung-Galaxy-V-Plus-With-Dual-SIM-Support.jpg?fit=580%2C58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356" t="2955" r="25988" b="962"/>
          <a:stretch/>
        </p:blipFill>
        <p:spPr bwMode="auto">
          <a:xfrm>
            <a:off x="2196256" y="1139192"/>
            <a:ext cx="337503" cy="6553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733" flipH="1">
            <a:off x="3954012" y="2281681"/>
            <a:ext cx="173887" cy="11394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Lightning bolt electric bolt clip art 3 clipartcow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387384" flipH="1">
            <a:off x="3535654" y="1390465"/>
            <a:ext cx="173887" cy="113940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a:endCxn id="28" idx="2"/>
          </p:cNvCxnSpPr>
          <p:nvPr/>
        </p:nvCxnSpPr>
        <p:spPr bwMode="auto">
          <a:xfrm flipH="1">
            <a:off x="3626157" y="2725420"/>
            <a:ext cx="3784758" cy="1266362"/>
          </a:xfrm>
          <a:prstGeom prst="line">
            <a:avLst/>
          </a:prstGeom>
          <a:solidFill>
            <a:schemeClr val="accent1"/>
          </a:solidFill>
          <a:ln w="9525" cap="flat" cmpd="sng" algn="ctr">
            <a:solidFill>
              <a:schemeClr val="accent1">
                <a:lumMod val="40000"/>
                <a:lumOff val="60000"/>
              </a:schemeClr>
            </a:solidFill>
            <a:prstDash val="solid"/>
            <a:round/>
            <a:headEnd type="none" w="med" len="med"/>
            <a:tailEnd type="none" w="med" len="med"/>
          </a:ln>
          <a:effectLst/>
        </p:spPr>
      </p:cxnSp>
      <p:sp>
        <p:nvSpPr>
          <p:cNvPr id="41" name="phone3"/>
          <p:cNvSpPr>
            <a:spLocks noEditPoints="1" noChangeArrowheads="1"/>
          </p:cNvSpPr>
          <p:nvPr/>
        </p:nvSpPr>
        <p:spPr bwMode="auto">
          <a:xfrm>
            <a:off x="7343987" y="696383"/>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00"/>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p:nvPr/>
        </p:nvSpPr>
        <p:spPr bwMode="auto">
          <a:xfrm>
            <a:off x="3075093" y="2180167"/>
            <a:ext cx="4497494" cy="711200"/>
          </a:xfrm>
          <a:custGeom>
            <a:avLst/>
            <a:gdLst>
              <a:gd name="connsiteX0" fmla="*/ 0 w 4497494"/>
              <a:gd name="connsiteY0" fmla="*/ 0 h 792480"/>
              <a:gd name="connsiteX1" fmla="*/ 4104640 w 4497494"/>
              <a:gd name="connsiteY1" fmla="*/ 792480 h 792480"/>
              <a:gd name="connsiteX2" fmla="*/ 4497494 w 4497494"/>
              <a:gd name="connsiteY2" fmla="*/ 6773 h 792480"/>
            </a:gdLst>
            <a:ahLst/>
            <a:cxnLst>
              <a:cxn ang="0">
                <a:pos x="connsiteX0" y="connsiteY0"/>
              </a:cxn>
              <a:cxn ang="0">
                <a:pos x="connsiteX1" y="connsiteY1"/>
              </a:cxn>
              <a:cxn ang="0">
                <a:pos x="connsiteX2" y="connsiteY2"/>
              </a:cxn>
            </a:cxnLst>
            <a:rect l="l" t="t" r="r" b="b"/>
            <a:pathLst>
              <a:path w="4497494" h="792480">
                <a:moveTo>
                  <a:pt x="0" y="0"/>
                </a:moveTo>
                <a:lnTo>
                  <a:pt x="4104640" y="792480"/>
                </a:lnTo>
                <a:lnTo>
                  <a:pt x="4497494" y="6773"/>
                </a:lnTo>
              </a:path>
            </a:pathLst>
          </a:custGeom>
          <a:noFill/>
          <a:ln w="28575"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3" name="Straight Connector 42"/>
          <p:cNvCxnSpPr>
            <a:stCxn id="28" idx="2"/>
            <a:endCxn id="42" idx="1"/>
          </p:cNvCxnSpPr>
          <p:nvPr/>
        </p:nvCxnSpPr>
        <p:spPr bwMode="auto">
          <a:xfrm flipV="1">
            <a:off x="3626157" y="2891367"/>
            <a:ext cx="3553576" cy="1100415"/>
          </a:xfrm>
          <a:prstGeom prst="line">
            <a:avLst/>
          </a:prstGeom>
          <a:noFill/>
          <a:ln w="28575" cap="flat" cmpd="sng" algn="ctr">
            <a:solidFill>
              <a:srgbClr val="3333FF"/>
            </a:solidFill>
            <a:prstDash val="solid"/>
            <a:round/>
            <a:headEnd type="none" w="med" len="med"/>
            <a:tailEnd type="none" w="med" len="med"/>
          </a:ln>
          <a:effectLst/>
        </p:spPr>
      </p:cxnSp>
      <p:cxnSp>
        <p:nvCxnSpPr>
          <p:cNvPr id="44" name="Straight Connector 43"/>
          <p:cNvCxnSpPr>
            <a:stCxn id="50" idx="2"/>
            <a:endCxn id="42" idx="1"/>
          </p:cNvCxnSpPr>
          <p:nvPr/>
        </p:nvCxnSpPr>
        <p:spPr bwMode="auto">
          <a:xfrm flipV="1">
            <a:off x="6290191" y="2891367"/>
            <a:ext cx="889542" cy="946756"/>
          </a:xfrm>
          <a:prstGeom prst="line">
            <a:avLst/>
          </a:prstGeom>
          <a:noFill/>
          <a:ln w="28575" cap="flat" cmpd="sng" algn="ctr">
            <a:solidFill>
              <a:srgbClr val="3333FF"/>
            </a:solidFill>
            <a:prstDash val="solid"/>
            <a:round/>
            <a:headEnd type="none" w="med" len="med"/>
            <a:tailEnd type="none" w="med" len="med"/>
          </a:ln>
          <a:effectLst/>
        </p:spPr>
      </p:cxnSp>
      <p:cxnSp>
        <p:nvCxnSpPr>
          <p:cNvPr id="45" name="Straight Connector 44"/>
          <p:cNvCxnSpPr>
            <a:stCxn id="27" idx="2"/>
            <a:endCxn id="42" idx="1"/>
          </p:cNvCxnSpPr>
          <p:nvPr/>
        </p:nvCxnSpPr>
        <p:spPr bwMode="auto">
          <a:xfrm>
            <a:off x="5093007" y="2218080"/>
            <a:ext cx="2086726" cy="673287"/>
          </a:xfrm>
          <a:prstGeom prst="line">
            <a:avLst/>
          </a:prstGeom>
          <a:noFill/>
          <a:ln w="28575" cap="flat" cmpd="sng" algn="ctr">
            <a:solidFill>
              <a:srgbClr val="3333FF"/>
            </a:solidFill>
            <a:prstDash val="solid"/>
            <a:round/>
            <a:headEnd type="none" w="med" len="med"/>
            <a:tailEnd type="none" w="med" len="med"/>
          </a:ln>
          <a:effectLst/>
        </p:spPr>
      </p:cxnSp>
      <p:cxnSp>
        <p:nvCxnSpPr>
          <p:cNvPr id="46" name="Straight Arrow Connector 45"/>
          <p:cNvCxnSpPr/>
          <p:nvPr/>
        </p:nvCxnSpPr>
        <p:spPr bwMode="auto">
          <a:xfrm flipV="1">
            <a:off x="7349066" y="1557020"/>
            <a:ext cx="880534" cy="298027"/>
          </a:xfrm>
          <a:prstGeom prst="straightConnector1">
            <a:avLst/>
          </a:prstGeom>
          <a:noFill/>
          <a:ln w="28575" cap="flat" cmpd="sng" algn="ctr">
            <a:solidFill>
              <a:srgbClr val="3333FF"/>
            </a:solidFill>
            <a:prstDash val="solid"/>
            <a:round/>
            <a:headEnd type="none" w="med" len="med"/>
            <a:tailEnd type="arrow" w="med" len="med"/>
          </a:ln>
          <a:effectLst/>
        </p:spPr>
      </p:cxnSp>
      <p:cxnSp>
        <p:nvCxnSpPr>
          <p:cNvPr id="47" name="Straight Connector 46"/>
          <p:cNvCxnSpPr/>
          <p:nvPr/>
        </p:nvCxnSpPr>
        <p:spPr bwMode="auto">
          <a:xfrm>
            <a:off x="7355839" y="1861820"/>
            <a:ext cx="921174" cy="257386"/>
          </a:xfrm>
          <a:prstGeom prst="line">
            <a:avLst/>
          </a:prstGeom>
          <a:noFill/>
          <a:ln w="28575" cap="flat" cmpd="sng" algn="ctr">
            <a:solidFill>
              <a:srgbClr val="3333FF"/>
            </a:solidFill>
            <a:prstDash val="solid"/>
            <a:round/>
            <a:headEnd type="none" w="med" len="med"/>
            <a:tailEnd type="arrow" w="med" len="med"/>
          </a:ln>
          <a:effectLst/>
        </p:spPr>
      </p:cxnSp>
      <p:cxnSp>
        <p:nvCxnSpPr>
          <p:cNvPr id="48" name="Straight Connector 47"/>
          <p:cNvCxnSpPr/>
          <p:nvPr/>
        </p:nvCxnSpPr>
        <p:spPr bwMode="auto">
          <a:xfrm flipV="1">
            <a:off x="7355840" y="1821176"/>
            <a:ext cx="934720" cy="40640"/>
          </a:xfrm>
          <a:prstGeom prst="line">
            <a:avLst/>
          </a:prstGeom>
          <a:noFill/>
          <a:ln w="28575" cap="flat" cmpd="sng" algn="ctr">
            <a:solidFill>
              <a:srgbClr val="3333FF"/>
            </a:solidFill>
            <a:prstDash val="solid"/>
            <a:round/>
            <a:headEnd type="none" w="med" len="med"/>
            <a:tailEnd type="arrow" w="med" len="med"/>
          </a:ln>
          <a:effectLst/>
        </p:spPr>
      </p:cxnSp>
      <p:pic>
        <p:nvPicPr>
          <p:cNvPr id="49" name="Picture 3" descr="C:\Users\WA7URV\AppData\Local\Microsoft\Windows\Temporary Internet Files\Content.IE5\HIKTTUSS\1024px-Building_icon.svg[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8305" y="1463675"/>
            <a:ext cx="776816" cy="77681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WA7URV\AppData\Local\Microsoft\Windows\Temporary Internet Files\Content.IE5\LQ1IKX5D\cell-site[1].png"/>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5853163" y="2995752"/>
            <a:ext cx="874056" cy="8423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s3-ap-southeast-2.amazonaws.com/wc-prod-pim/JPEG_1000x1000/BRHWGR5GLD_huawei_gr5_unlocked_mobile.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710" t="2896" r="26661" b="3695"/>
          <a:stretch/>
        </p:blipFill>
        <p:spPr bwMode="auto">
          <a:xfrm>
            <a:off x="3947433" y="1816463"/>
            <a:ext cx="468002" cy="93753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52" name="Straight Connector 51"/>
          <p:cNvCxnSpPr>
            <a:stCxn id="49" idx="0"/>
            <a:endCxn id="41" idx="5"/>
          </p:cNvCxnSpPr>
          <p:nvPr/>
        </p:nvCxnSpPr>
        <p:spPr bwMode="auto">
          <a:xfrm flipV="1">
            <a:off x="7556713" y="1153583"/>
            <a:ext cx="15874" cy="310092"/>
          </a:xfrm>
          <a:prstGeom prst="line">
            <a:avLst/>
          </a:prstGeom>
          <a:noFill/>
          <a:ln w="28575" cap="flat" cmpd="sng" algn="ctr">
            <a:solidFill>
              <a:srgbClr val="3333FF"/>
            </a:solidFill>
            <a:prstDash val="solid"/>
            <a:round/>
            <a:headEnd type="none" w="med" len="med"/>
            <a:tailEnd type="none" w="med" len="med"/>
          </a:ln>
          <a:effectLst/>
        </p:spPr>
      </p:cxnSp>
    </p:spTree>
    <p:extLst>
      <p:ext uri="{BB962C8B-B14F-4D97-AF65-F5344CB8AC3E}">
        <p14:creationId xmlns:p14="http://schemas.microsoft.com/office/powerpoint/2010/main" val="9209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750"/>
                                        <p:tgtEl>
                                          <p:spTgt spid="25"/>
                                        </p:tgtEl>
                                      </p:cBhvr>
                                    </p:animEffect>
                                  </p:childTnLst>
                                </p:cTn>
                              </p:par>
                              <p:par>
                                <p:cTn id="32" presetID="10" presetClass="exit" presetSubtype="0" fill="hold" grpId="0"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750"/>
                            </p:stCondLst>
                            <p:childTnLst>
                              <p:par>
                                <p:cTn id="36" presetID="10"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750"/>
                                        <p:tgtEl>
                                          <p:spTgt spid="2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750"/>
                                        <p:tgtEl>
                                          <p:spTgt spid="30"/>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75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1000"/>
                                        <p:tgtEl>
                                          <p:spTgt spid="49"/>
                                        </p:tgtEl>
                                      </p:cBhvr>
                                    </p:animEffect>
                                  </p:childTnLst>
                                </p:cTn>
                              </p:par>
                              <p:par>
                                <p:cTn id="52" presetID="10" presetClass="exit" presetSubtype="0" fill="hold" grpId="0"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1500"/>
                                        <p:tgtEl>
                                          <p:spTgt spid="42"/>
                                        </p:tgtEl>
                                      </p:cBhvr>
                                    </p:animEffect>
                                  </p:childTnLst>
                                </p:cTn>
                              </p:par>
                              <p:par>
                                <p:cTn id="59" presetID="22" presetClass="entr" presetSubtype="8"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1500"/>
                                        <p:tgtEl>
                                          <p:spTgt spid="43"/>
                                        </p:tgtEl>
                                      </p:cBhvr>
                                    </p:animEffect>
                                  </p:childTnLst>
                                </p:cTn>
                              </p:par>
                              <p:par>
                                <p:cTn id="62" presetID="22" presetClass="entr" presetSubtype="8"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1500"/>
                                        <p:tgtEl>
                                          <p:spTgt spid="45"/>
                                        </p:tgtEl>
                                      </p:cBhvr>
                                    </p:animEffect>
                                  </p:childTnLst>
                                </p:cTn>
                              </p:par>
                              <p:par>
                                <p:cTn id="65" presetID="22" presetClass="entr" presetSubtype="8"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1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10" presetClass="exit" presetSubtype="0" fill="hold" grpId="0" nodeType="withEffect">
                                  <p:stCondLst>
                                    <p:cond delay="0"/>
                                  </p:stCondLst>
                                  <p:childTnLst>
                                    <p:animEffect transition="out" filter="fade">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22" presetClass="entr" presetSubtype="8"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par>
                                <p:cTn id="79" presetID="22" presetClass="entr" presetSubtype="8"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down)">
                                      <p:cBhvr>
                                        <p:cTn id="85" dur="500"/>
                                        <p:tgtEl>
                                          <p:spTgt spid="5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fade">
                                      <p:cBhvr>
                                        <p:cTn id="94" dur="500"/>
                                        <p:tgtEl>
                                          <p:spTgt spid="51"/>
                                        </p:tgtEl>
                                      </p:cBhvr>
                                    </p:animEffect>
                                  </p:childTnLst>
                                </p:cTn>
                              </p:par>
                              <p:par>
                                <p:cTn id="95" presetID="10" presetClass="exit" presetSubtype="0" fill="hold" grpId="0"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childTnLst>
                          </p:cTn>
                        </p:par>
                        <p:par>
                          <p:cTn id="98" fill="hold">
                            <p:stCondLst>
                              <p:cond delay="500"/>
                            </p:stCondLst>
                            <p:childTnLst>
                              <p:par>
                                <p:cTn id="99" presetID="22" presetClass="entr" presetSubtype="4" fill="hold"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childTnLst>
                          </p:cTn>
                        </p:par>
                        <p:par>
                          <p:cTn id="102" fill="hold">
                            <p:stCondLst>
                              <p:cond delay="1000"/>
                            </p:stCondLst>
                            <p:childTnLst>
                              <p:par>
                                <p:cTn id="103" presetID="22" presetClass="entr" presetSubtype="4"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childTnLst>
                          </p:cTn>
                        </p:par>
                        <p:par>
                          <p:cTn id="106" fill="hold">
                            <p:stCondLst>
                              <p:cond delay="1500"/>
                            </p:stCondLst>
                            <p:childTnLst>
                              <p:par>
                                <p:cTn id="107" presetID="22" presetClass="entr" presetSubtype="1" fill="hold"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up)">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childTnLst>
                                </p:cTn>
                              </p:par>
                              <p:par>
                                <p:cTn id="115" presetID="10" presetClass="exit" presetSubtype="0" fill="hold" grpId="0" nodeType="withEffect">
                                  <p:stCondLst>
                                    <p:cond delay="0"/>
                                  </p:stCondLst>
                                  <p:childTnLst>
                                    <p:animEffect transition="out" filter="fade">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left)">
                                      <p:cBhvr>
                                        <p:cTn id="121" dur="500"/>
                                        <p:tgtEl>
                                          <p:spTgt spid="3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37"/>
                                        </p:tgtEl>
                                      </p:cBhvr>
                                    </p:animEffect>
                                    <p:set>
                                      <p:cBhvr>
                                        <p:cTn id="126" dur="1" fill="hold">
                                          <p:stCondLst>
                                            <p:cond delay="499"/>
                                          </p:stCondLst>
                                        </p:cTn>
                                        <p:tgtEl>
                                          <p:spTgt spid="37"/>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16"/>
                                        </p:tgtEl>
                                      </p:cBhvr>
                                    </p:animEffect>
                                    <p:set>
                                      <p:cBhvr>
                                        <p:cTn id="129" dur="1" fill="hold">
                                          <p:stCondLst>
                                            <p:cond delay="499"/>
                                          </p:stCondLst>
                                        </p:cTn>
                                        <p:tgtEl>
                                          <p:spTgt spid="16"/>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36"/>
                                        </p:tgtEl>
                                      </p:cBhvr>
                                    </p:animEffect>
                                    <p:set>
                                      <p:cBhvr>
                                        <p:cTn id="132" dur="1" fill="hold">
                                          <p:stCondLst>
                                            <p:cond delay="499"/>
                                          </p:stCondLst>
                                        </p:cTn>
                                        <p:tgtEl>
                                          <p:spTgt spid="36"/>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500"/>
                                        <p:tgtEl>
                                          <p:spTgt spid="35"/>
                                        </p:tgtEl>
                                      </p:cBhvr>
                                    </p:animEffect>
                                  </p:childTnLst>
                                </p:cTn>
                              </p:par>
                            </p:childTnLst>
                          </p:cTn>
                        </p:par>
                        <p:par>
                          <p:cTn id="136" fill="hold">
                            <p:stCondLst>
                              <p:cond delay="500"/>
                            </p:stCondLst>
                            <p:childTnLst>
                              <p:par>
                                <p:cTn id="137" presetID="22" presetClass="entr" presetSubtype="4" fill="hold" nodeType="afterEffect">
                                  <p:stCondLst>
                                    <p:cond delay="500"/>
                                  </p:stCondLst>
                                  <p:childTnLst>
                                    <p:set>
                                      <p:cBhvr>
                                        <p:cTn id="138" dur="1" fill="hold">
                                          <p:stCondLst>
                                            <p:cond delay="0"/>
                                          </p:stCondLst>
                                        </p:cTn>
                                        <p:tgtEl>
                                          <p:spTgt spid="34"/>
                                        </p:tgtEl>
                                        <p:attrNameLst>
                                          <p:attrName>style.visibility</p:attrName>
                                        </p:attrNameLst>
                                      </p:cBhvr>
                                      <p:to>
                                        <p:strVal val="visible"/>
                                      </p:to>
                                    </p:set>
                                    <p:animEffect transition="in" filter="wipe(down)">
                                      <p:cBhvr>
                                        <p:cTn id="139" dur="500"/>
                                        <p:tgtEl>
                                          <p:spTgt spid="3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35"/>
                                        </p:tgtEl>
                                      </p:cBhvr>
                                    </p:animEffect>
                                    <p:set>
                                      <p:cBhvr>
                                        <p:cTn id="144" dur="1" fill="hold">
                                          <p:stCondLst>
                                            <p:cond delay="499"/>
                                          </p:stCondLst>
                                        </p:cTn>
                                        <p:tgtEl>
                                          <p:spTgt spid="35"/>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17"/>
                                        </p:tgtEl>
                                      </p:cBhvr>
                                    </p:animEffect>
                                    <p:set>
                                      <p:cBhvr>
                                        <p:cTn id="147" dur="1" fill="hold">
                                          <p:stCondLst>
                                            <p:cond delay="499"/>
                                          </p:stCondLst>
                                        </p:cTn>
                                        <p:tgtEl>
                                          <p:spTgt spid="17"/>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500"/>
                                        <p:tgtEl>
                                          <p:spTgt spid="34"/>
                                        </p:tgtEl>
                                      </p:cBhvr>
                                    </p:animEffect>
                                    <p:set>
                                      <p:cBhvr>
                                        <p:cTn id="150" dur="1" fill="hold">
                                          <p:stCondLst>
                                            <p:cond delay="499"/>
                                          </p:stCondLst>
                                        </p:cTn>
                                        <p:tgtEl>
                                          <p:spTgt spid="34"/>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4" grpId="0" animBg="1"/>
      <p:bldP spid="24" grpId="0" animBg="1"/>
      <p:bldP spid="25" grpId="0" animBg="1"/>
      <p:bldP spid="29" grpId="0" animBg="1"/>
      <p:bldP spid="30" grpId="0" animBg="1"/>
      <p:bldP spid="31"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5.e.: Cell </a:t>
            </a:r>
            <a:r>
              <a:rPr lang="en-US" dirty="0" smtClean="0"/>
              <a:t>Phone System Limitations in Disasters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265" y="1221469"/>
            <a:ext cx="4425950" cy="2704958"/>
          </a:xfrm>
          <a:prstGeom prst="rect">
            <a:avLst/>
          </a:prstGeom>
        </p:spPr>
      </p:pic>
      <p:sp>
        <p:nvSpPr>
          <p:cNvPr id="7" name="TextBox 6"/>
          <p:cNvSpPr txBox="1"/>
          <p:nvPr/>
        </p:nvSpPr>
        <p:spPr bwMode="auto">
          <a:xfrm>
            <a:off x="942341" y="406400"/>
            <a:ext cx="3136899" cy="4247317"/>
          </a:xfrm>
          <a:prstGeom prst="rect">
            <a:avLst/>
          </a:prstGeom>
          <a:noFill/>
          <a:ln w="9525">
            <a:noFill/>
            <a:miter lim="800000"/>
            <a:headEnd/>
            <a:tailEnd/>
          </a:ln>
        </p:spPr>
        <p:txBody>
          <a:bodyPr wrap="square" rtlCol="0">
            <a:spAutoFit/>
          </a:bodyPr>
          <a:lstStyle>
            <a:defPPr>
              <a:defRPr lang="en-US"/>
            </a:defPPr>
            <a:lvl1pPr>
              <a:defRPr sz="5400" b="1">
                <a:ln w="10541" cmpd="sng">
                  <a:solidFill>
                    <a:schemeClr val="accent1">
                      <a:shade val="88000"/>
                      <a:satMod val="110000"/>
                    </a:schemeClr>
                  </a:solidFill>
                  <a:prstDash val="solid"/>
                </a:ln>
                <a:solidFill>
                  <a:srgbClr val="FFFF00"/>
                </a:solidFill>
                <a:latin typeface="Verdana" pitchFamily="34" charset="0"/>
              </a:defRPr>
            </a:lvl1pPr>
          </a:lstStyle>
          <a:p>
            <a:pPr marL="114300" indent="-114300">
              <a:spcAft>
                <a:spcPts val="1800"/>
              </a:spcAft>
              <a:buFont typeface="Arial" panose="020B0604020202020204" pitchFamily="34" charset="0"/>
              <a:buChar char="•"/>
            </a:pPr>
            <a:r>
              <a:rPr lang="en-US" sz="2000" dirty="0"/>
              <a:t>90+% load during normal </a:t>
            </a:r>
            <a:r>
              <a:rPr lang="en-US" sz="2000" dirty="0" smtClean="0"/>
              <a:t>times…</a:t>
            </a:r>
            <a:br>
              <a:rPr lang="en-US" sz="2000" dirty="0" smtClean="0"/>
            </a:br>
            <a:r>
              <a:rPr lang="en-US" sz="2000" dirty="0" smtClean="0">
                <a:ln w="10541" cmpd="sng">
                  <a:solidFill>
                    <a:schemeClr val="bg1"/>
                  </a:solidFill>
                  <a:prstDash val="solid"/>
                </a:ln>
                <a:solidFill>
                  <a:srgbClr val="66FFFF"/>
                </a:solidFill>
              </a:rPr>
              <a:t>What will happen with a bigger-than-normal load?</a:t>
            </a:r>
            <a:endParaRPr lang="en-US" sz="2000" dirty="0">
              <a:ln w="10541" cmpd="sng">
                <a:solidFill>
                  <a:schemeClr val="bg1"/>
                </a:solidFill>
                <a:prstDash val="solid"/>
              </a:ln>
              <a:solidFill>
                <a:srgbClr val="66FFFF"/>
              </a:solidFill>
            </a:endParaRPr>
          </a:p>
          <a:p>
            <a:pPr marL="114300" indent="-114300">
              <a:spcAft>
                <a:spcPts val="1800"/>
              </a:spcAft>
              <a:buFont typeface="Arial" panose="020B0604020202020204" pitchFamily="34" charset="0"/>
              <a:buChar char="•"/>
            </a:pPr>
            <a:r>
              <a:rPr lang="en-US" sz="2000" dirty="0"/>
              <a:t>Still </a:t>
            </a:r>
            <a:r>
              <a:rPr lang="en-US" sz="2000" dirty="0" smtClean="0"/>
              <a:t>requires</a:t>
            </a:r>
            <a:br>
              <a:rPr lang="en-US" sz="2000" dirty="0" smtClean="0"/>
            </a:br>
            <a:r>
              <a:rPr lang="en-US" sz="2000" dirty="0" smtClean="0"/>
              <a:t>land- </a:t>
            </a:r>
            <a:r>
              <a:rPr lang="en-US" sz="2000" dirty="0"/>
              <a:t>line </a:t>
            </a:r>
            <a:r>
              <a:rPr lang="en-US" sz="2000" dirty="0" smtClean="0"/>
              <a:t>telephone system</a:t>
            </a:r>
            <a:endParaRPr lang="en-US" sz="2000" dirty="0"/>
          </a:p>
          <a:p>
            <a:pPr marL="114300" indent="-114300">
              <a:spcAft>
                <a:spcPts val="1800"/>
              </a:spcAft>
              <a:buFont typeface="Arial" panose="020B0604020202020204" pitchFamily="34" charset="0"/>
              <a:buChar char="•"/>
            </a:pPr>
            <a:r>
              <a:rPr lang="en-US" sz="2000" dirty="0"/>
              <a:t>Requires functioning electrical power system</a:t>
            </a:r>
            <a:endParaRPr lang="en-US" sz="2000" dirty="0"/>
          </a:p>
        </p:txBody>
      </p:sp>
      <p:sp>
        <p:nvSpPr>
          <p:cNvPr id="83" name="TextBox 3"/>
          <p:cNvSpPr txBox="1"/>
          <p:nvPr/>
        </p:nvSpPr>
        <p:spPr bwMode="auto">
          <a:xfrm>
            <a:off x="4268792" y="789077"/>
            <a:ext cx="4269117" cy="461665"/>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2400" b="1" dirty="0" smtClean="0">
                <a:ln w="10541" cmpd="sng">
                  <a:solidFill>
                    <a:schemeClr val="accent1">
                      <a:shade val="88000"/>
                      <a:satMod val="110000"/>
                    </a:schemeClr>
                  </a:solidFill>
                  <a:prstDash val="solid"/>
                </a:ln>
                <a:solidFill>
                  <a:srgbClr val="FFFF00"/>
                </a:solidFill>
                <a:latin typeface="Verdana" pitchFamily="34" charset="0"/>
              </a:rPr>
              <a:t>Limitations </a:t>
            </a:r>
            <a:r>
              <a:rPr lang="en-US" sz="2400" b="1" dirty="0" smtClean="0">
                <a:ln w="10541" cmpd="sng">
                  <a:solidFill>
                    <a:schemeClr val="accent1">
                      <a:shade val="88000"/>
                      <a:satMod val="110000"/>
                    </a:schemeClr>
                  </a:solidFill>
                  <a:prstDash val="solid"/>
                </a:ln>
                <a:solidFill>
                  <a:srgbClr val="FFFF00"/>
                </a:solidFill>
                <a:latin typeface="Verdana" pitchFamily="34" charset="0"/>
              </a:rPr>
              <a:t>in Disasters</a:t>
            </a:r>
            <a:endParaRPr lang="en-US" sz="24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18105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xit" presetSubtype="0" fill="hold" grpId="0"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5.a.:  </a:t>
            </a:r>
            <a:r>
              <a:rPr lang="en-US" dirty="0"/>
              <a:t>Schematic </a:t>
            </a:r>
            <a:r>
              <a:rPr lang="en-US" dirty="0" smtClean="0"/>
              <a:t>Diagrams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2</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cxnSp>
        <p:nvCxnSpPr>
          <p:cNvPr id="23" name="Straight Connector 22"/>
          <p:cNvCxnSpPr/>
          <p:nvPr/>
        </p:nvCxnSpPr>
        <p:spPr bwMode="auto">
          <a:xfrm>
            <a:off x="5302916" y="3637260"/>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3426460" y="3637276"/>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rot="5400000">
            <a:off x="6264949" y="3115769"/>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rot="5400000">
            <a:off x="6264965" y="1970397"/>
            <a:ext cx="59055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27" name="Rectangle 26"/>
          <p:cNvSpPr/>
          <p:nvPr/>
        </p:nvSpPr>
        <p:spPr bwMode="auto">
          <a:xfrm>
            <a:off x="5834135"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Amplifier</a:t>
            </a:r>
          </a:p>
        </p:txBody>
      </p:sp>
      <p:sp>
        <p:nvSpPr>
          <p:cNvPr id="28" name="Rectangle 27"/>
          <p:cNvSpPr/>
          <p:nvPr/>
        </p:nvSpPr>
        <p:spPr bwMode="auto">
          <a:xfrm>
            <a:off x="5834135" y="9712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Antenna</a:t>
            </a:r>
          </a:p>
        </p:txBody>
      </p:sp>
      <p:sp>
        <p:nvSpPr>
          <p:cNvPr id="29" name="Rectangle 28"/>
          <p:cNvSpPr/>
          <p:nvPr/>
        </p:nvSpPr>
        <p:spPr bwMode="auto">
          <a:xfrm>
            <a:off x="5834135" y="2108671"/>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Feedline</a:t>
            </a:r>
          </a:p>
        </p:txBody>
      </p:sp>
      <p:sp>
        <p:nvSpPr>
          <p:cNvPr id="30" name="Rectangle 29"/>
          <p:cNvSpPr/>
          <p:nvPr/>
        </p:nvSpPr>
        <p:spPr bwMode="auto">
          <a:xfrm>
            <a:off x="3908906"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Transceiver</a:t>
            </a:r>
          </a:p>
        </p:txBody>
      </p:sp>
      <p:sp>
        <p:nvSpPr>
          <p:cNvPr id="31" name="Rectangle 30"/>
          <p:cNvSpPr/>
          <p:nvPr/>
        </p:nvSpPr>
        <p:spPr bwMode="auto">
          <a:xfrm>
            <a:off x="2092806" y="3219126"/>
            <a:ext cx="1448045" cy="836831"/>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Verdana" panose="020B0604030504040204" pitchFamily="34" charset="0"/>
                <a:ea typeface="Verdana" panose="020B0604030504040204" pitchFamily="34" charset="0"/>
                <a:cs typeface="Verdana" panose="020B0604030504040204" pitchFamily="34" charset="0"/>
              </a:rPr>
              <a:t>Microphone</a:t>
            </a:r>
          </a:p>
        </p:txBody>
      </p:sp>
      <p:sp>
        <p:nvSpPr>
          <p:cNvPr id="32" name="Rectangle 31"/>
          <p:cNvSpPr/>
          <p:nvPr/>
        </p:nvSpPr>
        <p:spPr bwMode="auto">
          <a:xfrm>
            <a:off x="3900488" y="3219450"/>
            <a:ext cx="1440180" cy="832486"/>
          </a:xfrm>
          <a:prstGeom prst="rect">
            <a:avLst/>
          </a:prstGeom>
          <a:noFill/>
          <a:ln w="1270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33" name="Picture 3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150" y="3260083"/>
            <a:ext cx="1334096" cy="774700"/>
          </a:xfrm>
          <a:prstGeom prst="rect">
            <a:avLst/>
          </a:prstGeom>
        </p:spPr>
      </p:pic>
      <p:grpSp>
        <p:nvGrpSpPr>
          <p:cNvPr id="38" name="Group 37"/>
          <p:cNvGrpSpPr/>
          <p:nvPr/>
        </p:nvGrpSpPr>
        <p:grpSpPr>
          <a:xfrm>
            <a:off x="1063380" y="524193"/>
            <a:ext cx="7348465" cy="4300220"/>
            <a:chOff x="-4555763" y="-4132262"/>
            <a:chExt cx="7348465" cy="4300220"/>
          </a:xfrm>
        </p:grpSpPr>
        <p:pic>
          <p:nvPicPr>
            <p:cNvPr id="39" name="Picture 3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763" y="-4132262"/>
              <a:ext cx="7348465" cy="4267200"/>
            </a:xfrm>
            <a:prstGeom prst="rect">
              <a:avLst/>
            </a:prstGeom>
          </p:spPr>
        </p:pic>
        <p:sp>
          <p:nvSpPr>
            <p:cNvPr id="40" name="TextBox 39"/>
            <p:cNvSpPr txBox="1"/>
            <p:nvPr/>
          </p:nvSpPr>
          <p:spPr bwMode="auto">
            <a:xfrm>
              <a:off x="-4406900" y="-216763"/>
              <a:ext cx="1784463" cy="384721"/>
            </a:xfrm>
            <a:prstGeom prst="rect">
              <a:avLst/>
            </a:prstGeom>
            <a:noFill/>
            <a:ln w="9525">
              <a:noFill/>
              <a:miter lim="800000"/>
              <a:headEnd/>
              <a:tailEnd/>
            </a:ln>
          </p:spPr>
          <p:txBody>
            <a:bodyPr wrap="none" rtlCol="0">
              <a:spAutoFit/>
            </a:bodyPr>
            <a:lstStyle/>
            <a:p>
              <a:r>
                <a:rPr lang="en-US" b="1" dirty="0" smtClean="0">
                  <a:solidFill>
                    <a:srgbClr val="FF0000"/>
                  </a:solidFill>
                  <a:latin typeface="Verdana" pitchFamily="34" charset="0"/>
                </a:rPr>
                <a:t>Transceiver</a:t>
              </a:r>
              <a:endParaRPr lang="en-US" b="1" dirty="0">
                <a:solidFill>
                  <a:srgbClr val="FF0000"/>
                </a:solidFill>
                <a:latin typeface="Verdana" pitchFamily="34" charset="0"/>
              </a:endParaRPr>
            </a:p>
          </p:txBody>
        </p:sp>
      </p:grpSp>
    </p:spTree>
    <p:extLst>
      <p:ext uri="{BB962C8B-B14F-4D97-AF65-F5344CB8AC3E}">
        <p14:creationId xmlns:p14="http://schemas.microsoft.com/office/powerpoint/2010/main" val="35907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1000"/>
                                        <p:tgtEl>
                                          <p:spTgt spid="32"/>
                                        </p:tgtEl>
                                      </p:cBhvr>
                                    </p:animEffect>
                                    <p:set>
                                      <p:cBhvr>
                                        <p:cTn id="7" dur="1" fill="hold">
                                          <p:stCondLst>
                                            <p:cond delay="999"/>
                                          </p:stCondLst>
                                        </p:cTn>
                                        <p:tgtEl>
                                          <p:spTgt spid="3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38"/>
                                        </p:tgtEl>
                                      </p:cBhvr>
                                    </p:animEffect>
                                    <p:set>
                                      <p:cBhvr>
                                        <p:cTn id="15" dur="1" fill="hold">
                                          <p:stCondLst>
                                            <p:cond delay="999"/>
                                          </p:stCondLst>
                                        </p:cTn>
                                        <p:tgtEl>
                                          <p:spTgt spid="38"/>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33"/>
                                        </p:tgtEl>
                                      </p:cBhvr>
                                    </p:animEffect>
                                    <p:set>
                                      <p:cBhvr>
                                        <p:cTn id="23" dur="1" fill="hold">
                                          <p:stCondLst>
                                            <p:cond delay="999"/>
                                          </p:stCondLst>
                                        </p:cTn>
                                        <p:tgtEl>
                                          <p:spTgt spid="33"/>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5.b.: Radio Station </a:t>
            </a:r>
            <a:r>
              <a:rPr lang="en-US" dirty="0"/>
              <a:t>Diagram</a:t>
            </a:r>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3</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5" name="TextBox 4"/>
          <p:cNvSpPr txBox="1"/>
          <p:nvPr/>
        </p:nvSpPr>
        <p:spPr bwMode="auto">
          <a:xfrm>
            <a:off x="1463875" y="1086945"/>
            <a:ext cx="3485249" cy="2585323"/>
          </a:xfrm>
          <a:prstGeom prst="rect">
            <a:avLst/>
          </a:prstGeom>
          <a:noFill/>
          <a:ln w="9525">
            <a:noFill/>
            <a:miter lim="800000"/>
            <a:headEnd/>
            <a:tailEnd/>
          </a:ln>
        </p:spPr>
        <p:txBody>
          <a:bodyPr wrap="none" rtlCol="0">
            <a:spAutoFit/>
          </a:bodyPr>
          <a:lstStyle/>
          <a:p>
            <a:r>
              <a:rPr lang="en-US" sz="5400" b="1" dirty="0" smtClean="0">
                <a:ln w="10541" cmpd="sng">
                  <a:solidFill>
                    <a:schemeClr val="accent1">
                      <a:shade val="88000"/>
                      <a:satMod val="110000"/>
                    </a:schemeClr>
                  </a:solidFill>
                  <a:prstDash val="solid"/>
                </a:ln>
                <a:solidFill>
                  <a:srgbClr val="FFFF00"/>
                </a:solidFill>
                <a:latin typeface="Verdana" pitchFamily="34" charset="0"/>
              </a:rPr>
              <a:t>Finish</a:t>
            </a:r>
          </a:p>
          <a:p>
            <a:r>
              <a:rPr lang="en-US" sz="5400" b="1" dirty="0" smtClean="0">
                <a:ln w="10541" cmpd="sng">
                  <a:solidFill>
                    <a:schemeClr val="accent1">
                      <a:shade val="88000"/>
                      <a:satMod val="110000"/>
                    </a:schemeClr>
                  </a:solidFill>
                  <a:prstDash val="solid"/>
                </a:ln>
                <a:solidFill>
                  <a:srgbClr val="FFFF00"/>
                </a:solidFill>
                <a:latin typeface="Verdana" pitchFamily="34" charset="0"/>
              </a:rPr>
              <a:t>Block</a:t>
            </a:r>
          </a:p>
          <a:p>
            <a:r>
              <a:rPr lang="en-US" sz="5400" b="1" dirty="0" smtClean="0">
                <a:ln w="10541" cmpd="sng">
                  <a:solidFill>
                    <a:schemeClr val="accent1">
                      <a:shade val="88000"/>
                      <a:satMod val="110000"/>
                    </a:schemeClr>
                  </a:solidFill>
                  <a:prstDash val="solid"/>
                </a:ln>
                <a:solidFill>
                  <a:srgbClr val="FFFF00"/>
                </a:solidFill>
                <a:latin typeface="Verdana" pitchFamily="34" charset="0"/>
              </a:rPr>
              <a:t>Diagram</a:t>
            </a:r>
            <a:endParaRPr lang="en-US" sz="54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35907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867" y="192288"/>
            <a:ext cx="1975449" cy="861774"/>
          </a:xfrm>
        </p:spPr>
        <p:txBody>
          <a:bodyPr/>
          <a:lstStyle/>
          <a:p>
            <a:r>
              <a:rPr lang="en-US" dirty="0" smtClean="0"/>
              <a:t>Req. 5.c.: How</a:t>
            </a:r>
            <a:br>
              <a:rPr lang="en-US" dirty="0" smtClean="0"/>
            </a:br>
            <a:r>
              <a:rPr lang="en-US" dirty="0" smtClean="0"/>
              <a:t>Information</a:t>
            </a:r>
            <a:br>
              <a:rPr lang="en-US" dirty="0" smtClean="0"/>
            </a:br>
            <a:r>
              <a:rPr lang="en-US" dirty="0" smtClean="0"/>
              <a:t>is Transmitted</a:t>
            </a:r>
            <a:br>
              <a:rPr lang="en-US" dirty="0" smtClean="0"/>
            </a:br>
            <a:r>
              <a:rPr lang="en-US" dirty="0" smtClean="0"/>
              <a:t>-AM &amp; FM</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4</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8083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23" name="Rectangle 22"/>
          <p:cNvSpPr/>
          <p:nvPr/>
        </p:nvSpPr>
        <p:spPr bwMode="auto">
          <a:xfrm>
            <a:off x="1630045" y="541020"/>
            <a:ext cx="5422900" cy="396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bwMode="auto">
          <a:xfrm>
            <a:off x="8707593" y="46859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pic>
        <p:nvPicPr>
          <p:cNvPr id="25" name="Picture 4" descr="I:\2017 National Jamboree\Radio Merit Badge\Images\250px-Amfm3-en-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61299" y="782955"/>
            <a:ext cx="4590276" cy="358041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bwMode="auto">
          <a:xfrm>
            <a:off x="5663565" y="542924"/>
            <a:ext cx="1282699" cy="39502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Verbal</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Verdana" panose="020B0604030504040204" pitchFamily="34" charset="0"/>
                <a:ea typeface="Verdana" panose="020B0604030504040204" pitchFamily="34" charset="0"/>
                <a:cs typeface="Verdana" panose="020B0604030504040204" pitchFamily="34" charset="0"/>
              </a:rPr>
              <a:t>(audio)</a:t>
            </a:r>
            <a:r>
              <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message being sent</a:t>
            </a:r>
          </a:p>
          <a:p>
            <a:pPr marL="0" marR="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latin typeface="Verdana" panose="020B0604030504040204" pitchFamily="34" charset="0"/>
                <a:ea typeface="Verdana" panose="020B0604030504040204" pitchFamily="34" charset="0"/>
                <a:cs typeface="Verdana" panose="020B0604030504040204" pitchFamily="34" charset="0"/>
              </a:rPr>
              <a:t>AM</a:t>
            </a:r>
            <a:r>
              <a:rPr lang="en-US" sz="1400" dirty="0" smtClean="0">
                <a:latin typeface="Verdana" panose="020B0604030504040204" pitchFamily="34" charset="0"/>
                <a:ea typeface="Verdana" panose="020B0604030504040204" pitchFamily="34" charset="0"/>
                <a:cs typeface="Verdana" panose="020B0604030504040204" pitchFamily="34" charset="0"/>
              </a:rPr>
              <a:t> (Amplitude Modulation)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b="1" dirty="0">
                <a:latin typeface="Verdana" panose="020B0604030504040204" pitchFamily="34" charset="0"/>
                <a:ea typeface="Verdana" panose="020B0604030504040204" pitchFamily="34" charset="0"/>
                <a:cs typeface="Verdana" panose="020B0604030504040204" pitchFamily="34" charset="0"/>
              </a:rPr>
              <a:t>FM </a:t>
            </a:r>
            <a:r>
              <a:rPr lang="en-US" sz="1400" dirty="0" smtClean="0">
                <a:latin typeface="Verdana" panose="020B0604030504040204" pitchFamily="34" charset="0"/>
                <a:ea typeface="Verdana" panose="020B0604030504040204" pitchFamily="34" charset="0"/>
                <a:cs typeface="Verdana" panose="020B0604030504040204" pitchFamily="34" charset="0"/>
              </a:rPr>
              <a:t>(Frequency Modulation)</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bwMode="auto">
          <a:xfrm>
            <a:off x="1635483" y="561521"/>
            <a:ext cx="5417462"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bwMode="auto">
          <a:xfrm>
            <a:off x="1628521" y="1917700"/>
            <a:ext cx="5424424"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bwMode="auto">
          <a:xfrm>
            <a:off x="1628775" y="3305175"/>
            <a:ext cx="5424169" cy="10763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3"/>
          <p:cNvSpPr txBox="1"/>
          <p:nvPr/>
        </p:nvSpPr>
        <p:spPr bwMode="auto">
          <a:xfrm>
            <a:off x="1875758" y="930773"/>
            <a:ext cx="4913525" cy="3262432"/>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5400" b="1" dirty="0" smtClean="0">
                <a:ln w="10541" cmpd="sng">
                  <a:solidFill>
                    <a:srgbClr val="FF0000"/>
                  </a:solidFill>
                  <a:prstDash val="solid"/>
                </a:ln>
                <a:solidFill>
                  <a:srgbClr val="00007A"/>
                </a:solidFill>
                <a:latin typeface="Verdana" pitchFamily="34" charset="0"/>
              </a:rPr>
              <a:t>How</a:t>
            </a:r>
          </a:p>
          <a:p>
            <a:pPr algn="ctr"/>
            <a:r>
              <a:rPr lang="en-US" sz="5400" b="1" dirty="0" smtClean="0">
                <a:ln w="10541" cmpd="sng">
                  <a:solidFill>
                    <a:srgbClr val="FF0000"/>
                  </a:solidFill>
                  <a:prstDash val="solid"/>
                </a:ln>
                <a:solidFill>
                  <a:srgbClr val="00007A"/>
                </a:solidFill>
                <a:latin typeface="Verdana" pitchFamily="34" charset="0"/>
              </a:rPr>
              <a:t>Information</a:t>
            </a:r>
          </a:p>
          <a:p>
            <a:pPr algn="ctr"/>
            <a:r>
              <a:rPr lang="en-US" sz="4000" b="1" dirty="0" smtClean="0">
                <a:ln w="10541" cmpd="sng">
                  <a:solidFill>
                    <a:srgbClr val="FF0000"/>
                  </a:solidFill>
                  <a:prstDash val="solid"/>
                </a:ln>
                <a:solidFill>
                  <a:srgbClr val="00007A"/>
                </a:solidFill>
                <a:latin typeface="Verdana" pitchFamily="34" charset="0"/>
              </a:rPr>
              <a:t>is</a:t>
            </a:r>
          </a:p>
          <a:p>
            <a:pPr algn="ctr"/>
            <a:r>
              <a:rPr lang="en-US" sz="5400" b="1" dirty="0" smtClean="0">
                <a:ln w="10541" cmpd="sng">
                  <a:solidFill>
                    <a:srgbClr val="FF0000"/>
                  </a:solidFill>
                  <a:prstDash val="solid"/>
                </a:ln>
                <a:solidFill>
                  <a:srgbClr val="00007A"/>
                </a:solidFill>
                <a:latin typeface="Verdana" pitchFamily="34" charset="0"/>
              </a:rPr>
              <a:t>Transmitted</a:t>
            </a:r>
            <a:endParaRPr lang="en-US" sz="5400" b="1" dirty="0">
              <a:ln w="10541" cmpd="sng">
                <a:solidFill>
                  <a:srgbClr val="FF0000"/>
                </a:solidFill>
                <a:prstDash val="solid"/>
              </a:ln>
              <a:solidFill>
                <a:srgbClr val="00007A"/>
              </a:solidFill>
              <a:latin typeface="Verdana" pitchFamily="34" charset="0"/>
            </a:endParaRPr>
          </a:p>
        </p:txBody>
      </p:sp>
    </p:spTree>
    <p:extLst>
      <p:ext uri="{BB962C8B-B14F-4D97-AF65-F5344CB8AC3E}">
        <p14:creationId xmlns:p14="http://schemas.microsoft.com/office/powerpoint/2010/main" val="7227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xit" presetSubtype="0" fill="hold" grpId="0"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2" nodeType="clickEffect">
                                  <p:stCondLst>
                                    <p:cond delay="0"/>
                                  </p:stCondLst>
                                  <p:childTnLst>
                                    <p:animEffect transition="out" filter="fade">
                                      <p:cBhvr>
                                        <p:cTn id="42" dur="500"/>
                                        <p:tgtEl>
                                          <p:spTgt spid="29"/>
                                        </p:tgtEl>
                                      </p:cBhvr>
                                    </p:animEffect>
                                    <p:set>
                                      <p:cBhvr>
                                        <p:cTn id="43" dur="1" fill="hold">
                                          <p:stCondLst>
                                            <p:cond delay="499"/>
                                          </p:stCondLst>
                                        </p:cTn>
                                        <p:tgtEl>
                                          <p:spTgt spid="29"/>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1" grpId="0" animBg="1"/>
      <p:bldP spid="27" grpId="0" animBg="1"/>
      <p:bldP spid="20" grpId="0" animBg="1"/>
      <p:bldP spid="29" grpId="0" animBg="1"/>
      <p:bldP spid="29" grpId="1" animBg="1"/>
      <p:bldP spid="29" grpId="2" animBg="1"/>
      <p:bldP spid="30" grpId="0" animBg="1"/>
      <p:bldP spid="30" grpId="2"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867" y="211338"/>
            <a:ext cx="1975449" cy="861774"/>
          </a:xfrm>
        </p:spPr>
        <p:txBody>
          <a:bodyPr/>
          <a:lstStyle/>
          <a:p>
            <a:r>
              <a:rPr lang="en-US" dirty="0" smtClean="0"/>
              <a:t>Req. 5.c.: How</a:t>
            </a:r>
            <a:br>
              <a:rPr lang="en-US" dirty="0" smtClean="0"/>
            </a:br>
            <a:r>
              <a:rPr lang="en-US" dirty="0" smtClean="0"/>
              <a:t>Information</a:t>
            </a:r>
            <a:br>
              <a:rPr lang="en-US" dirty="0" smtClean="0"/>
            </a:br>
            <a:r>
              <a:rPr lang="en-US" dirty="0" smtClean="0"/>
              <a:t>is Transmitted</a:t>
            </a:r>
            <a:br>
              <a:rPr lang="en-US" dirty="0" smtClean="0"/>
            </a:br>
            <a:r>
              <a:rPr lang="en-US" dirty="0" smtClean="0"/>
              <a:t>- SSB</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23" name="Rectangle 22"/>
          <p:cNvSpPr/>
          <p:nvPr/>
        </p:nvSpPr>
        <p:spPr bwMode="auto">
          <a:xfrm>
            <a:off x="1419225" y="-335280"/>
            <a:ext cx="5905500" cy="54787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050">
              <a:latin typeface="Verdana" panose="020B0604030504040204" pitchFamily="34" charset="0"/>
              <a:ea typeface="Verdana" panose="020B0604030504040204" pitchFamily="34" charset="0"/>
              <a:cs typeface="Verdana" panose="020B0604030504040204" pitchFamily="34" charset="0"/>
            </a:endParaRPr>
          </a:p>
        </p:txBody>
      </p:sp>
      <p:pic>
        <p:nvPicPr>
          <p:cNvPr id="25" name="Picture 4" descr="I:\2017 National Jamboree\Radio Merit Badge\Images\250px-Amfm3-en-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1799" y="-93345"/>
            <a:ext cx="4590276" cy="358041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bwMode="auto">
          <a:xfrm>
            <a:off x="1854200" y="2501901"/>
            <a:ext cx="4127500" cy="1257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bwMode="auto">
          <a:xfrm>
            <a:off x="1424663" y="-314779"/>
            <a:ext cx="5907024" cy="1266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Freeform 3"/>
          <p:cNvSpPr/>
          <p:nvPr/>
        </p:nvSpPr>
        <p:spPr bwMode="auto">
          <a:xfrm>
            <a:off x="2101850" y="2345984"/>
            <a:ext cx="3752850" cy="1578658"/>
          </a:xfrm>
          <a:custGeom>
            <a:avLst/>
            <a:gdLst>
              <a:gd name="connsiteX0" fmla="*/ 0 w 4414838"/>
              <a:gd name="connsiteY0" fmla="*/ 1157365 h 2272386"/>
              <a:gd name="connsiteX1" fmla="*/ 38100 w 4414838"/>
              <a:gd name="connsiteY1" fmla="*/ 600152 h 2272386"/>
              <a:gd name="connsiteX2" fmla="*/ 80963 w 4414838"/>
              <a:gd name="connsiteY2" fmla="*/ 1643140 h 2272386"/>
              <a:gd name="connsiteX3" fmla="*/ 128588 w 4414838"/>
              <a:gd name="connsiteY3" fmla="*/ 457277 h 2272386"/>
              <a:gd name="connsiteX4" fmla="*/ 176213 w 4414838"/>
              <a:gd name="connsiteY4" fmla="*/ 1795540 h 2272386"/>
              <a:gd name="connsiteX5" fmla="*/ 223838 w 4414838"/>
              <a:gd name="connsiteY5" fmla="*/ 238202 h 2272386"/>
              <a:gd name="connsiteX6" fmla="*/ 280988 w 4414838"/>
              <a:gd name="connsiteY6" fmla="*/ 2028902 h 2272386"/>
              <a:gd name="connsiteX7" fmla="*/ 323850 w 4414838"/>
              <a:gd name="connsiteY7" fmla="*/ 123902 h 2272386"/>
              <a:gd name="connsiteX8" fmla="*/ 371475 w 4414838"/>
              <a:gd name="connsiteY8" fmla="*/ 2152727 h 2272386"/>
              <a:gd name="connsiteX9" fmla="*/ 423863 w 4414838"/>
              <a:gd name="connsiteY9" fmla="*/ 181052 h 2272386"/>
              <a:gd name="connsiteX10" fmla="*/ 466725 w 4414838"/>
              <a:gd name="connsiteY10" fmla="*/ 2095577 h 2272386"/>
              <a:gd name="connsiteX11" fmla="*/ 514350 w 4414838"/>
              <a:gd name="connsiteY11" fmla="*/ 314402 h 2272386"/>
              <a:gd name="connsiteX12" fmla="*/ 561975 w 4414838"/>
              <a:gd name="connsiteY12" fmla="*/ 1995565 h 2272386"/>
              <a:gd name="connsiteX13" fmla="*/ 609600 w 4414838"/>
              <a:gd name="connsiteY13" fmla="*/ 595390 h 2272386"/>
              <a:gd name="connsiteX14" fmla="*/ 657225 w 4414838"/>
              <a:gd name="connsiteY14" fmla="*/ 1690765 h 2272386"/>
              <a:gd name="connsiteX15" fmla="*/ 709613 w 4414838"/>
              <a:gd name="connsiteY15" fmla="*/ 766840 h 2272386"/>
              <a:gd name="connsiteX16" fmla="*/ 752475 w 4414838"/>
              <a:gd name="connsiteY16" fmla="*/ 1524077 h 2272386"/>
              <a:gd name="connsiteX17" fmla="*/ 804863 w 4414838"/>
              <a:gd name="connsiteY17" fmla="*/ 947815 h 2272386"/>
              <a:gd name="connsiteX18" fmla="*/ 862013 w 4414838"/>
              <a:gd name="connsiteY18" fmla="*/ 1385965 h 2272386"/>
              <a:gd name="connsiteX19" fmla="*/ 904875 w 4414838"/>
              <a:gd name="connsiteY19" fmla="*/ 1024015 h 2272386"/>
              <a:gd name="connsiteX20" fmla="*/ 947738 w 4414838"/>
              <a:gd name="connsiteY20" fmla="*/ 1285952 h 2272386"/>
              <a:gd name="connsiteX21" fmla="*/ 995363 w 4414838"/>
              <a:gd name="connsiteY21" fmla="*/ 1104977 h 2272386"/>
              <a:gd name="connsiteX22" fmla="*/ 1047750 w 4414838"/>
              <a:gd name="connsiteY22" fmla="*/ 1238327 h 2272386"/>
              <a:gd name="connsiteX23" fmla="*/ 1081088 w 4414838"/>
              <a:gd name="connsiteY23" fmla="*/ 1100215 h 2272386"/>
              <a:gd name="connsiteX24" fmla="*/ 1147763 w 4414838"/>
              <a:gd name="connsiteY24" fmla="*/ 1233565 h 2272386"/>
              <a:gd name="connsiteX25" fmla="*/ 1185863 w 4414838"/>
              <a:gd name="connsiteY25" fmla="*/ 1033540 h 2272386"/>
              <a:gd name="connsiteX26" fmla="*/ 1233488 w 4414838"/>
              <a:gd name="connsiteY26" fmla="*/ 1300240 h 2272386"/>
              <a:gd name="connsiteX27" fmla="*/ 1285875 w 4414838"/>
              <a:gd name="connsiteY27" fmla="*/ 904952 h 2272386"/>
              <a:gd name="connsiteX28" fmla="*/ 1328738 w 4414838"/>
              <a:gd name="connsiteY28" fmla="*/ 1400252 h 2272386"/>
              <a:gd name="connsiteX29" fmla="*/ 1371600 w 4414838"/>
              <a:gd name="connsiteY29" fmla="*/ 638252 h 2272386"/>
              <a:gd name="connsiteX30" fmla="*/ 1423988 w 4414838"/>
              <a:gd name="connsiteY30" fmla="*/ 1652665 h 2272386"/>
              <a:gd name="connsiteX31" fmla="*/ 1471613 w 4414838"/>
              <a:gd name="connsiteY31" fmla="*/ 462040 h 2272386"/>
              <a:gd name="connsiteX32" fmla="*/ 1519238 w 4414838"/>
              <a:gd name="connsiteY32" fmla="*/ 1852690 h 2272386"/>
              <a:gd name="connsiteX33" fmla="*/ 1566863 w 4414838"/>
              <a:gd name="connsiteY33" fmla="*/ 304877 h 2272386"/>
              <a:gd name="connsiteX34" fmla="*/ 1614488 w 4414838"/>
              <a:gd name="connsiteY34" fmla="*/ 1995565 h 2272386"/>
              <a:gd name="connsiteX35" fmla="*/ 1666875 w 4414838"/>
              <a:gd name="connsiteY35" fmla="*/ 304877 h 2272386"/>
              <a:gd name="connsiteX36" fmla="*/ 1709738 w 4414838"/>
              <a:gd name="connsiteY36" fmla="*/ 1981277 h 2272386"/>
              <a:gd name="connsiteX37" fmla="*/ 1757363 w 4414838"/>
              <a:gd name="connsiteY37" fmla="*/ 376315 h 2272386"/>
              <a:gd name="connsiteX38" fmla="*/ 1814513 w 4414838"/>
              <a:gd name="connsiteY38" fmla="*/ 1914602 h 2272386"/>
              <a:gd name="connsiteX39" fmla="*/ 1857375 w 4414838"/>
              <a:gd name="connsiteY39" fmla="*/ 504902 h 2272386"/>
              <a:gd name="connsiteX40" fmla="*/ 1900238 w 4414838"/>
              <a:gd name="connsiteY40" fmla="*/ 1824115 h 2272386"/>
              <a:gd name="connsiteX41" fmla="*/ 1947863 w 4414838"/>
              <a:gd name="connsiteY41" fmla="*/ 566815 h 2272386"/>
              <a:gd name="connsiteX42" fmla="*/ 2000250 w 4414838"/>
              <a:gd name="connsiteY42" fmla="*/ 1733627 h 2272386"/>
              <a:gd name="connsiteX43" fmla="*/ 2052638 w 4414838"/>
              <a:gd name="connsiteY43" fmla="*/ 700165 h 2272386"/>
              <a:gd name="connsiteX44" fmla="*/ 2085975 w 4414838"/>
              <a:gd name="connsiteY44" fmla="*/ 1619327 h 2272386"/>
              <a:gd name="connsiteX45" fmla="*/ 2138363 w 4414838"/>
              <a:gd name="connsiteY45" fmla="*/ 733502 h 2272386"/>
              <a:gd name="connsiteX46" fmla="*/ 2181225 w 4414838"/>
              <a:gd name="connsiteY46" fmla="*/ 1571702 h 2272386"/>
              <a:gd name="connsiteX47" fmla="*/ 2233613 w 4414838"/>
              <a:gd name="connsiteY47" fmla="*/ 776365 h 2272386"/>
              <a:gd name="connsiteX48" fmla="*/ 2281238 w 4414838"/>
              <a:gd name="connsiteY48" fmla="*/ 1524077 h 2272386"/>
              <a:gd name="connsiteX49" fmla="*/ 2324100 w 4414838"/>
              <a:gd name="connsiteY49" fmla="*/ 847802 h 2272386"/>
              <a:gd name="connsiteX50" fmla="*/ 2376488 w 4414838"/>
              <a:gd name="connsiteY50" fmla="*/ 1447877 h 2272386"/>
              <a:gd name="connsiteX51" fmla="*/ 2424113 w 4414838"/>
              <a:gd name="connsiteY51" fmla="*/ 895427 h 2272386"/>
              <a:gd name="connsiteX52" fmla="*/ 2476500 w 4414838"/>
              <a:gd name="connsiteY52" fmla="*/ 1405015 h 2272386"/>
              <a:gd name="connsiteX53" fmla="*/ 2524125 w 4414838"/>
              <a:gd name="connsiteY53" fmla="*/ 957340 h 2272386"/>
              <a:gd name="connsiteX54" fmla="*/ 2566988 w 4414838"/>
              <a:gd name="connsiteY54" fmla="*/ 1362152 h 2272386"/>
              <a:gd name="connsiteX55" fmla="*/ 2609850 w 4414838"/>
              <a:gd name="connsiteY55" fmla="*/ 957340 h 2272386"/>
              <a:gd name="connsiteX56" fmla="*/ 2662238 w 4414838"/>
              <a:gd name="connsiteY56" fmla="*/ 1366915 h 2272386"/>
              <a:gd name="connsiteX57" fmla="*/ 2709863 w 4414838"/>
              <a:gd name="connsiteY57" fmla="*/ 881140 h 2272386"/>
              <a:gd name="connsiteX58" fmla="*/ 2757488 w 4414838"/>
              <a:gd name="connsiteY58" fmla="*/ 1409777 h 2272386"/>
              <a:gd name="connsiteX59" fmla="*/ 2809875 w 4414838"/>
              <a:gd name="connsiteY59" fmla="*/ 771602 h 2272386"/>
              <a:gd name="connsiteX60" fmla="*/ 2857500 w 4414838"/>
              <a:gd name="connsiteY60" fmla="*/ 1533602 h 2272386"/>
              <a:gd name="connsiteX61" fmla="*/ 2900363 w 4414838"/>
              <a:gd name="connsiteY61" fmla="*/ 628727 h 2272386"/>
              <a:gd name="connsiteX62" fmla="*/ 2947988 w 4414838"/>
              <a:gd name="connsiteY62" fmla="*/ 1676477 h 2272386"/>
              <a:gd name="connsiteX63" fmla="*/ 2976563 w 4414838"/>
              <a:gd name="connsiteY63" fmla="*/ 509665 h 2272386"/>
              <a:gd name="connsiteX64" fmla="*/ 3043238 w 4414838"/>
              <a:gd name="connsiteY64" fmla="*/ 1786015 h 2272386"/>
              <a:gd name="connsiteX65" fmla="*/ 3090863 w 4414838"/>
              <a:gd name="connsiteY65" fmla="*/ 404890 h 2272386"/>
              <a:gd name="connsiteX66" fmla="*/ 3138488 w 4414838"/>
              <a:gd name="connsiteY66" fmla="*/ 1871740 h 2272386"/>
              <a:gd name="connsiteX67" fmla="*/ 3195638 w 4414838"/>
              <a:gd name="connsiteY67" fmla="*/ 252490 h 2272386"/>
              <a:gd name="connsiteX68" fmla="*/ 3257550 w 4414838"/>
              <a:gd name="connsiteY68" fmla="*/ 2019377 h 2272386"/>
              <a:gd name="connsiteX69" fmla="*/ 3290888 w 4414838"/>
              <a:gd name="connsiteY69" fmla="*/ 81040 h 2272386"/>
              <a:gd name="connsiteX70" fmla="*/ 3328988 w 4414838"/>
              <a:gd name="connsiteY70" fmla="*/ 2181302 h 2272386"/>
              <a:gd name="connsiteX71" fmla="*/ 3371850 w 4414838"/>
              <a:gd name="connsiteY71" fmla="*/ 77 h 2272386"/>
              <a:gd name="connsiteX72" fmla="*/ 3433763 w 4414838"/>
              <a:gd name="connsiteY72" fmla="*/ 2271790 h 2272386"/>
              <a:gd name="connsiteX73" fmla="*/ 3476625 w 4414838"/>
              <a:gd name="connsiteY73" fmla="*/ 242965 h 2272386"/>
              <a:gd name="connsiteX74" fmla="*/ 3529013 w 4414838"/>
              <a:gd name="connsiteY74" fmla="*/ 2062240 h 2272386"/>
              <a:gd name="connsiteX75" fmla="*/ 3567113 w 4414838"/>
              <a:gd name="connsiteY75" fmla="*/ 552527 h 2272386"/>
              <a:gd name="connsiteX76" fmla="*/ 3624263 w 4414838"/>
              <a:gd name="connsiteY76" fmla="*/ 1757440 h 2272386"/>
              <a:gd name="connsiteX77" fmla="*/ 3671888 w 4414838"/>
              <a:gd name="connsiteY77" fmla="*/ 700165 h 2272386"/>
              <a:gd name="connsiteX78" fmla="*/ 3709988 w 4414838"/>
              <a:gd name="connsiteY78" fmla="*/ 1609802 h 2272386"/>
              <a:gd name="connsiteX79" fmla="*/ 3762375 w 4414838"/>
              <a:gd name="connsiteY79" fmla="*/ 885902 h 2272386"/>
              <a:gd name="connsiteX80" fmla="*/ 3810000 w 4414838"/>
              <a:gd name="connsiteY80" fmla="*/ 1433590 h 2272386"/>
              <a:gd name="connsiteX81" fmla="*/ 3857625 w 4414838"/>
              <a:gd name="connsiteY81" fmla="*/ 976390 h 2272386"/>
              <a:gd name="connsiteX82" fmla="*/ 3905250 w 4414838"/>
              <a:gd name="connsiteY82" fmla="*/ 1338340 h 2272386"/>
              <a:gd name="connsiteX83" fmla="*/ 3948113 w 4414838"/>
              <a:gd name="connsiteY83" fmla="*/ 1052590 h 2272386"/>
              <a:gd name="connsiteX84" fmla="*/ 3995738 w 4414838"/>
              <a:gd name="connsiteY84" fmla="*/ 1281190 h 2272386"/>
              <a:gd name="connsiteX85" fmla="*/ 4052888 w 4414838"/>
              <a:gd name="connsiteY85" fmla="*/ 1047827 h 2272386"/>
              <a:gd name="connsiteX86" fmla="*/ 4100513 w 4414838"/>
              <a:gd name="connsiteY86" fmla="*/ 1276427 h 2272386"/>
              <a:gd name="connsiteX87" fmla="*/ 4148138 w 4414838"/>
              <a:gd name="connsiteY87" fmla="*/ 1014490 h 2272386"/>
              <a:gd name="connsiteX88" fmla="*/ 4186238 w 4414838"/>
              <a:gd name="connsiteY88" fmla="*/ 1314527 h 2272386"/>
              <a:gd name="connsiteX89" fmla="*/ 4233863 w 4414838"/>
              <a:gd name="connsiteY89" fmla="*/ 947815 h 2272386"/>
              <a:gd name="connsiteX90" fmla="*/ 4281488 w 4414838"/>
              <a:gd name="connsiteY90" fmla="*/ 1362152 h 2272386"/>
              <a:gd name="connsiteX91" fmla="*/ 4329113 w 4414838"/>
              <a:gd name="connsiteY91" fmla="*/ 852565 h 2272386"/>
              <a:gd name="connsiteX92" fmla="*/ 4386263 w 4414838"/>
              <a:gd name="connsiteY92" fmla="*/ 1485977 h 2272386"/>
              <a:gd name="connsiteX93" fmla="*/ 4414838 w 4414838"/>
              <a:gd name="connsiteY93" fmla="*/ 1171652 h 227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414838" h="2272386">
                <a:moveTo>
                  <a:pt x="0" y="1157365"/>
                </a:moveTo>
                <a:cubicBezTo>
                  <a:pt x="12303" y="838277"/>
                  <a:pt x="24606" y="519190"/>
                  <a:pt x="38100" y="600152"/>
                </a:cubicBezTo>
                <a:cubicBezTo>
                  <a:pt x="51594" y="681114"/>
                  <a:pt x="65882" y="1666953"/>
                  <a:pt x="80963" y="1643140"/>
                </a:cubicBezTo>
                <a:cubicBezTo>
                  <a:pt x="96044" y="1619327"/>
                  <a:pt x="112713" y="431877"/>
                  <a:pt x="128588" y="457277"/>
                </a:cubicBezTo>
                <a:cubicBezTo>
                  <a:pt x="144463" y="482677"/>
                  <a:pt x="160338" y="1832053"/>
                  <a:pt x="176213" y="1795540"/>
                </a:cubicBezTo>
                <a:cubicBezTo>
                  <a:pt x="192088" y="1759028"/>
                  <a:pt x="206376" y="199308"/>
                  <a:pt x="223838" y="238202"/>
                </a:cubicBezTo>
                <a:cubicBezTo>
                  <a:pt x="241300" y="277096"/>
                  <a:pt x="264319" y="2047952"/>
                  <a:pt x="280988" y="2028902"/>
                </a:cubicBezTo>
                <a:cubicBezTo>
                  <a:pt x="297657" y="2009852"/>
                  <a:pt x="308769" y="103264"/>
                  <a:pt x="323850" y="123902"/>
                </a:cubicBezTo>
                <a:cubicBezTo>
                  <a:pt x="338931" y="144539"/>
                  <a:pt x="354806" y="2143202"/>
                  <a:pt x="371475" y="2152727"/>
                </a:cubicBezTo>
                <a:cubicBezTo>
                  <a:pt x="388144" y="2162252"/>
                  <a:pt x="407988" y="190577"/>
                  <a:pt x="423863" y="181052"/>
                </a:cubicBezTo>
                <a:cubicBezTo>
                  <a:pt x="439738" y="171527"/>
                  <a:pt x="451644" y="2073352"/>
                  <a:pt x="466725" y="2095577"/>
                </a:cubicBezTo>
                <a:cubicBezTo>
                  <a:pt x="481806" y="2117802"/>
                  <a:pt x="498475" y="331071"/>
                  <a:pt x="514350" y="314402"/>
                </a:cubicBezTo>
                <a:cubicBezTo>
                  <a:pt x="530225" y="297733"/>
                  <a:pt x="546100" y="1948734"/>
                  <a:pt x="561975" y="1995565"/>
                </a:cubicBezTo>
                <a:cubicBezTo>
                  <a:pt x="577850" y="2042396"/>
                  <a:pt x="593725" y="646190"/>
                  <a:pt x="609600" y="595390"/>
                </a:cubicBezTo>
                <a:cubicBezTo>
                  <a:pt x="625475" y="544590"/>
                  <a:pt x="640556" y="1662190"/>
                  <a:pt x="657225" y="1690765"/>
                </a:cubicBezTo>
                <a:cubicBezTo>
                  <a:pt x="673894" y="1719340"/>
                  <a:pt x="693738" y="794621"/>
                  <a:pt x="709613" y="766840"/>
                </a:cubicBezTo>
                <a:cubicBezTo>
                  <a:pt x="725488" y="739059"/>
                  <a:pt x="736600" y="1493915"/>
                  <a:pt x="752475" y="1524077"/>
                </a:cubicBezTo>
                <a:cubicBezTo>
                  <a:pt x="768350" y="1554239"/>
                  <a:pt x="786607" y="970834"/>
                  <a:pt x="804863" y="947815"/>
                </a:cubicBezTo>
                <a:cubicBezTo>
                  <a:pt x="823119" y="924796"/>
                  <a:pt x="845344" y="1373265"/>
                  <a:pt x="862013" y="1385965"/>
                </a:cubicBezTo>
                <a:cubicBezTo>
                  <a:pt x="878682" y="1398665"/>
                  <a:pt x="890588" y="1040684"/>
                  <a:pt x="904875" y="1024015"/>
                </a:cubicBezTo>
                <a:cubicBezTo>
                  <a:pt x="919162" y="1007346"/>
                  <a:pt x="932657" y="1272458"/>
                  <a:pt x="947738" y="1285952"/>
                </a:cubicBezTo>
                <a:cubicBezTo>
                  <a:pt x="962819" y="1299446"/>
                  <a:pt x="978694" y="1112914"/>
                  <a:pt x="995363" y="1104977"/>
                </a:cubicBezTo>
                <a:cubicBezTo>
                  <a:pt x="1012032" y="1097040"/>
                  <a:pt x="1033463" y="1239121"/>
                  <a:pt x="1047750" y="1238327"/>
                </a:cubicBezTo>
                <a:cubicBezTo>
                  <a:pt x="1062037" y="1237533"/>
                  <a:pt x="1064419" y="1101009"/>
                  <a:pt x="1081088" y="1100215"/>
                </a:cubicBezTo>
                <a:cubicBezTo>
                  <a:pt x="1097757" y="1099421"/>
                  <a:pt x="1130301" y="1244677"/>
                  <a:pt x="1147763" y="1233565"/>
                </a:cubicBezTo>
                <a:cubicBezTo>
                  <a:pt x="1165225" y="1222453"/>
                  <a:pt x="1171576" y="1022427"/>
                  <a:pt x="1185863" y="1033540"/>
                </a:cubicBezTo>
                <a:cubicBezTo>
                  <a:pt x="1200151" y="1044652"/>
                  <a:pt x="1216819" y="1321671"/>
                  <a:pt x="1233488" y="1300240"/>
                </a:cubicBezTo>
                <a:cubicBezTo>
                  <a:pt x="1250157" y="1278809"/>
                  <a:pt x="1270000" y="888283"/>
                  <a:pt x="1285875" y="904952"/>
                </a:cubicBezTo>
                <a:cubicBezTo>
                  <a:pt x="1301750" y="921621"/>
                  <a:pt x="1314451" y="1444702"/>
                  <a:pt x="1328738" y="1400252"/>
                </a:cubicBezTo>
                <a:cubicBezTo>
                  <a:pt x="1343025" y="1355802"/>
                  <a:pt x="1355725" y="596183"/>
                  <a:pt x="1371600" y="638252"/>
                </a:cubicBezTo>
                <a:cubicBezTo>
                  <a:pt x="1387475" y="680321"/>
                  <a:pt x="1407319" y="1682034"/>
                  <a:pt x="1423988" y="1652665"/>
                </a:cubicBezTo>
                <a:cubicBezTo>
                  <a:pt x="1440657" y="1623296"/>
                  <a:pt x="1455738" y="428703"/>
                  <a:pt x="1471613" y="462040"/>
                </a:cubicBezTo>
                <a:cubicBezTo>
                  <a:pt x="1487488" y="495377"/>
                  <a:pt x="1503363" y="1878884"/>
                  <a:pt x="1519238" y="1852690"/>
                </a:cubicBezTo>
                <a:cubicBezTo>
                  <a:pt x="1535113" y="1826496"/>
                  <a:pt x="1550988" y="281064"/>
                  <a:pt x="1566863" y="304877"/>
                </a:cubicBezTo>
                <a:cubicBezTo>
                  <a:pt x="1582738" y="328689"/>
                  <a:pt x="1597819" y="1995565"/>
                  <a:pt x="1614488" y="1995565"/>
                </a:cubicBezTo>
                <a:cubicBezTo>
                  <a:pt x="1631157" y="1995565"/>
                  <a:pt x="1651000" y="307258"/>
                  <a:pt x="1666875" y="304877"/>
                </a:cubicBezTo>
                <a:cubicBezTo>
                  <a:pt x="1682750" y="302496"/>
                  <a:pt x="1694657" y="1969371"/>
                  <a:pt x="1709738" y="1981277"/>
                </a:cubicBezTo>
                <a:cubicBezTo>
                  <a:pt x="1724819" y="1993183"/>
                  <a:pt x="1739901" y="387427"/>
                  <a:pt x="1757363" y="376315"/>
                </a:cubicBezTo>
                <a:cubicBezTo>
                  <a:pt x="1774825" y="365203"/>
                  <a:pt x="1797844" y="1893171"/>
                  <a:pt x="1814513" y="1914602"/>
                </a:cubicBezTo>
                <a:cubicBezTo>
                  <a:pt x="1831182" y="1936033"/>
                  <a:pt x="1843088" y="519983"/>
                  <a:pt x="1857375" y="504902"/>
                </a:cubicBezTo>
                <a:cubicBezTo>
                  <a:pt x="1871663" y="489821"/>
                  <a:pt x="1885157" y="1813796"/>
                  <a:pt x="1900238" y="1824115"/>
                </a:cubicBezTo>
                <a:cubicBezTo>
                  <a:pt x="1915319" y="1834434"/>
                  <a:pt x="1931194" y="581896"/>
                  <a:pt x="1947863" y="566815"/>
                </a:cubicBezTo>
                <a:cubicBezTo>
                  <a:pt x="1964532" y="551734"/>
                  <a:pt x="1982788" y="1711402"/>
                  <a:pt x="2000250" y="1733627"/>
                </a:cubicBezTo>
                <a:cubicBezTo>
                  <a:pt x="2017712" y="1755852"/>
                  <a:pt x="2038351" y="719215"/>
                  <a:pt x="2052638" y="700165"/>
                </a:cubicBezTo>
                <a:cubicBezTo>
                  <a:pt x="2066926" y="681115"/>
                  <a:pt x="2071688" y="1613771"/>
                  <a:pt x="2085975" y="1619327"/>
                </a:cubicBezTo>
                <a:cubicBezTo>
                  <a:pt x="2100263" y="1624883"/>
                  <a:pt x="2122488" y="741439"/>
                  <a:pt x="2138363" y="733502"/>
                </a:cubicBezTo>
                <a:cubicBezTo>
                  <a:pt x="2154238" y="725565"/>
                  <a:pt x="2165350" y="1564558"/>
                  <a:pt x="2181225" y="1571702"/>
                </a:cubicBezTo>
                <a:cubicBezTo>
                  <a:pt x="2197100" y="1578846"/>
                  <a:pt x="2216944" y="784302"/>
                  <a:pt x="2233613" y="776365"/>
                </a:cubicBezTo>
                <a:cubicBezTo>
                  <a:pt x="2250282" y="768428"/>
                  <a:pt x="2266157" y="1512171"/>
                  <a:pt x="2281238" y="1524077"/>
                </a:cubicBezTo>
                <a:cubicBezTo>
                  <a:pt x="2296319" y="1535983"/>
                  <a:pt x="2308225" y="860502"/>
                  <a:pt x="2324100" y="847802"/>
                </a:cubicBezTo>
                <a:cubicBezTo>
                  <a:pt x="2339975" y="835102"/>
                  <a:pt x="2359819" y="1439940"/>
                  <a:pt x="2376488" y="1447877"/>
                </a:cubicBezTo>
                <a:cubicBezTo>
                  <a:pt x="2393157" y="1455814"/>
                  <a:pt x="2407444" y="902571"/>
                  <a:pt x="2424113" y="895427"/>
                </a:cubicBezTo>
                <a:cubicBezTo>
                  <a:pt x="2440782" y="888283"/>
                  <a:pt x="2459831" y="1394696"/>
                  <a:pt x="2476500" y="1405015"/>
                </a:cubicBezTo>
                <a:cubicBezTo>
                  <a:pt x="2493169" y="1415334"/>
                  <a:pt x="2509044" y="964484"/>
                  <a:pt x="2524125" y="957340"/>
                </a:cubicBezTo>
                <a:cubicBezTo>
                  <a:pt x="2539206" y="950196"/>
                  <a:pt x="2552701" y="1362152"/>
                  <a:pt x="2566988" y="1362152"/>
                </a:cubicBezTo>
                <a:cubicBezTo>
                  <a:pt x="2581275" y="1362152"/>
                  <a:pt x="2593975" y="956546"/>
                  <a:pt x="2609850" y="957340"/>
                </a:cubicBezTo>
                <a:cubicBezTo>
                  <a:pt x="2625725" y="958134"/>
                  <a:pt x="2645569" y="1379615"/>
                  <a:pt x="2662238" y="1366915"/>
                </a:cubicBezTo>
                <a:cubicBezTo>
                  <a:pt x="2678907" y="1354215"/>
                  <a:pt x="2693988" y="873996"/>
                  <a:pt x="2709863" y="881140"/>
                </a:cubicBezTo>
                <a:cubicBezTo>
                  <a:pt x="2725738" y="888284"/>
                  <a:pt x="2740819" y="1428033"/>
                  <a:pt x="2757488" y="1409777"/>
                </a:cubicBezTo>
                <a:cubicBezTo>
                  <a:pt x="2774157" y="1391521"/>
                  <a:pt x="2793206" y="750965"/>
                  <a:pt x="2809875" y="771602"/>
                </a:cubicBezTo>
                <a:cubicBezTo>
                  <a:pt x="2826544" y="792239"/>
                  <a:pt x="2842419" y="1557415"/>
                  <a:pt x="2857500" y="1533602"/>
                </a:cubicBezTo>
                <a:cubicBezTo>
                  <a:pt x="2872581" y="1509789"/>
                  <a:pt x="2885282" y="604914"/>
                  <a:pt x="2900363" y="628727"/>
                </a:cubicBezTo>
                <a:cubicBezTo>
                  <a:pt x="2915444" y="652540"/>
                  <a:pt x="2935288" y="1696321"/>
                  <a:pt x="2947988" y="1676477"/>
                </a:cubicBezTo>
                <a:cubicBezTo>
                  <a:pt x="2960688" y="1656633"/>
                  <a:pt x="2960688" y="491409"/>
                  <a:pt x="2976563" y="509665"/>
                </a:cubicBezTo>
                <a:cubicBezTo>
                  <a:pt x="2992438" y="527921"/>
                  <a:pt x="3024188" y="1803477"/>
                  <a:pt x="3043238" y="1786015"/>
                </a:cubicBezTo>
                <a:cubicBezTo>
                  <a:pt x="3062288" y="1768553"/>
                  <a:pt x="3074988" y="390602"/>
                  <a:pt x="3090863" y="404890"/>
                </a:cubicBezTo>
                <a:cubicBezTo>
                  <a:pt x="3106738" y="419177"/>
                  <a:pt x="3121025" y="1897140"/>
                  <a:pt x="3138488" y="1871740"/>
                </a:cubicBezTo>
                <a:cubicBezTo>
                  <a:pt x="3155951" y="1846340"/>
                  <a:pt x="3175794" y="227884"/>
                  <a:pt x="3195638" y="252490"/>
                </a:cubicBezTo>
                <a:cubicBezTo>
                  <a:pt x="3215482" y="277096"/>
                  <a:pt x="3241675" y="2047952"/>
                  <a:pt x="3257550" y="2019377"/>
                </a:cubicBezTo>
                <a:cubicBezTo>
                  <a:pt x="3273425" y="1990802"/>
                  <a:pt x="3278982" y="54053"/>
                  <a:pt x="3290888" y="81040"/>
                </a:cubicBezTo>
                <a:cubicBezTo>
                  <a:pt x="3302794" y="108027"/>
                  <a:pt x="3315494" y="2194796"/>
                  <a:pt x="3328988" y="2181302"/>
                </a:cubicBezTo>
                <a:cubicBezTo>
                  <a:pt x="3342482" y="2167808"/>
                  <a:pt x="3354388" y="-15004"/>
                  <a:pt x="3371850" y="77"/>
                </a:cubicBezTo>
                <a:cubicBezTo>
                  <a:pt x="3389313" y="15158"/>
                  <a:pt x="3416300" y="2231309"/>
                  <a:pt x="3433763" y="2271790"/>
                </a:cubicBezTo>
                <a:cubicBezTo>
                  <a:pt x="3451226" y="2312271"/>
                  <a:pt x="3460750" y="277890"/>
                  <a:pt x="3476625" y="242965"/>
                </a:cubicBezTo>
                <a:cubicBezTo>
                  <a:pt x="3492500" y="208040"/>
                  <a:pt x="3513932" y="2010647"/>
                  <a:pt x="3529013" y="2062240"/>
                </a:cubicBezTo>
                <a:cubicBezTo>
                  <a:pt x="3544094" y="2113833"/>
                  <a:pt x="3551238" y="603327"/>
                  <a:pt x="3567113" y="552527"/>
                </a:cubicBezTo>
                <a:cubicBezTo>
                  <a:pt x="3582988" y="501727"/>
                  <a:pt x="3606801" y="1732834"/>
                  <a:pt x="3624263" y="1757440"/>
                </a:cubicBezTo>
                <a:cubicBezTo>
                  <a:pt x="3641725" y="1782046"/>
                  <a:pt x="3657601" y="724771"/>
                  <a:pt x="3671888" y="700165"/>
                </a:cubicBezTo>
                <a:cubicBezTo>
                  <a:pt x="3686176" y="675559"/>
                  <a:pt x="3694907" y="1578846"/>
                  <a:pt x="3709988" y="1609802"/>
                </a:cubicBezTo>
                <a:cubicBezTo>
                  <a:pt x="3725069" y="1640758"/>
                  <a:pt x="3745706" y="915271"/>
                  <a:pt x="3762375" y="885902"/>
                </a:cubicBezTo>
                <a:cubicBezTo>
                  <a:pt x="3779044" y="856533"/>
                  <a:pt x="3794125" y="1418509"/>
                  <a:pt x="3810000" y="1433590"/>
                </a:cubicBezTo>
                <a:cubicBezTo>
                  <a:pt x="3825875" y="1448671"/>
                  <a:pt x="3841750" y="992265"/>
                  <a:pt x="3857625" y="976390"/>
                </a:cubicBezTo>
                <a:cubicBezTo>
                  <a:pt x="3873500" y="960515"/>
                  <a:pt x="3890169" y="1325640"/>
                  <a:pt x="3905250" y="1338340"/>
                </a:cubicBezTo>
                <a:cubicBezTo>
                  <a:pt x="3920331" y="1351040"/>
                  <a:pt x="3933032" y="1062115"/>
                  <a:pt x="3948113" y="1052590"/>
                </a:cubicBezTo>
                <a:cubicBezTo>
                  <a:pt x="3963194" y="1043065"/>
                  <a:pt x="3978276" y="1281984"/>
                  <a:pt x="3995738" y="1281190"/>
                </a:cubicBezTo>
                <a:cubicBezTo>
                  <a:pt x="4013200" y="1280396"/>
                  <a:pt x="4035426" y="1048621"/>
                  <a:pt x="4052888" y="1047827"/>
                </a:cubicBezTo>
                <a:cubicBezTo>
                  <a:pt x="4070350" y="1047033"/>
                  <a:pt x="4084638" y="1281983"/>
                  <a:pt x="4100513" y="1276427"/>
                </a:cubicBezTo>
                <a:cubicBezTo>
                  <a:pt x="4116388" y="1270871"/>
                  <a:pt x="4133850" y="1008140"/>
                  <a:pt x="4148138" y="1014490"/>
                </a:cubicBezTo>
                <a:cubicBezTo>
                  <a:pt x="4162426" y="1020840"/>
                  <a:pt x="4171951" y="1325640"/>
                  <a:pt x="4186238" y="1314527"/>
                </a:cubicBezTo>
                <a:cubicBezTo>
                  <a:pt x="4200526" y="1303415"/>
                  <a:pt x="4217988" y="939878"/>
                  <a:pt x="4233863" y="947815"/>
                </a:cubicBezTo>
                <a:cubicBezTo>
                  <a:pt x="4249738" y="955752"/>
                  <a:pt x="4265613" y="1378027"/>
                  <a:pt x="4281488" y="1362152"/>
                </a:cubicBezTo>
                <a:cubicBezTo>
                  <a:pt x="4297363" y="1346277"/>
                  <a:pt x="4311651" y="831928"/>
                  <a:pt x="4329113" y="852565"/>
                </a:cubicBezTo>
                <a:cubicBezTo>
                  <a:pt x="4346575" y="873202"/>
                  <a:pt x="4371976" y="1432796"/>
                  <a:pt x="4386263" y="1485977"/>
                </a:cubicBezTo>
                <a:cubicBezTo>
                  <a:pt x="4400550" y="1539158"/>
                  <a:pt x="4414838" y="1171652"/>
                  <a:pt x="4414838" y="1171652"/>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5955665" y="1266824"/>
            <a:ext cx="1282699" cy="240347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b="1" dirty="0" smtClean="0">
                <a:latin typeface="Verdana" panose="020B0604030504040204" pitchFamily="34" charset="0"/>
                <a:ea typeface="Verdana" panose="020B0604030504040204" pitchFamily="34" charset="0"/>
                <a:cs typeface="Verdana" panose="020B0604030504040204" pitchFamily="34" charset="0"/>
              </a:rPr>
              <a:t>AM</a:t>
            </a:r>
            <a:r>
              <a:rPr lang="en-US" sz="1400" dirty="0" smtClean="0">
                <a:latin typeface="Verdana" panose="020B0604030504040204" pitchFamily="34" charset="0"/>
                <a:ea typeface="Verdana" panose="020B0604030504040204" pitchFamily="34" charset="0"/>
                <a:cs typeface="Verdana" panose="020B0604030504040204" pitchFamily="34" charset="0"/>
              </a:rPr>
              <a:t> (Amplitude Modulation)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008000"/>
                </a:solidFill>
                <a:latin typeface="Verdana" panose="020B0604030504040204" pitchFamily="34" charset="0"/>
                <a:ea typeface="Verdana" panose="020B0604030504040204" pitchFamily="34" charset="0"/>
                <a:cs typeface="Verdana" panose="020B0604030504040204" pitchFamily="34" charset="0"/>
              </a:rPr>
              <a:t>SSB</a:t>
            </a:r>
            <a:r>
              <a:rPr 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(Single</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latin typeface="Verdana" panose="020B0604030504040204" pitchFamily="34" charset="0"/>
                <a:ea typeface="Verdana" panose="020B0604030504040204" pitchFamily="34" charset="0"/>
                <a:cs typeface="Verdana" panose="020B0604030504040204" pitchFamily="34" charset="0"/>
              </a:rPr>
              <a:t>Sideband)</a:t>
            </a:r>
            <a:endParaRPr kumimoji="0" lang="en-US" sz="14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bwMode="auto">
          <a:xfrm>
            <a:off x="5918200" y="2269735"/>
            <a:ext cx="1295400" cy="16799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701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42" repeatCount="4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Horizontal)">
                                      <p:cBhvr>
                                        <p:cTn id="15" dur="80"/>
                                        <p:tgtEl>
                                          <p:spTgt spid="4"/>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6" presetClass="exit" presetSubtype="26" repeatCount="4000" fill="hold" grpId="1" nodeType="afterEffect">
                                  <p:stCondLst>
                                    <p:cond delay="100"/>
                                  </p:stCondLst>
                                  <p:childTnLst>
                                    <p:animEffect transition="out" filter="barn(inHorizontal)">
                                      <p:cBhvr>
                                        <p:cTn id="21" dur="100"/>
                                        <p:tgtEl>
                                          <p:spTgt spid="4"/>
                                        </p:tgtEl>
                                      </p:cBhvr>
                                    </p:animEffect>
                                    <p:set>
                                      <p:cBhvr>
                                        <p:cTn id="22" dur="1" fill="hold">
                                          <p:stCondLst>
                                            <p:cond delay="99"/>
                                          </p:stCondLst>
                                        </p:cTn>
                                        <p:tgtEl>
                                          <p:spTgt spid="4"/>
                                        </p:tgtEl>
                                        <p:attrNameLst>
                                          <p:attrName>style.visibility</p:attrName>
                                        </p:attrNameLst>
                                      </p:cBhvr>
                                      <p:to>
                                        <p:strVal val="hidden"/>
                                      </p:to>
                                    </p:set>
                                  </p:childTnLst>
                                </p:cTn>
                              </p:par>
                            </p:childTnLst>
                          </p:cTn>
                        </p:par>
                        <p:par>
                          <p:cTn id="23" fill="hold">
                            <p:stCondLst>
                              <p:cond delay="1000"/>
                            </p:stCondLst>
                            <p:childTnLst>
                              <p:par>
                                <p:cTn id="24" presetID="16" presetClass="entr" presetSubtype="42" repeatCount="4000" fill="hold" grpId="2" nodeType="after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barn(outHorizontal)">
                                      <p:cBhvr>
                                        <p:cTn id="26" dur="200"/>
                                        <p:tgtEl>
                                          <p:spTgt spid="4"/>
                                        </p:tgtEl>
                                      </p:cBhvr>
                                    </p:animEffect>
                                  </p:childTnLst>
                                </p:cTn>
                              </p:par>
                            </p:childTnLst>
                          </p:cTn>
                        </p:par>
                        <p:par>
                          <p:cTn id="27" fill="hold">
                            <p:stCondLst>
                              <p:cond delay="2050"/>
                            </p:stCondLst>
                            <p:childTnLst>
                              <p:par>
                                <p:cTn id="28" presetID="16" presetClass="exit" presetSubtype="26" repeatCount="4000" fill="hold" grpId="3" nodeType="afterEffect">
                                  <p:stCondLst>
                                    <p:cond delay="400"/>
                                  </p:stCondLst>
                                  <p:childTnLst>
                                    <p:animEffect transition="out" filter="barn(inHorizontal)">
                                      <p:cBhvr>
                                        <p:cTn id="29" dur="100"/>
                                        <p:tgtEl>
                                          <p:spTgt spid="4"/>
                                        </p:tgtEl>
                                      </p:cBhvr>
                                    </p:animEffect>
                                    <p:set>
                                      <p:cBhvr>
                                        <p:cTn id="30" dur="1" fill="hold">
                                          <p:stCondLst>
                                            <p:cond delay="99"/>
                                          </p:stCondLst>
                                        </p:cTn>
                                        <p:tgtEl>
                                          <p:spTgt spid="4"/>
                                        </p:tgtEl>
                                        <p:attrNameLst>
                                          <p:attrName>style.visibility</p:attrName>
                                        </p:attrNameLst>
                                      </p:cBhvr>
                                      <p:to>
                                        <p:strVal val="hidden"/>
                                      </p:to>
                                    </p:set>
                                  </p:childTnLst>
                                </p:cTn>
                              </p:par>
                            </p:childTnLst>
                          </p:cTn>
                        </p:par>
                        <p:par>
                          <p:cTn id="31" fill="hold">
                            <p:stCondLst>
                              <p:cond delay="2850"/>
                            </p:stCondLst>
                            <p:childTnLst>
                              <p:par>
                                <p:cTn id="32" presetID="16" presetClass="entr" presetSubtype="42" repeatCount="4000" fill="hold" grpId="4" nodeType="afterEffect">
                                  <p:stCondLst>
                                    <p:cond delay="250"/>
                                  </p:stCondLst>
                                  <p:childTnLst>
                                    <p:set>
                                      <p:cBhvr>
                                        <p:cTn id="33" dur="1" fill="hold">
                                          <p:stCondLst>
                                            <p:cond delay="0"/>
                                          </p:stCondLst>
                                        </p:cTn>
                                        <p:tgtEl>
                                          <p:spTgt spid="4"/>
                                        </p:tgtEl>
                                        <p:attrNameLst>
                                          <p:attrName>style.visibility</p:attrName>
                                        </p:attrNameLst>
                                      </p:cBhvr>
                                      <p:to>
                                        <p:strVal val="visible"/>
                                      </p:to>
                                    </p:set>
                                    <p:animEffect transition="in" filter="barn(outHorizontal)">
                                      <p:cBhvr>
                                        <p:cTn id="34" dur="100"/>
                                        <p:tgtEl>
                                          <p:spTgt spid="4"/>
                                        </p:tgtEl>
                                      </p:cBhvr>
                                    </p:animEffect>
                                  </p:childTnLst>
                                </p:cTn>
                              </p:par>
                            </p:childTnLst>
                          </p:cTn>
                        </p:par>
                        <p:par>
                          <p:cTn id="35" fill="hold">
                            <p:stCondLst>
                              <p:cond delay="3500"/>
                            </p:stCondLst>
                            <p:childTnLst>
                              <p:par>
                                <p:cTn id="36" presetID="16" presetClass="exit" presetSubtype="26" repeatCount="4000" fill="hold" grpId="5" nodeType="afterEffect">
                                  <p:stCondLst>
                                    <p:cond delay="200"/>
                                  </p:stCondLst>
                                  <p:childTnLst>
                                    <p:animEffect transition="out" filter="barn(inHorizontal)">
                                      <p:cBhvr>
                                        <p:cTn id="37" dur="100"/>
                                        <p:tgtEl>
                                          <p:spTgt spid="4"/>
                                        </p:tgtEl>
                                      </p:cBhvr>
                                    </p:animEffect>
                                    <p:set>
                                      <p:cBhvr>
                                        <p:cTn id="38" dur="1" fill="hold">
                                          <p:stCondLst>
                                            <p:cond delay="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4" grpId="0" animBg="1"/>
      <p:bldP spid="4" grpId="1" animBg="1"/>
      <p:bldP spid="4" grpId="2" animBg="1"/>
      <p:bldP spid="4" grpId="3" animBg="1"/>
      <p:bldP spid="4" grpId="4" animBg="1"/>
      <p:bldP spid="4" grpId="5"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5.c.: CW</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6</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sp>
        <p:nvSpPr>
          <p:cNvPr id="13" name="TextBox 12"/>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6</a:t>
            </a:r>
            <a:endParaRPr lang="en-US" dirty="0">
              <a:solidFill>
                <a:srgbClr val="FFFF00"/>
              </a:solidFill>
            </a:endParaRPr>
          </a:p>
        </p:txBody>
      </p:sp>
      <p:sp>
        <p:nvSpPr>
          <p:cNvPr id="12" name="TextBox 11"/>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7</a:t>
            </a:r>
            <a:endParaRPr lang="en-US" dirty="0">
              <a:solidFill>
                <a:srgbClr val="FFFF00"/>
              </a:solidFill>
            </a:endParaRPr>
          </a:p>
        </p:txBody>
      </p:sp>
      <p:sp>
        <p:nvSpPr>
          <p:cNvPr id="11" name="TextBox 10"/>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8</a:t>
            </a:r>
            <a:endParaRPr lang="en-US" dirty="0">
              <a:solidFill>
                <a:srgbClr val="FFFF00"/>
              </a:solidFill>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1177" t="38925" r="24879" b="39142"/>
          <a:stretch/>
        </p:blipFill>
        <p:spPr>
          <a:xfrm>
            <a:off x="861391" y="527032"/>
            <a:ext cx="8282610" cy="2036584"/>
          </a:xfrm>
          <a:prstGeom prst="rect">
            <a:avLst/>
          </a:prstGeom>
        </p:spPr>
      </p:pic>
      <p:sp>
        <p:nvSpPr>
          <p:cNvPr id="24" name="TextBox 23"/>
          <p:cNvSpPr txBox="1"/>
          <p:nvPr/>
        </p:nvSpPr>
        <p:spPr bwMode="auto">
          <a:xfrm>
            <a:off x="1135989" y="1471322"/>
            <a:ext cx="837089" cy="461665"/>
          </a:xfrm>
          <a:prstGeom prst="rect">
            <a:avLst/>
          </a:prstGeom>
          <a:noFill/>
          <a:ln w="9525">
            <a:noFill/>
            <a:miter lim="800000"/>
            <a:headEnd/>
            <a:tailEnd/>
          </a:ln>
        </p:spPr>
        <p:txBody>
          <a:bodyPr wrap="none" rtlCol="0">
            <a:spAutoFit/>
          </a:bodyPr>
          <a:lstStyle/>
          <a:p>
            <a:r>
              <a:rPr lang="en-US" sz="2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endPar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grpSp>
        <p:nvGrpSpPr>
          <p:cNvPr id="25" name="Group 24"/>
          <p:cNvGrpSpPr/>
          <p:nvPr/>
        </p:nvGrpSpPr>
        <p:grpSpPr>
          <a:xfrm>
            <a:off x="1063937" y="2742066"/>
            <a:ext cx="7691428" cy="1800588"/>
            <a:chOff x="957257" y="465503"/>
            <a:chExt cx="7691428" cy="2097086"/>
          </a:xfrm>
        </p:grpSpPr>
        <p:grpSp>
          <p:nvGrpSpPr>
            <p:cNvPr id="26" name="Group 25"/>
            <p:cNvGrpSpPr/>
            <p:nvPr/>
          </p:nvGrpSpPr>
          <p:grpSpPr>
            <a:xfrm>
              <a:off x="957257" y="465503"/>
              <a:ext cx="5129195" cy="2078024"/>
              <a:chOff x="957257" y="465503"/>
              <a:chExt cx="5129195" cy="2078024"/>
            </a:xfrm>
          </p:grpSpPr>
          <p:grpSp>
            <p:nvGrpSpPr>
              <p:cNvPr id="55" name="Group 54"/>
              <p:cNvGrpSpPr/>
              <p:nvPr/>
            </p:nvGrpSpPr>
            <p:grpSpPr>
              <a:xfrm>
                <a:off x="957257" y="465503"/>
                <a:ext cx="2562231" cy="2058987"/>
                <a:chOff x="957256" y="465503"/>
                <a:chExt cx="16330777" cy="2058987"/>
              </a:xfrm>
            </p:grpSpPr>
            <p:grpSp>
              <p:nvGrpSpPr>
                <p:cNvPr id="84" name="Group 83"/>
                <p:cNvGrpSpPr/>
                <p:nvPr/>
              </p:nvGrpSpPr>
              <p:grpSpPr>
                <a:xfrm>
                  <a:off x="957256" y="471853"/>
                  <a:ext cx="8163884" cy="2052637"/>
                  <a:chOff x="957256" y="471853"/>
                  <a:chExt cx="8163884" cy="2052637"/>
                </a:xfrm>
              </p:grpSpPr>
              <p:sp>
                <p:nvSpPr>
                  <p:cNvPr id="99" name="Freeform 98"/>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0" name="Freeform 99"/>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1" name="Freeform 100"/>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3" name="Freeform 102"/>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5" name="Freeform 104"/>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8" name="Freeform 107"/>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9" name="Freeform 108"/>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0" name="Freeform 109"/>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5" name="Group 84"/>
                <p:cNvGrpSpPr/>
                <p:nvPr/>
              </p:nvGrpSpPr>
              <p:grpSpPr>
                <a:xfrm>
                  <a:off x="9124149" y="465503"/>
                  <a:ext cx="8163884" cy="2052637"/>
                  <a:chOff x="957256" y="471853"/>
                  <a:chExt cx="8163884" cy="2052637"/>
                </a:xfrm>
              </p:grpSpPr>
              <p:sp>
                <p:nvSpPr>
                  <p:cNvPr id="87" name="Freeform 86"/>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8" name="Freeform 87"/>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 name="Freeform 95"/>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7" name="Freeform 96"/>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86" name="Straight Connector 85"/>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nvGrpSpPr>
              <p:cNvPr id="56" name="Group 55"/>
              <p:cNvGrpSpPr/>
              <p:nvPr/>
            </p:nvGrpSpPr>
            <p:grpSpPr>
              <a:xfrm>
                <a:off x="3524221" y="484540"/>
                <a:ext cx="2562231" cy="2058987"/>
                <a:chOff x="957256" y="465503"/>
                <a:chExt cx="16330777" cy="2058987"/>
              </a:xfrm>
            </p:grpSpPr>
            <p:grpSp>
              <p:nvGrpSpPr>
                <p:cNvPr id="57" name="Group 56"/>
                <p:cNvGrpSpPr/>
                <p:nvPr/>
              </p:nvGrpSpPr>
              <p:grpSpPr>
                <a:xfrm>
                  <a:off x="957256" y="471853"/>
                  <a:ext cx="8163884" cy="2052637"/>
                  <a:chOff x="957256" y="471853"/>
                  <a:chExt cx="8163884" cy="2052637"/>
                </a:xfrm>
              </p:grpSpPr>
              <p:sp>
                <p:nvSpPr>
                  <p:cNvPr id="72" name="Freeform 71"/>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8" name="Group 57"/>
                <p:cNvGrpSpPr/>
                <p:nvPr/>
              </p:nvGrpSpPr>
              <p:grpSpPr>
                <a:xfrm>
                  <a:off x="9124149" y="465503"/>
                  <a:ext cx="8163884" cy="2052637"/>
                  <a:chOff x="957256" y="471853"/>
                  <a:chExt cx="8163884" cy="2052637"/>
                </a:xfrm>
              </p:grpSpPr>
              <p:sp>
                <p:nvSpPr>
                  <p:cNvPr id="60" name="Freeform 59"/>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59" name="Straight Connector 58"/>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grpSp>
          <p:nvGrpSpPr>
            <p:cNvPr id="27" name="Group 26"/>
            <p:cNvGrpSpPr/>
            <p:nvPr/>
          </p:nvGrpSpPr>
          <p:grpSpPr>
            <a:xfrm>
              <a:off x="6086454" y="503602"/>
              <a:ext cx="2562231" cy="2058987"/>
              <a:chOff x="957256" y="465503"/>
              <a:chExt cx="16330777" cy="2058987"/>
            </a:xfrm>
          </p:grpSpPr>
          <p:grpSp>
            <p:nvGrpSpPr>
              <p:cNvPr id="28" name="Group 27"/>
              <p:cNvGrpSpPr/>
              <p:nvPr/>
            </p:nvGrpSpPr>
            <p:grpSpPr>
              <a:xfrm>
                <a:off x="957256" y="471853"/>
                <a:ext cx="8163884" cy="2052637"/>
                <a:chOff x="957256" y="471853"/>
                <a:chExt cx="8163884" cy="2052637"/>
              </a:xfrm>
            </p:grpSpPr>
            <p:sp>
              <p:nvSpPr>
                <p:cNvPr id="43" name="Freeform 42"/>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Freeform 43"/>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Freeform 44"/>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Freeform 45"/>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9" name="Group 28"/>
              <p:cNvGrpSpPr/>
              <p:nvPr/>
            </p:nvGrpSpPr>
            <p:grpSpPr>
              <a:xfrm>
                <a:off x="9124149" y="465503"/>
                <a:ext cx="8163884" cy="2052637"/>
                <a:chOff x="957256" y="471853"/>
                <a:chExt cx="8163884" cy="2052637"/>
              </a:xfrm>
            </p:grpSpPr>
            <p:sp>
              <p:nvSpPr>
                <p:cNvPr id="31" name="Freeform 30"/>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Freeform 31"/>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Freeform 32"/>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Freeform 33"/>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Freeform 35"/>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Freeform 37"/>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Freeform 38"/>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Freeform 40"/>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Freeform 41"/>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30" name="Straight Connector 29"/>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sp>
        <p:nvSpPr>
          <p:cNvPr id="111" name="TextBox 110"/>
          <p:cNvSpPr txBox="1"/>
          <p:nvPr/>
        </p:nvSpPr>
        <p:spPr bwMode="auto">
          <a:xfrm>
            <a:off x="1303382" y="3765325"/>
            <a:ext cx="7279557" cy="830997"/>
          </a:xfrm>
          <a:prstGeom prst="rect">
            <a:avLst/>
          </a:prstGeom>
          <a:noFill/>
          <a:ln w="9525">
            <a:noFill/>
            <a:miter lim="800000"/>
            <a:headEnd/>
            <a:tailEnd/>
          </a:ln>
        </p:spPr>
        <p:txBody>
          <a:bodyPr wrap="none" rtlCol="0">
            <a:spAutoFit/>
          </a:bodyPr>
          <a:lstStyle/>
          <a:p>
            <a:pPr algn="ctr"/>
            <a:r>
              <a:rPr lang="en-US" sz="4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CONTINUOUS WAVE</a:t>
            </a:r>
            <a:endParaRPr lang="en-US" sz="4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12" name="TextBox 111"/>
          <p:cNvSpPr txBox="1"/>
          <p:nvPr/>
        </p:nvSpPr>
        <p:spPr bwMode="auto">
          <a:xfrm>
            <a:off x="2002763" y="2443798"/>
            <a:ext cx="1542410" cy="2215991"/>
          </a:xfrm>
          <a:prstGeom prst="rect">
            <a:avLst/>
          </a:prstGeom>
          <a:noFill/>
          <a:ln w="9525">
            <a:noFill/>
            <a:miter lim="800000"/>
            <a:headEnd/>
            <a:tailEnd/>
          </a:ln>
        </p:spPr>
        <p:txBody>
          <a:bodyPr wrap="none" rtlCol="0">
            <a:spAutoFit/>
          </a:bodyPr>
          <a:lstStyle/>
          <a:p>
            <a:pPr algn="ctr"/>
            <a:r>
              <a:rPr lang="en-US" sz="13800" b="1" spc="50" dirty="0" smtClean="0">
                <a:ln w="12700" cmpd="sng">
                  <a:solidFill>
                    <a:srgbClr val="FF0000"/>
                  </a:solidFill>
                  <a:prstDash val="solid"/>
                </a:ln>
                <a:solidFill>
                  <a:srgbClr val="FFFF00"/>
                </a:solidFill>
                <a:effectLst>
                  <a:glow rad="53100">
                    <a:schemeClr val="accent6">
                      <a:satMod val="180000"/>
                      <a:alpha val="30000"/>
                    </a:schemeClr>
                  </a:glow>
                </a:effectLst>
                <a:latin typeface="Verdana" pitchFamily="34" charset="0"/>
              </a:rPr>
              <a:t>V</a:t>
            </a:r>
            <a:endParaRPr lang="en-US" sz="13800" b="1" spc="50" dirty="0">
              <a:ln w="12700" cmpd="sng">
                <a:solidFill>
                  <a:srgbClr val="FF0000"/>
                </a:solidFill>
                <a:prstDash val="solid"/>
              </a:ln>
              <a:solidFill>
                <a:srgbClr val="FFFF00"/>
              </a:solidFill>
              <a:effectLst>
                <a:glow rad="53100">
                  <a:schemeClr val="accent6">
                    <a:satMod val="180000"/>
                    <a:alpha val="30000"/>
                  </a:schemeClr>
                </a:glow>
              </a:effectLst>
              <a:latin typeface="Verdana" pitchFamily="34" charset="0"/>
            </a:endParaRPr>
          </a:p>
        </p:txBody>
      </p:sp>
      <p:sp>
        <p:nvSpPr>
          <p:cNvPr id="113" name="Oval 112"/>
          <p:cNvSpPr/>
          <p:nvPr/>
        </p:nvSpPr>
        <p:spPr bwMode="auto">
          <a:xfrm>
            <a:off x="1394460" y="1134430"/>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4" name="Oval 113"/>
          <p:cNvSpPr/>
          <p:nvPr/>
        </p:nvSpPr>
        <p:spPr bwMode="auto">
          <a:xfrm>
            <a:off x="3093085" y="1135865"/>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Oval 114"/>
          <p:cNvSpPr/>
          <p:nvPr/>
        </p:nvSpPr>
        <p:spPr bwMode="auto">
          <a:xfrm>
            <a:off x="4816471" y="1134911"/>
            <a:ext cx="327660" cy="327660"/>
          </a:xfrm>
          <a:prstGeom prst="ellips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Rectangle 115"/>
          <p:cNvSpPr/>
          <p:nvPr/>
        </p:nvSpPr>
        <p:spPr bwMode="auto">
          <a:xfrm>
            <a:off x="7071360" y="1148716"/>
            <a:ext cx="960120" cy="29718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17" name="TextBox 116"/>
          <p:cNvSpPr txBox="1"/>
          <p:nvPr/>
        </p:nvSpPr>
        <p:spPr bwMode="auto">
          <a:xfrm>
            <a:off x="4744003" y="3072752"/>
            <a:ext cx="3004349" cy="1200329"/>
          </a:xfrm>
          <a:prstGeom prst="rect">
            <a:avLst/>
          </a:prstGeom>
          <a:noFill/>
          <a:ln w="9525">
            <a:noFill/>
            <a:miter lim="800000"/>
            <a:headEnd/>
            <a:tailEnd/>
          </a:ln>
        </p:spPr>
        <p:txBody>
          <a:bodyPr wrap="none" rtlCol="0">
            <a:spAutoFit/>
          </a:bodyPr>
          <a:lstStyle/>
          <a:p>
            <a:pPr algn="ctr"/>
            <a:r>
              <a:rPr lang="en-US" sz="72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t>
            </a:r>
            <a:r>
              <a:rPr lang="en-US" sz="7200" b="1" spc="50" dirty="0" smtClean="0">
                <a:ln w="12700" cmpd="sng">
                  <a:solidFill>
                    <a:srgbClr val="FF0000"/>
                  </a:solidFill>
                  <a:prstDash val="solid"/>
                </a:ln>
                <a:solidFill>
                  <a:srgbClr val="FFFF00"/>
                </a:solidFill>
                <a:effectLst>
                  <a:glow rad="53100">
                    <a:schemeClr val="accent6">
                      <a:satMod val="180000"/>
                      <a:alpha val="30000"/>
                    </a:schemeClr>
                  </a:glow>
                </a:effectLst>
                <a:latin typeface="Verdana" pitchFamily="34" charset="0"/>
              </a:rPr>
              <a:t>CW</a:t>
            </a:r>
            <a:r>
              <a:rPr lang="en-US" sz="72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t>
            </a:r>
            <a:endParaRPr lang="en-US" sz="72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18" name="TextBox 117"/>
          <p:cNvSpPr txBox="1"/>
          <p:nvPr/>
        </p:nvSpPr>
        <p:spPr bwMode="auto">
          <a:xfrm>
            <a:off x="2834614" y="1471322"/>
            <a:ext cx="837089" cy="461665"/>
          </a:xfrm>
          <a:prstGeom prst="rect">
            <a:avLst/>
          </a:prstGeom>
          <a:noFill/>
          <a:ln w="9525">
            <a:noFill/>
            <a:miter lim="800000"/>
            <a:headEnd/>
            <a:tailEnd/>
          </a:ln>
        </p:spPr>
        <p:txBody>
          <a:bodyPr wrap="none" rtlCol="0">
            <a:spAutoFit/>
          </a:bodyPr>
          <a:lstStyle/>
          <a:p>
            <a:r>
              <a:rPr lang="en-US" sz="2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endPar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19" name="TextBox 118"/>
          <p:cNvSpPr txBox="1"/>
          <p:nvPr/>
        </p:nvSpPr>
        <p:spPr bwMode="auto">
          <a:xfrm>
            <a:off x="4557105" y="1471322"/>
            <a:ext cx="837089" cy="461665"/>
          </a:xfrm>
          <a:prstGeom prst="rect">
            <a:avLst/>
          </a:prstGeom>
          <a:noFill/>
          <a:ln w="9525">
            <a:noFill/>
            <a:miter lim="800000"/>
            <a:headEnd/>
            <a:tailEnd/>
          </a:ln>
        </p:spPr>
        <p:txBody>
          <a:bodyPr wrap="none" rtlCol="0">
            <a:spAutoFit/>
          </a:bodyPr>
          <a:lstStyle/>
          <a:p>
            <a:r>
              <a:rPr lang="en-US" sz="2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DIT</a:t>
            </a:r>
            <a:endPar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20" name="TextBox 119"/>
          <p:cNvSpPr txBox="1"/>
          <p:nvPr/>
        </p:nvSpPr>
        <p:spPr bwMode="auto">
          <a:xfrm>
            <a:off x="7067010" y="1471306"/>
            <a:ext cx="955711" cy="461665"/>
          </a:xfrm>
          <a:prstGeom prst="rect">
            <a:avLst/>
          </a:prstGeom>
          <a:noFill/>
          <a:ln w="9525">
            <a:noFill/>
            <a:miter lim="800000"/>
            <a:headEnd/>
            <a:tailEnd/>
          </a:ln>
        </p:spPr>
        <p:txBody>
          <a:bodyPr wrap="none" rtlCol="0">
            <a:spAutoFit/>
          </a:bodyPr>
          <a:lstStyle/>
          <a:p>
            <a:r>
              <a:rPr lang="en-US" sz="24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DAH</a:t>
            </a:r>
            <a:endParaRPr lang="en-US" sz="24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21" name="TextBox 3"/>
          <p:cNvSpPr txBox="1"/>
          <p:nvPr/>
        </p:nvSpPr>
        <p:spPr bwMode="auto">
          <a:xfrm>
            <a:off x="2202065" y="612026"/>
            <a:ext cx="5440912" cy="264687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6600" b="1" dirty="0" smtClean="0">
                <a:ln w="10541" cmpd="sng">
                  <a:solidFill>
                    <a:schemeClr val="accent1">
                      <a:shade val="88000"/>
                      <a:satMod val="110000"/>
                    </a:schemeClr>
                  </a:solidFill>
                  <a:prstDash val="solid"/>
                </a:ln>
                <a:solidFill>
                  <a:srgbClr val="66FF33"/>
                </a:solidFill>
                <a:latin typeface="Verdana" pitchFamily="34" charset="0"/>
              </a:rPr>
              <a:t>CW?</a:t>
            </a:r>
            <a:endParaRPr lang="en-US" sz="166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9209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1"/>
                                        </p:tgtEl>
                                      </p:cBhvr>
                                    </p:animEffect>
                                    <p:set>
                                      <p:cBhvr>
                                        <p:cTn id="10" dur="1" fill="hold">
                                          <p:stCondLst>
                                            <p:cond delay="499"/>
                                          </p:stCondLst>
                                        </p:cTn>
                                        <p:tgtEl>
                                          <p:spTgt spid="121"/>
                                        </p:tgtEl>
                                        <p:attrNameLst>
                                          <p:attrName>style.visibility</p:attrName>
                                        </p:attrNameLst>
                                      </p:cBhvr>
                                      <p:to>
                                        <p:strVal val="hidden"/>
                                      </p:to>
                                    </p:set>
                                  </p:childTnLst>
                                </p:cTn>
                              </p:par>
                              <p:par>
                                <p:cTn id="11" presetID="22" presetClass="entr" presetSubtype="8" repeatCount="3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600"/>
                                        <p:tgtEl>
                                          <p:spTgt spid="23"/>
                                        </p:tgtEl>
                                      </p:cBhvr>
                                    </p:animEffect>
                                  </p:childTnLst>
                                </p:cTn>
                              </p:par>
                            </p:childTnLst>
                          </p:cTn>
                        </p:par>
                        <p:par>
                          <p:cTn id="14" fill="hold">
                            <p:stCondLst>
                              <p:cond delay="1800"/>
                            </p:stCondLst>
                            <p:childTnLst>
                              <p:par>
                                <p:cTn id="15" presetID="10" presetClass="entr" presetSubtype="0" fill="hold" grpId="0" nodeType="afterEffect">
                                  <p:stCondLst>
                                    <p:cond delay="100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5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xit" presetSubtype="0" fill="hold" grpId="0"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fade">
                                      <p:cBhvr>
                                        <p:cTn id="44" dur="500"/>
                                        <p:tgtEl>
                                          <p:spTgt spid="114"/>
                                        </p:tgtEl>
                                      </p:cBhvr>
                                    </p:animEffect>
                                  </p:childTnLst>
                                </p:cTn>
                              </p:par>
                              <p:par>
                                <p:cTn id="45" presetID="10" presetClass="exit" presetSubtype="0" fill="hold" grpId="0"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childTnLst>
                          </p:cTn>
                        </p:par>
                        <p:par>
                          <p:cTn id="52" fill="hold">
                            <p:stCondLst>
                              <p:cond delay="1000"/>
                            </p:stCondLst>
                            <p:childTnLst>
                              <p:par>
                                <p:cTn id="53" presetID="10" presetClass="entr" presetSubtype="0" fill="hold" grpId="0" nodeType="afterEffect">
                                  <p:stCondLst>
                                    <p:cond delay="50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500"/>
                                        <p:tgtEl>
                                          <p:spTgt spid="118"/>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500"/>
                                        <p:tgtEl>
                                          <p:spTgt spid="1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xit" presetSubtype="0" fill="hold" grpId="0"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500"/>
                                  </p:stCondLst>
                                  <p:childTnLst>
                                    <p:set>
                                      <p:cBhvr>
                                        <p:cTn id="70" dur="1" fill="hold">
                                          <p:stCondLst>
                                            <p:cond delay="0"/>
                                          </p:stCondLst>
                                        </p:cTn>
                                        <p:tgtEl>
                                          <p:spTgt spid="120"/>
                                        </p:tgtEl>
                                        <p:attrNameLst>
                                          <p:attrName>style.visibility</p:attrName>
                                        </p:attrNameLst>
                                      </p:cBhvr>
                                      <p:to>
                                        <p:strVal val="visible"/>
                                      </p:to>
                                    </p:set>
                                    <p:animEffect transition="in" filter="fade">
                                      <p:cBhvr>
                                        <p:cTn id="71" dur="500"/>
                                        <p:tgtEl>
                                          <p:spTgt spid="1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11"/>
                                        </p:tgtEl>
                                      </p:cBhvr>
                                    </p:animEffect>
                                    <p:set>
                                      <p:cBhvr>
                                        <p:cTn id="76" dur="1" fill="hold">
                                          <p:stCondLst>
                                            <p:cond delay="499"/>
                                          </p:stCondLst>
                                        </p:cTn>
                                        <p:tgtEl>
                                          <p:spTgt spid="111"/>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12"/>
                                        </p:tgtEl>
                                        <p:attrNameLst>
                                          <p:attrName>style.visibility</p:attrName>
                                        </p:attrNameLst>
                                      </p:cBhvr>
                                      <p:to>
                                        <p:strVal val="visible"/>
                                      </p:to>
                                    </p:set>
                                    <p:animEffect transition="in" filter="fade">
                                      <p:cBhvr>
                                        <p:cTn id="82" dur="500"/>
                                        <p:tgtEl>
                                          <p:spTgt spid="11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xit" presetSubtype="0" fill="hold" grpId="0" nodeType="withEffect">
                                  <p:stCondLst>
                                    <p:cond delay="0"/>
                                  </p:stCondLst>
                                  <p:childTnLst>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13" grpId="0" animBg="1"/>
      <p:bldP spid="12" grpId="0" animBg="1"/>
      <p:bldP spid="11" grpId="0" animBg="1"/>
      <p:bldP spid="24" grpId="0"/>
      <p:bldP spid="111" grpId="0"/>
      <p:bldP spid="111" grpId="1"/>
      <p:bldP spid="112" grpId="0"/>
      <p:bldP spid="113" grpId="0" animBg="1"/>
      <p:bldP spid="114" grpId="0" animBg="1"/>
      <p:bldP spid="115" grpId="0" animBg="1"/>
      <p:bldP spid="116" grpId="0" animBg="1"/>
      <p:bldP spid="117" grpId="0"/>
      <p:bldP spid="118" grpId="0"/>
      <p:bldP spid="119" grpId="0"/>
      <p:bldP spid="120"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5.c.: </a:t>
            </a:r>
            <a:r>
              <a:rPr lang="en-US" dirty="0" smtClean="0"/>
              <a:t>CW</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577" y="623821"/>
            <a:ext cx="6719121" cy="3843337"/>
          </a:xfrm>
          <a:prstGeom prst="rect">
            <a:avLst/>
          </a:prstGeom>
          <a:noFill/>
          <a:ln>
            <a:noFill/>
          </a:ln>
          <a:effectLst>
            <a:outerShdw dist="107933" dir="2700000" algn="ctr" rotWithShape="0">
              <a:srgbClr val="000000">
                <a:alpha val="50026"/>
              </a:srgbClr>
            </a:outerShdw>
          </a:effectLst>
        </p:spPr>
      </p:pic>
      <p:sp>
        <p:nvSpPr>
          <p:cNvPr id="24" name="Freeform 23"/>
          <p:cNvSpPr/>
          <p:nvPr/>
        </p:nvSpPr>
        <p:spPr bwMode="auto">
          <a:xfrm>
            <a:off x="1422400" y="615950"/>
            <a:ext cx="6718300" cy="1885950"/>
          </a:xfrm>
          <a:custGeom>
            <a:avLst/>
            <a:gdLst>
              <a:gd name="connsiteX0" fmla="*/ 844550 w 6718300"/>
              <a:gd name="connsiteY0" fmla="*/ 1873250 h 1885950"/>
              <a:gd name="connsiteX1" fmla="*/ 869950 w 6718300"/>
              <a:gd name="connsiteY1" fmla="*/ 685800 h 1885950"/>
              <a:gd name="connsiteX2" fmla="*/ 1587500 w 6718300"/>
              <a:gd name="connsiteY2" fmla="*/ 692150 h 1885950"/>
              <a:gd name="connsiteX3" fmla="*/ 1587500 w 6718300"/>
              <a:gd name="connsiteY3" fmla="*/ 692150 h 1885950"/>
              <a:gd name="connsiteX4" fmla="*/ 1606550 w 6718300"/>
              <a:gd name="connsiteY4" fmla="*/ 762000 h 1885950"/>
              <a:gd name="connsiteX5" fmla="*/ 2317750 w 6718300"/>
              <a:gd name="connsiteY5" fmla="*/ 730250 h 1885950"/>
              <a:gd name="connsiteX6" fmla="*/ 2317750 w 6718300"/>
              <a:gd name="connsiteY6" fmla="*/ 1879600 h 1885950"/>
              <a:gd name="connsiteX7" fmla="*/ 4470400 w 6718300"/>
              <a:gd name="connsiteY7" fmla="*/ 1885950 h 1885950"/>
              <a:gd name="connsiteX8" fmla="*/ 4483100 w 6718300"/>
              <a:gd name="connsiteY8" fmla="*/ 749300 h 1885950"/>
              <a:gd name="connsiteX9" fmla="*/ 5187950 w 6718300"/>
              <a:gd name="connsiteY9" fmla="*/ 749300 h 1885950"/>
              <a:gd name="connsiteX10" fmla="*/ 5194300 w 6718300"/>
              <a:gd name="connsiteY10" fmla="*/ 692150 h 1885950"/>
              <a:gd name="connsiteX11" fmla="*/ 5873750 w 6718300"/>
              <a:gd name="connsiteY11" fmla="*/ 692150 h 1885950"/>
              <a:gd name="connsiteX12" fmla="*/ 5899150 w 6718300"/>
              <a:gd name="connsiteY12" fmla="*/ 1873250 h 1885950"/>
              <a:gd name="connsiteX13" fmla="*/ 6718300 w 6718300"/>
              <a:gd name="connsiteY13" fmla="*/ 1866900 h 1885950"/>
              <a:gd name="connsiteX14" fmla="*/ 6718300 w 6718300"/>
              <a:gd name="connsiteY14" fmla="*/ 0 h 1885950"/>
              <a:gd name="connsiteX15" fmla="*/ 0 w 6718300"/>
              <a:gd name="connsiteY15" fmla="*/ 12700 h 1885950"/>
              <a:gd name="connsiteX16" fmla="*/ 6350 w 6718300"/>
              <a:gd name="connsiteY16" fmla="*/ 1866900 h 1885950"/>
              <a:gd name="connsiteX17" fmla="*/ 844550 w 6718300"/>
              <a:gd name="connsiteY17" fmla="*/ 18732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18300" h="1885950">
                <a:moveTo>
                  <a:pt x="844550" y="1873250"/>
                </a:moveTo>
                <a:lnTo>
                  <a:pt x="869950" y="685800"/>
                </a:lnTo>
                <a:lnTo>
                  <a:pt x="1587500" y="692150"/>
                </a:lnTo>
                <a:lnTo>
                  <a:pt x="1587500" y="692150"/>
                </a:lnTo>
                <a:lnTo>
                  <a:pt x="1606550" y="762000"/>
                </a:lnTo>
                <a:lnTo>
                  <a:pt x="2317750" y="730250"/>
                </a:lnTo>
                <a:lnTo>
                  <a:pt x="2317750" y="1879600"/>
                </a:lnTo>
                <a:lnTo>
                  <a:pt x="4470400" y="1885950"/>
                </a:lnTo>
                <a:lnTo>
                  <a:pt x="4483100" y="749300"/>
                </a:lnTo>
                <a:lnTo>
                  <a:pt x="5187950" y="749300"/>
                </a:lnTo>
                <a:lnTo>
                  <a:pt x="5194300" y="692150"/>
                </a:lnTo>
                <a:lnTo>
                  <a:pt x="5873750" y="692150"/>
                </a:lnTo>
                <a:lnTo>
                  <a:pt x="5899150" y="1873250"/>
                </a:lnTo>
                <a:lnTo>
                  <a:pt x="6718300" y="1866900"/>
                </a:lnTo>
                <a:lnTo>
                  <a:pt x="6718300" y="0"/>
                </a:lnTo>
                <a:lnTo>
                  <a:pt x="0" y="12700"/>
                </a:lnTo>
                <a:cubicBezTo>
                  <a:pt x="2117" y="630767"/>
                  <a:pt x="4233" y="1248833"/>
                  <a:pt x="6350" y="1866900"/>
                </a:cubicBezTo>
                <a:lnTo>
                  <a:pt x="844550" y="1873250"/>
                </a:lnTo>
                <a:close/>
              </a:path>
            </a:pathLst>
          </a:cu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5" name="Freeform 24"/>
          <p:cNvSpPr/>
          <p:nvPr/>
        </p:nvSpPr>
        <p:spPr bwMode="auto">
          <a:xfrm>
            <a:off x="2292350" y="1282700"/>
            <a:ext cx="1447800" cy="2476500"/>
          </a:xfrm>
          <a:custGeom>
            <a:avLst/>
            <a:gdLst>
              <a:gd name="connsiteX0" fmla="*/ 0 w 1447800"/>
              <a:gd name="connsiteY0" fmla="*/ 0 h 2476500"/>
              <a:gd name="connsiteX1" fmla="*/ 704850 w 1447800"/>
              <a:gd name="connsiteY1" fmla="*/ 6350 h 2476500"/>
              <a:gd name="connsiteX2" fmla="*/ 711200 w 1447800"/>
              <a:gd name="connsiteY2" fmla="*/ 69850 h 2476500"/>
              <a:gd name="connsiteX3" fmla="*/ 1447800 w 1447800"/>
              <a:gd name="connsiteY3" fmla="*/ 76200 h 2476500"/>
              <a:gd name="connsiteX4" fmla="*/ 1435100 w 1447800"/>
              <a:gd name="connsiteY4" fmla="*/ 2374900 h 2476500"/>
              <a:gd name="connsiteX5" fmla="*/ 698500 w 1447800"/>
              <a:gd name="connsiteY5" fmla="*/ 2374900 h 2476500"/>
              <a:gd name="connsiteX6" fmla="*/ 704850 w 1447800"/>
              <a:gd name="connsiteY6" fmla="*/ 2476500 h 2476500"/>
              <a:gd name="connsiteX7" fmla="*/ 19050 w 1447800"/>
              <a:gd name="connsiteY7" fmla="*/ 2476500 h 2476500"/>
              <a:gd name="connsiteX8" fmla="*/ 0 w 1447800"/>
              <a:gd name="connsiteY8"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00" h="2476500">
                <a:moveTo>
                  <a:pt x="0" y="0"/>
                </a:moveTo>
                <a:lnTo>
                  <a:pt x="704850" y="6350"/>
                </a:lnTo>
                <a:lnTo>
                  <a:pt x="711200" y="69850"/>
                </a:lnTo>
                <a:lnTo>
                  <a:pt x="1447800" y="76200"/>
                </a:lnTo>
                <a:cubicBezTo>
                  <a:pt x="1443567" y="842433"/>
                  <a:pt x="1439333" y="1608667"/>
                  <a:pt x="1435100" y="2374900"/>
                </a:cubicBezTo>
                <a:lnTo>
                  <a:pt x="698500" y="2374900"/>
                </a:lnTo>
                <a:lnTo>
                  <a:pt x="704850" y="2476500"/>
                </a:lnTo>
                <a:lnTo>
                  <a:pt x="19050" y="2476500"/>
                </a:lnTo>
                <a:cubicBezTo>
                  <a:pt x="14817" y="1648883"/>
                  <a:pt x="10583" y="821267"/>
                  <a:pt x="0" y="0"/>
                </a:cubicBezTo>
                <a:close/>
              </a:path>
            </a:pathLst>
          </a:custGeom>
          <a:solidFill>
            <a:srgbClr val="FFFF00">
              <a:alpha val="14902"/>
            </a:srgb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Freeform 25"/>
          <p:cNvSpPr/>
          <p:nvPr/>
        </p:nvSpPr>
        <p:spPr bwMode="auto">
          <a:xfrm>
            <a:off x="5892800" y="1295400"/>
            <a:ext cx="1422400" cy="2425700"/>
          </a:xfrm>
          <a:custGeom>
            <a:avLst/>
            <a:gdLst>
              <a:gd name="connsiteX0" fmla="*/ 0 w 1422400"/>
              <a:gd name="connsiteY0" fmla="*/ 69850 h 2425700"/>
              <a:gd name="connsiteX1" fmla="*/ 711200 w 1422400"/>
              <a:gd name="connsiteY1" fmla="*/ 57150 h 2425700"/>
              <a:gd name="connsiteX2" fmla="*/ 711200 w 1422400"/>
              <a:gd name="connsiteY2" fmla="*/ 0 h 2425700"/>
              <a:gd name="connsiteX3" fmla="*/ 1409700 w 1422400"/>
              <a:gd name="connsiteY3" fmla="*/ 6350 h 2425700"/>
              <a:gd name="connsiteX4" fmla="*/ 1422400 w 1422400"/>
              <a:gd name="connsiteY4" fmla="*/ 2413000 h 2425700"/>
              <a:gd name="connsiteX5" fmla="*/ 704850 w 1422400"/>
              <a:gd name="connsiteY5" fmla="*/ 2425700 h 2425700"/>
              <a:gd name="connsiteX6" fmla="*/ 698500 w 1422400"/>
              <a:gd name="connsiteY6" fmla="*/ 2362200 h 2425700"/>
              <a:gd name="connsiteX7" fmla="*/ 6350 w 1422400"/>
              <a:gd name="connsiteY7" fmla="*/ 2362200 h 2425700"/>
              <a:gd name="connsiteX8" fmla="*/ 0 w 1422400"/>
              <a:gd name="connsiteY8" fmla="*/ 69850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400" h="2425700">
                <a:moveTo>
                  <a:pt x="0" y="69850"/>
                </a:moveTo>
                <a:lnTo>
                  <a:pt x="711200" y="57150"/>
                </a:lnTo>
                <a:lnTo>
                  <a:pt x="711200" y="0"/>
                </a:lnTo>
                <a:lnTo>
                  <a:pt x="1409700" y="6350"/>
                </a:lnTo>
                <a:cubicBezTo>
                  <a:pt x="1413933" y="808567"/>
                  <a:pt x="1418167" y="1610783"/>
                  <a:pt x="1422400" y="2413000"/>
                </a:cubicBezTo>
                <a:lnTo>
                  <a:pt x="704850" y="2425700"/>
                </a:lnTo>
                <a:lnTo>
                  <a:pt x="698500" y="2362200"/>
                </a:lnTo>
                <a:lnTo>
                  <a:pt x="6350" y="2362200"/>
                </a:lnTo>
                <a:cubicBezTo>
                  <a:pt x="4233" y="1602317"/>
                  <a:pt x="2117" y="842433"/>
                  <a:pt x="0" y="69850"/>
                </a:cubicBezTo>
                <a:close/>
              </a:path>
            </a:pathLst>
          </a:custGeom>
          <a:solidFill>
            <a:srgbClr val="FFFF00">
              <a:alpha val="14902"/>
            </a:srgb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27" name="Freeform 26"/>
          <p:cNvSpPr/>
          <p:nvPr/>
        </p:nvSpPr>
        <p:spPr bwMode="auto">
          <a:xfrm>
            <a:off x="1416050" y="2482850"/>
            <a:ext cx="6731000" cy="1981200"/>
          </a:xfrm>
          <a:custGeom>
            <a:avLst/>
            <a:gdLst>
              <a:gd name="connsiteX0" fmla="*/ 844550 w 6731000"/>
              <a:gd name="connsiteY0" fmla="*/ 6350 h 1981200"/>
              <a:gd name="connsiteX1" fmla="*/ 857250 w 6731000"/>
              <a:gd name="connsiteY1" fmla="*/ 1295400 h 1981200"/>
              <a:gd name="connsiteX2" fmla="*/ 1600200 w 6731000"/>
              <a:gd name="connsiteY2" fmla="*/ 1295400 h 1981200"/>
              <a:gd name="connsiteX3" fmla="*/ 1606550 w 6731000"/>
              <a:gd name="connsiteY3" fmla="*/ 1181100 h 1981200"/>
              <a:gd name="connsiteX4" fmla="*/ 2324100 w 6731000"/>
              <a:gd name="connsiteY4" fmla="*/ 1181100 h 1981200"/>
              <a:gd name="connsiteX5" fmla="*/ 2317750 w 6731000"/>
              <a:gd name="connsiteY5" fmla="*/ 19050 h 1981200"/>
              <a:gd name="connsiteX6" fmla="*/ 4451350 w 6731000"/>
              <a:gd name="connsiteY6" fmla="*/ 12700 h 1981200"/>
              <a:gd name="connsiteX7" fmla="*/ 4470400 w 6731000"/>
              <a:gd name="connsiteY7" fmla="*/ 1200150 h 1981200"/>
              <a:gd name="connsiteX8" fmla="*/ 5168900 w 6731000"/>
              <a:gd name="connsiteY8" fmla="*/ 1187450 h 1981200"/>
              <a:gd name="connsiteX9" fmla="*/ 5200650 w 6731000"/>
              <a:gd name="connsiteY9" fmla="*/ 1250950 h 1981200"/>
              <a:gd name="connsiteX10" fmla="*/ 5899150 w 6731000"/>
              <a:gd name="connsiteY10" fmla="*/ 1231900 h 1981200"/>
              <a:gd name="connsiteX11" fmla="*/ 5892800 w 6731000"/>
              <a:gd name="connsiteY11" fmla="*/ 19050 h 1981200"/>
              <a:gd name="connsiteX12" fmla="*/ 6724650 w 6731000"/>
              <a:gd name="connsiteY12" fmla="*/ 0 h 1981200"/>
              <a:gd name="connsiteX13" fmla="*/ 6731000 w 6731000"/>
              <a:gd name="connsiteY13" fmla="*/ 1981200 h 1981200"/>
              <a:gd name="connsiteX14" fmla="*/ 0 w 6731000"/>
              <a:gd name="connsiteY14" fmla="*/ 1981200 h 1981200"/>
              <a:gd name="connsiteX15" fmla="*/ 0 w 6731000"/>
              <a:gd name="connsiteY15" fmla="*/ 6350 h 1981200"/>
              <a:gd name="connsiteX16" fmla="*/ 844550 w 6731000"/>
              <a:gd name="connsiteY16" fmla="*/ 635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1000" h="1981200">
                <a:moveTo>
                  <a:pt x="844550" y="6350"/>
                </a:moveTo>
                <a:lnTo>
                  <a:pt x="857250" y="1295400"/>
                </a:lnTo>
                <a:lnTo>
                  <a:pt x="1600200" y="1295400"/>
                </a:lnTo>
                <a:lnTo>
                  <a:pt x="1606550" y="1181100"/>
                </a:lnTo>
                <a:lnTo>
                  <a:pt x="2324100" y="1181100"/>
                </a:lnTo>
                <a:cubicBezTo>
                  <a:pt x="2321983" y="793750"/>
                  <a:pt x="2319867" y="406400"/>
                  <a:pt x="2317750" y="19050"/>
                </a:cubicBezTo>
                <a:lnTo>
                  <a:pt x="4451350" y="12700"/>
                </a:lnTo>
                <a:lnTo>
                  <a:pt x="4470400" y="1200150"/>
                </a:lnTo>
                <a:lnTo>
                  <a:pt x="5168900" y="1187450"/>
                </a:lnTo>
                <a:lnTo>
                  <a:pt x="5200650" y="1250950"/>
                </a:lnTo>
                <a:lnTo>
                  <a:pt x="5899150" y="1231900"/>
                </a:lnTo>
                <a:cubicBezTo>
                  <a:pt x="5897033" y="827617"/>
                  <a:pt x="5894917" y="423333"/>
                  <a:pt x="5892800" y="19050"/>
                </a:cubicBezTo>
                <a:lnTo>
                  <a:pt x="6724650" y="0"/>
                </a:lnTo>
                <a:cubicBezTo>
                  <a:pt x="6726767" y="660400"/>
                  <a:pt x="6728883" y="1320800"/>
                  <a:pt x="6731000" y="1981200"/>
                </a:cubicBezTo>
                <a:lnTo>
                  <a:pt x="0" y="1981200"/>
                </a:lnTo>
                <a:lnTo>
                  <a:pt x="0" y="6350"/>
                </a:lnTo>
                <a:lnTo>
                  <a:pt x="844550" y="6350"/>
                </a:lnTo>
                <a:close/>
              </a:path>
            </a:pathLst>
          </a:cu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1552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 5.c.: CW</a:t>
            </a:r>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grpSp>
        <p:nvGrpSpPr>
          <p:cNvPr id="23" name="Group 22"/>
          <p:cNvGrpSpPr/>
          <p:nvPr/>
        </p:nvGrpSpPr>
        <p:grpSpPr>
          <a:xfrm>
            <a:off x="821378" y="2237634"/>
            <a:ext cx="8321040" cy="1077066"/>
            <a:chOff x="821378" y="2511954"/>
            <a:chExt cx="8321040" cy="1077066"/>
          </a:xfrm>
        </p:grpSpPr>
        <p:cxnSp>
          <p:nvCxnSpPr>
            <p:cNvPr id="24" name="Straight Connector 23"/>
            <p:cNvCxnSpPr/>
            <p:nvPr/>
          </p:nvCxnSpPr>
          <p:spPr bwMode="auto">
            <a:xfrm>
              <a:off x="821378" y="3051828"/>
              <a:ext cx="8321040" cy="0"/>
            </a:xfrm>
            <a:prstGeom prst="line">
              <a:avLst/>
            </a:prstGeom>
            <a:solidFill>
              <a:schemeClr val="accent1"/>
            </a:solidFill>
            <a:ln w="28575" cap="flat" cmpd="sng" algn="ctr">
              <a:solidFill>
                <a:schemeClr val="tx1">
                  <a:lumMod val="50000"/>
                  <a:lumOff val="50000"/>
                  <a:alpha val="40000"/>
                </a:schemeClr>
              </a:solidFill>
              <a:prstDash val="solid"/>
              <a:round/>
              <a:headEnd type="none" w="med" len="med"/>
              <a:tailEnd type="none" w="med" len="med"/>
            </a:ln>
            <a:effectLst/>
          </p:spPr>
        </p:cxnSp>
        <p:grpSp>
          <p:nvGrpSpPr>
            <p:cNvPr id="25" name="Group 24"/>
            <p:cNvGrpSpPr/>
            <p:nvPr/>
          </p:nvGrpSpPr>
          <p:grpSpPr>
            <a:xfrm>
              <a:off x="2703104" y="2519990"/>
              <a:ext cx="283439" cy="1067622"/>
              <a:chOff x="2481262" y="3301206"/>
              <a:chExt cx="4638753" cy="1543860"/>
            </a:xfrm>
          </p:grpSpPr>
          <p:sp>
            <p:nvSpPr>
              <p:cNvPr id="137" name="Freeform 136"/>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 name="Freeform 137"/>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 name="Freeform 138"/>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 name="Freeform 139"/>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 name="Freeform 140"/>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 name="Freeform 141"/>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 name="Freeform 142"/>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4" name="Freeform 143"/>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6" name="Group 25"/>
            <p:cNvGrpSpPr/>
            <p:nvPr/>
          </p:nvGrpSpPr>
          <p:grpSpPr>
            <a:xfrm>
              <a:off x="3132923" y="2513225"/>
              <a:ext cx="283439" cy="1067622"/>
              <a:chOff x="2481262" y="3301206"/>
              <a:chExt cx="4638753" cy="1543860"/>
            </a:xfrm>
          </p:grpSpPr>
          <p:sp>
            <p:nvSpPr>
              <p:cNvPr id="129" name="Freeform 128"/>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0" name="Freeform 129"/>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1" name="Freeform 130"/>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2" name="Freeform 131"/>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3" name="Freeform 132"/>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4" name="Freeform 133"/>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5" name="Freeform 134"/>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6" name="Freeform 135"/>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7" name="Group 26"/>
            <p:cNvGrpSpPr/>
            <p:nvPr/>
          </p:nvGrpSpPr>
          <p:grpSpPr>
            <a:xfrm>
              <a:off x="3565183" y="2513225"/>
              <a:ext cx="283439" cy="1067622"/>
              <a:chOff x="2481262" y="3301206"/>
              <a:chExt cx="4638753" cy="1543860"/>
            </a:xfrm>
          </p:grpSpPr>
          <p:sp>
            <p:nvSpPr>
              <p:cNvPr id="121" name="Freeform 120"/>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2" name="Freeform 121"/>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3" name="Freeform 122"/>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4" name="Freeform 123"/>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5" name="Freeform 124"/>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6" name="Freeform 125"/>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7" name="Freeform 126"/>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8" name="Freeform 127"/>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8" name="Group 27"/>
            <p:cNvGrpSpPr/>
            <p:nvPr/>
          </p:nvGrpSpPr>
          <p:grpSpPr>
            <a:xfrm>
              <a:off x="1662038" y="2514633"/>
              <a:ext cx="848282" cy="1074387"/>
              <a:chOff x="5186639" y="1467795"/>
              <a:chExt cx="1991401" cy="1210326"/>
            </a:xfrm>
          </p:grpSpPr>
          <p:grpSp>
            <p:nvGrpSpPr>
              <p:cNvPr id="94" name="Group 93"/>
              <p:cNvGrpSpPr/>
              <p:nvPr/>
            </p:nvGrpSpPr>
            <p:grpSpPr>
              <a:xfrm>
                <a:off x="5186639" y="1467795"/>
                <a:ext cx="665394" cy="1202706"/>
                <a:chOff x="2481262" y="3301206"/>
                <a:chExt cx="4638753" cy="1543860"/>
              </a:xfrm>
            </p:grpSpPr>
            <p:sp>
              <p:nvSpPr>
                <p:cNvPr id="113" name="Freeform 112"/>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4" name="Freeform 113"/>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Freeform 114"/>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Freeform 115"/>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Freeform 116"/>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8" name="Freeform 117"/>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9" name="Freeform 118"/>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0" name="Freeform 119"/>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95" name="Group 94"/>
              <p:cNvGrpSpPr/>
              <p:nvPr/>
            </p:nvGrpSpPr>
            <p:grpSpPr>
              <a:xfrm>
                <a:off x="5849642" y="1467795"/>
                <a:ext cx="665394" cy="1202706"/>
                <a:chOff x="2481262" y="3301206"/>
                <a:chExt cx="4638753" cy="1543860"/>
              </a:xfrm>
            </p:grpSpPr>
            <p:sp>
              <p:nvSpPr>
                <p:cNvPr id="105" name="Freeform 104"/>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8" name="Freeform 107"/>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9" name="Freeform 108"/>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0" name="Freeform 109"/>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1" name="Freeform 110"/>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2" name="Freeform 111"/>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96" name="Group 95"/>
              <p:cNvGrpSpPr/>
              <p:nvPr/>
            </p:nvGrpSpPr>
            <p:grpSpPr>
              <a:xfrm>
                <a:off x="6512646" y="1475415"/>
                <a:ext cx="665394" cy="1202706"/>
                <a:chOff x="2481262" y="3301206"/>
                <a:chExt cx="4638753" cy="1543860"/>
              </a:xfrm>
            </p:grpSpPr>
            <p:sp>
              <p:nvSpPr>
                <p:cNvPr id="97" name="Freeform 96"/>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9" name="Freeform 98"/>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0" name="Freeform 99"/>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1" name="Freeform 100"/>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3" name="Freeform 102"/>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grpSp>
          <p:nvGrpSpPr>
            <p:cNvPr id="29" name="Group 28"/>
            <p:cNvGrpSpPr/>
            <p:nvPr/>
          </p:nvGrpSpPr>
          <p:grpSpPr>
            <a:xfrm>
              <a:off x="4632490" y="2520693"/>
              <a:ext cx="283439" cy="1067622"/>
              <a:chOff x="2481262" y="3301206"/>
              <a:chExt cx="4638753" cy="1543860"/>
            </a:xfrm>
          </p:grpSpPr>
          <p:sp>
            <p:nvSpPr>
              <p:cNvPr id="86" name="Freeform 85"/>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7" name="Freeform 86"/>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8" name="Freeform 87"/>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0" name="Group 29"/>
            <p:cNvGrpSpPr/>
            <p:nvPr/>
          </p:nvGrpSpPr>
          <p:grpSpPr>
            <a:xfrm>
              <a:off x="5062310" y="2513928"/>
              <a:ext cx="283439" cy="1067622"/>
              <a:chOff x="2481262" y="3301206"/>
              <a:chExt cx="4638753" cy="1543860"/>
            </a:xfrm>
          </p:grpSpPr>
          <p:sp>
            <p:nvSpPr>
              <p:cNvPr id="78" name="Freeform 77"/>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Freeform 83"/>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5" name="Freeform 84"/>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1" name="Group 30"/>
            <p:cNvGrpSpPr/>
            <p:nvPr/>
          </p:nvGrpSpPr>
          <p:grpSpPr>
            <a:xfrm>
              <a:off x="5494570" y="2513928"/>
              <a:ext cx="283439" cy="1067622"/>
              <a:chOff x="2481262" y="3301206"/>
              <a:chExt cx="4638753" cy="1543860"/>
            </a:xfrm>
          </p:grpSpPr>
          <p:sp>
            <p:nvSpPr>
              <p:cNvPr id="70" name="Freeform 69"/>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2" name="Group 31"/>
            <p:cNvGrpSpPr/>
            <p:nvPr/>
          </p:nvGrpSpPr>
          <p:grpSpPr>
            <a:xfrm flipH="1">
              <a:off x="6695222" y="2511954"/>
              <a:ext cx="1441612" cy="1074387"/>
              <a:chOff x="6119739" y="3098694"/>
              <a:chExt cx="976517" cy="408287"/>
            </a:xfrm>
          </p:grpSpPr>
          <p:grpSp>
            <p:nvGrpSpPr>
              <p:cNvPr id="33" name="Group 32"/>
              <p:cNvGrpSpPr/>
              <p:nvPr/>
            </p:nvGrpSpPr>
            <p:grpSpPr>
              <a:xfrm>
                <a:off x="6904260" y="3100730"/>
                <a:ext cx="191996" cy="405716"/>
                <a:chOff x="2481262" y="3301206"/>
                <a:chExt cx="4638753" cy="1543860"/>
              </a:xfrm>
            </p:grpSpPr>
            <p:sp>
              <p:nvSpPr>
                <p:cNvPr id="62" name="Freeform 61"/>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4" name="Group 33"/>
              <p:cNvGrpSpPr/>
              <p:nvPr/>
            </p:nvGrpSpPr>
            <p:grpSpPr>
              <a:xfrm>
                <a:off x="6119739" y="3098694"/>
                <a:ext cx="574608" cy="408287"/>
                <a:chOff x="5186639" y="1467795"/>
                <a:chExt cx="1991401" cy="1210326"/>
              </a:xfrm>
            </p:grpSpPr>
            <p:grpSp>
              <p:nvGrpSpPr>
                <p:cNvPr id="35" name="Group 34"/>
                <p:cNvGrpSpPr/>
                <p:nvPr/>
              </p:nvGrpSpPr>
              <p:grpSpPr>
                <a:xfrm>
                  <a:off x="5186639" y="1467795"/>
                  <a:ext cx="665394" cy="1202706"/>
                  <a:chOff x="2481262" y="3301206"/>
                  <a:chExt cx="4638753" cy="1543860"/>
                </a:xfrm>
              </p:grpSpPr>
              <p:sp>
                <p:nvSpPr>
                  <p:cNvPr id="54" name="Freeform 53"/>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Freeform 55"/>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 name="Freeform 56"/>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Freeform 57"/>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Freeform 58"/>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6" name="Group 35"/>
                <p:cNvGrpSpPr/>
                <p:nvPr/>
              </p:nvGrpSpPr>
              <p:grpSpPr>
                <a:xfrm>
                  <a:off x="5849642" y="1467795"/>
                  <a:ext cx="665394" cy="1202706"/>
                  <a:chOff x="2481262" y="3301206"/>
                  <a:chExt cx="4638753" cy="1543860"/>
                </a:xfrm>
              </p:grpSpPr>
              <p:sp>
                <p:nvSpPr>
                  <p:cNvPr id="46" name="Freeform 45"/>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7" name="Group 36"/>
                <p:cNvGrpSpPr/>
                <p:nvPr/>
              </p:nvGrpSpPr>
              <p:grpSpPr>
                <a:xfrm>
                  <a:off x="6512646" y="1475415"/>
                  <a:ext cx="665394" cy="1202706"/>
                  <a:chOff x="2481262" y="3301206"/>
                  <a:chExt cx="4638753" cy="1543860"/>
                </a:xfrm>
              </p:grpSpPr>
              <p:sp>
                <p:nvSpPr>
                  <p:cNvPr id="38" name="Freeform 37"/>
                  <p:cNvSpPr/>
                  <p:nvPr/>
                </p:nvSpPr>
                <p:spPr bwMode="auto">
                  <a:xfrm>
                    <a:off x="248126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Freeform 38"/>
                  <p:cNvSpPr/>
                  <p:nvPr/>
                </p:nvSpPr>
                <p:spPr bwMode="auto">
                  <a:xfrm>
                    <a:off x="3064624"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3643207" y="3303603"/>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Freeform 40"/>
                  <p:cNvSpPr/>
                  <p:nvPr/>
                </p:nvSpPr>
                <p:spPr bwMode="auto">
                  <a:xfrm>
                    <a:off x="4221806" y="3301238"/>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Freeform 41"/>
                  <p:cNvSpPr/>
                  <p:nvPr/>
                </p:nvSpPr>
                <p:spPr bwMode="auto">
                  <a:xfrm>
                    <a:off x="4800827" y="3303571"/>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Freeform 42"/>
                  <p:cNvSpPr/>
                  <p:nvPr/>
                </p:nvSpPr>
                <p:spPr bwMode="auto">
                  <a:xfrm>
                    <a:off x="5384189" y="3301206"/>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Freeform 43"/>
                  <p:cNvSpPr/>
                  <p:nvPr/>
                </p:nvSpPr>
                <p:spPr bwMode="auto">
                  <a:xfrm>
                    <a:off x="5962772" y="3303587"/>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Freeform 44"/>
                  <p:cNvSpPr/>
                  <p:nvPr/>
                </p:nvSpPr>
                <p:spPr bwMode="auto">
                  <a:xfrm>
                    <a:off x="6541371" y="3301222"/>
                    <a:ext cx="578644" cy="1541463"/>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grpSp>
      </p:grpSp>
      <p:sp>
        <p:nvSpPr>
          <p:cNvPr id="145" name="TextBox 144"/>
          <p:cNvSpPr txBox="1"/>
          <p:nvPr/>
        </p:nvSpPr>
        <p:spPr bwMode="auto">
          <a:xfrm>
            <a:off x="2299384" y="900014"/>
            <a:ext cx="974947" cy="1323439"/>
          </a:xfrm>
          <a:prstGeom prst="rect">
            <a:avLst/>
          </a:prstGeom>
          <a:noFill/>
          <a:ln w="9525">
            <a:noFill/>
            <a:miter lim="800000"/>
            <a:headEnd/>
            <a:tailEnd/>
          </a:ln>
        </p:spPr>
        <p:txBody>
          <a:bodyPr wrap="none" rtlCol="0">
            <a:spAutoFit/>
          </a:bodyPr>
          <a:lstStyle/>
          <a:p>
            <a:r>
              <a:rPr lang="en-US" sz="8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B</a:t>
            </a:r>
            <a:endPar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
        <p:nvSpPr>
          <p:cNvPr id="146" name="TextBox 145"/>
          <p:cNvSpPr txBox="1"/>
          <p:nvPr/>
        </p:nvSpPr>
        <p:spPr bwMode="auto">
          <a:xfrm>
            <a:off x="4755456" y="900014"/>
            <a:ext cx="920445" cy="1323439"/>
          </a:xfrm>
          <a:prstGeom prst="rect">
            <a:avLst/>
          </a:prstGeom>
          <a:noFill/>
          <a:ln w="9525">
            <a:noFill/>
            <a:miter lim="800000"/>
            <a:headEnd/>
            <a:tailEnd/>
          </a:ln>
        </p:spPr>
        <p:txBody>
          <a:bodyPr wrap="none" rtlCol="0">
            <a:spAutoFit/>
          </a:bodyPr>
          <a:lstStyle/>
          <a:p>
            <a:r>
              <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S</a:t>
            </a:r>
          </a:p>
        </p:txBody>
      </p:sp>
      <p:sp>
        <p:nvSpPr>
          <p:cNvPr id="147" name="TextBox 146"/>
          <p:cNvSpPr txBox="1"/>
          <p:nvPr/>
        </p:nvSpPr>
        <p:spPr bwMode="auto">
          <a:xfrm>
            <a:off x="6929702" y="907634"/>
            <a:ext cx="987771" cy="1323439"/>
          </a:xfrm>
          <a:prstGeom prst="rect">
            <a:avLst/>
          </a:prstGeom>
          <a:noFill/>
          <a:ln w="9525">
            <a:noFill/>
            <a:miter lim="800000"/>
            <a:headEnd/>
            <a:tailEnd/>
          </a:ln>
        </p:spPr>
        <p:txBody>
          <a:bodyPr wrap="none" rtlCol="0">
            <a:spAutoFit/>
          </a:bodyPr>
          <a:lstStyle/>
          <a:p>
            <a:r>
              <a:rPr lang="en-US" sz="8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rPr>
              <a:t>A</a:t>
            </a:r>
            <a:endParaRPr lang="en-US" sz="8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Verdana" pitchFamily="34" charset="0"/>
            </a:endParaRPr>
          </a:p>
        </p:txBody>
      </p:sp>
    </p:spTree>
    <p:extLst>
      <p:ext uri="{BB962C8B-B14F-4D97-AF65-F5344CB8AC3E}">
        <p14:creationId xmlns:p14="http://schemas.microsoft.com/office/powerpoint/2010/main" val="35524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ntr" presetSubtype="8" repeatCount="500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500"/>
                                        <p:tgtEl>
                                          <p:spTgt spid="145"/>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25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childTnLst>
                          </p:cTn>
                        </p:par>
                        <p:par>
                          <p:cTn id="23" fill="hold">
                            <p:stCondLst>
                              <p:cond delay="1250"/>
                            </p:stCondLst>
                            <p:childTnLst>
                              <p:par>
                                <p:cTn id="24" presetID="10" presetClass="entr" presetSubtype="0" fill="hold" grpId="0" nodeType="afterEffect">
                                  <p:stCondLst>
                                    <p:cond delay="250"/>
                                  </p:stCondLst>
                                  <p:childTnLst>
                                    <p:set>
                                      <p:cBhvr>
                                        <p:cTn id="25" dur="1" fill="hold">
                                          <p:stCondLst>
                                            <p:cond delay="0"/>
                                          </p:stCondLst>
                                        </p:cTn>
                                        <p:tgtEl>
                                          <p:spTgt spid="147"/>
                                        </p:tgtEl>
                                        <p:attrNameLst>
                                          <p:attrName>style.visibility</p:attrName>
                                        </p:attrNameLst>
                                      </p:cBhvr>
                                      <p:to>
                                        <p:strVal val="visible"/>
                                      </p:to>
                                    </p:set>
                                    <p:animEffect transition="in" filter="fade">
                                      <p:cBhvr>
                                        <p:cTn id="2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5.c.:  Digital Signals</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grpSp>
        <p:nvGrpSpPr>
          <p:cNvPr id="23" name="Group 22"/>
          <p:cNvGrpSpPr/>
          <p:nvPr/>
        </p:nvGrpSpPr>
        <p:grpSpPr>
          <a:xfrm>
            <a:off x="999794" y="2626678"/>
            <a:ext cx="7963728" cy="2017229"/>
            <a:chOff x="999794" y="2626678"/>
            <a:chExt cx="7963728" cy="2017229"/>
          </a:xfrm>
        </p:grpSpPr>
        <p:sp>
          <p:nvSpPr>
            <p:cNvPr id="24" name="Freeform 23"/>
            <p:cNvSpPr/>
            <p:nvPr/>
          </p:nvSpPr>
          <p:spPr bwMode="auto">
            <a:xfrm>
              <a:off x="999794" y="2636203"/>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bwMode="auto">
            <a:xfrm>
              <a:off x="4981244" y="2626678"/>
              <a:ext cx="3982278" cy="2007704"/>
            </a:xfrm>
            <a:custGeom>
              <a:avLst/>
              <a:gdLst>
                <a:gd name="connsiteX0" fmla="*/ 0 w 3982278"/>
                <a:gd name="connsiteY0" fmla="*/ 1000539 h 2007704"/>
                <a:gd name="connsiteX1" fmla="*/ 0 w 3982278"/>
                <a:gd name="connsiteY1" fmla="*/ 6626 h 2007704"/>
                <a:gd name="connsiteX2" fmla="*/ 198782 w 3982278"/>
                <a:gd name="connsiteY2" fmla="*/ 6626 h 2007704"/>
                <a:gd name="connsiteX3" fmla="*/ 198782 w 3982278"/>
                <a:gd name="connsiteY3" fmla="*/ 2001078 h 2007704"/>
                <a:gd name="connsiteX4" fmla="*/ 397565 w 3982278"/>
                <a:gd name="connsiteY4" fmla="*/ 2001078 h 2007704"/>
                <a:gd name="connsiteX5" fmla="*/ 397565 w 3982278"/>
                <a:gd name="connsiteY5" fmla="*/ 0 h 2007704"/>
                <a:gd name="connsiteX6" fmla="*/ 596348 w 3982278"/>
                <a:gd name="connsiteY6" fmla="*/ 0 h 2007704"/>
                <a:gd name="connsiteX7" fmla="*/ 596348 w 3982278"/>
                <a:gd name="connsiteY7" fmla="*/ 2001078 h 2007704"/>
                <a:gd name="connsiteX8" fmla="*/ 795130 w 3982278"/>
                <a:gd name="connsiteY8" fmla="*/ 2001078 h 2007704"/>
                <a:gd name="connsiteX9" fmla="*/ 795130 w 3982278"/>
                <a:gd name="connsiteY9" fmla="*/ 6626 h 2007704"/>
                <a:gd name="connsiteX10" fmla="*/ 993913 w 3982278"/>
                <a:gd name="connsiteY10" fmla="*/ 6626 h 2007704"/>
                <a:gd name="connsiteX11" fmla="*/ 993913 w 3982278"/>
                <a:gd name="connsiteY11" fmla="*/ 2007704 h 2007704"/>
                <a:gd name="connsiteX12" fmla="*/ 1199321 w 3982278"/>
                <a:gd name="connsiteY12" fmla="*/ 2007704 h 2007704"/>
                <a:gd name="connsiteX13" fmla="*/ 1199321 w 3982278"/>
                <a:gd name="connsiteY13" fmla="*/ 13252 h 2007704"/>
                <a:gd name="connsiteX14" fmla="*/ 1590261 w 3982278"/>
                <a:gd name="connsiteY14" fmla="*/ 13252 h 2007704"/>
                <a:gd name="connsiteX15" fmla="*/ 1590261 w 3982278"/>
                <a:gd name="connsiteY15" fmla="*/ 2001078 h 2007704"/>
                <a:gd name="connsiteX16" fmla="*/ 1994452 w 3982278"/>
                <a:gd name="connsiteY16" fmla="*/ 2001078 h 2007704"/>
                <a:gd name="connsiteX17" fmla="*/ 1994452 w 3982278"/>
                <a:gd name="connsiteY17" fmla="*/ 13252 h 2007704"/>
                <a:gd name="connsiteX18" fmla="*/ 2186608 w 3982278"/>
                <a:gd name="connsiteY18" fmla="*/ 13252 h 2007704"/>
                <a:gd name="connsiteX19" fmla="*/ 2186608 w 3982278"/>
                <a:gd name="connsiteY19" fmla="*/ 1994452 h 2007704"/>
                <a:gd name="connsiteX20" fmla="*/ 2392017 w 3982278"/>
                <a:gd name="connsiteY20" fmla="*/ 1994452 h 2007704"/>
                <a:gd name="connsiteX21" fmla="*/ 2392017 w 3982278"/>
                <a:gd name="connsiteY21" fmla="*/ 6626 h 2007704"/>
                <a:gd name="connsiteX22" fmla="*/ 2782956 w 3982278"/>
                <a:gd name="connsiteY22" fmla="*/ 6626 h 2007704"/>
                <a:gd name="connsiteX23" fmla="*/ 2782956 w 3982278"/>
                <a:gd name="connsiteY23" fmla="*/ 1994452 h 2007704"/>
                <a:gd name="connsiteX24" fmla="*/ 3180521 w 3982278"/>
                <a:gd name="connsiteY24" fmla="*/ 1994452 h 2007704"/>
                <a:gd name="connsiteX25" fmla="*/ 3180521 w 3982278"/>
                <a:gd name="connsiteY25" fmla="*/ 0 h 2007704"/>
                <a:gd name="connsiteX26" fmla="*/ 3578087 w 3982278"/>
                <a:gd name="connsiteY26" fmla="*/ 0 h 2007704"/>
                <a:gd name="connsiteX27" fmla="*/ 3578087 w 3982278"/>
                <a:gd name="connsiteY27" fmla="*/ 1987826 h 2007704"/>
                <a:gd name="connsiteX28" fmla="*/ 3982278 w 3982278"/>
                <a:gd name="connsiteY28" fmla="*/ 1987826 h 2007704"/>
                <a:gd name="connsiteX29" fmla="*/ 3982278 w 3982278"/>
                <a:gd name="connsiteY29" fmla="*/ 1000539 h 2007704"/>
                <a:gd name="connsiteX30" fmla="*/ 3975652 w 3982278"/>
                <a:gd name="connsiteY30" fmla="*/ 1000539 h 200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2278" h="2007704">
                  <a:moveTo>
                    <a:pt x="0" y="1000539"/>
                  </a:moveTo>
                  <a:lnTo>
                    <a:pt x="0" y="6626"/>
                  </a:lnTo>
                  <a:lnTo>
                    <a:pt x="198782" y="6626"/>
                  </a:lnTo>
                  <a:lnTo>
                    <a:pt x="198782" y="2001078"/>
                  </a:lnTo>
                  <a:lnTo>
                    <a:pt x="397565" y="2001078"/>
                  </a:lnTo>
                  <a:lnTo>
                    <a:pt x="397565" y="0"/>
                  </a:lnTo>
                  <a:lnTo>
                    <a:pt x="596348" y="0"/>
                  </a:lnTo>
                  <a:lnTo>
                    <a:pt x="596348" y="2001078"/>
                  </a:lnTo>
                  <a:lnTo>
                    <a:pt x="795130" y="2001078"/>
                  </a:lnTo>
                  <a:lnTo>
                    <a:pt x="795130" y="6626"/>
                  </a:lnTo>
                  <a:lnTo>
                    <a:pt x="993913" y="6626"/>
                  </a:lnTo>
                  <a:lnTo>
                    <a:pt x="993913" y="2007704"/>
                  </a:lnTo>
                  <a:lnTo>
                    <a:pt x="1199321" y="2007704"/>
                  </a:lnTo>
                  <a:lnTo>
                    <a:pt x="1199321" y="13252"/>
                  </a:lnTo>
                  <a:lnTo>
                    <a:pt x="1590261" y="13252"/>
                  </a:lnTo>
                  <a:lnTo>
                    <a:pt x="1590261" y="2001078"/>
                  </a:lnTo>
                  <a:lnTo>
                    <a:pt x="1994452" y="2001078"/>
                  </a:lnTo>
                  <a:lnTo>
                    <a:pt x="1994452" y="13252"/>
                  </a:lnTo>
                  <a:lnTo>
                    <a:pt x="2186608" y="13252"/>
                  </a:lnTo>
                  <a:lnTo>
                    <a:pt x="2186608" y="1994452"/>
                  </a:lnTo>
                  <a:lnTo>
                    <a:pt x="2392017" y="1994452"/>
                  </a:lnTo>
                  <a:lnTo>
                    <a:pt x="2392017" y="6626"/>
                  </a:lnTo>
                  <a:lnTo>
                    <a:pt x="2782956" y="6626"/>
                  </a:lnTo>
                  <a:lnTo>
                    <a:pt x="2782956" y="1994452"/>
                  </a:lnTo>
                  <a:lnTo>
                    <a:pt x="3180521" y="1994452"/>
                  </a:lnTo>
                  <a:lnTo>
                    <a:pt x="3180521" y="0"/>
                  </a:lnTo>
                  <a:lnTo>
                    <a:pt x="3578087" y="0"/>
                  </a:lnTo>
                  <a:lnTo>
                    <a:pt x="3578087" y="1987826"/>
                  </a:lnTo>
                  <a:lnTo>
                    <a:pt x="3982278" y="1987826"/>
                  </a:lnTo>
                  <a:lnTo>
                    <a:pt x="3982278" y="1000539"/>
                  </a:lnTo>
                  <a:lnTo>
                    <a:pt x="3975652" y="1000539"/>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6" name="Group 25"/>
          <p:cNvGrpSpPr/>
          <p:nvPr/>
        </p:nvGrpSpPr>
        <p:grpSpPr>
          <a:xfrm>
            <a:off x="1063937" y="547506"/>
            <a:ext cx="7691428" cy="1800588"/>
            <a:chOff x="957257" y="465503"/>
            <a:chExt cx="7691428" cy="2097086"/>
          </a:xfrm>
        </p:grpSpPr>
        <p:grpSp>
          <p:nvGrpSpPr>
            <p:cNvPr id="27" name="Group 26"/>
            <p:cNvGrpSpPr/>
            <p:nvPr/>
          </p:nvGrpSpPr>
          <p:grpSpPr>
            <a:xfrm>
              <a:off x="957257" y="465503"/>
              <a:ext cx="5129195" cy="2078024"/>
              <a:chOff x="957257" y="465503"/>
              <a:chExt cx="5129195" cy="2078024"/>
            </a:xfrm>
          </p:grpSpPr>
          <p:grpSp>
            <p:nvGrpSpPr>
              <p:cNvPr id="56" name="Group 55"/>
              <p:cNvGrpSpPr/>
              <p:nvPr/>
            </p:nvGrpSpPr>
            <p:grpSpPr>
              <a:xfrm>
                <a:off x="957257" y="465503"/>
                <a:ext cx="2562231" cy="2058987"/>
                <a:chOff x="957256" y="465503"/>
                <a:chExt cx="16330777" cy="2058987"/>
              </a:xfrm>
            </p:grpSpPr>
            <p:grpSp>
              <p:nvGrpSpPr>
                <p:cNvPr id="85" name="Group 84"/>
                <p:cNvGrpSpPr/>
                <p:nvPr/>
              </p:nvGrpSpPr>
              <p:grpSpPr>
                <a:xfrm>
                  <a:off x="957256" y="471853"/>
                  <a:ext cx="8163884" cy="2052637"/>
                  <a:chOff x="957256" y="471853"/>
                  <a:chExt cx="8163884" cy="2052637"/>
                </a:xfrm>
              </p:grpSpPr>
              <p:sp>
                <p:nvSpPr>
                  <p:cNvPr id="100" name="Freeform 99"/>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1" name="Freeform 100"/>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3" name="Freeform 102"/>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5" name="Freeform 104"/>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7" name="Freeform 106"/>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8" name="Freeform 107"/>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9" name="Freeform 108"/>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0" name="Freeform 109"/>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1" name="Freeform 110"/>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6" name="Group 85"/>
                <p:cNvGrpSpPr/>
                <p:nvPr/>
              </p:nvGrpSpPr>
              <p:grpSpPr>
                <a:xfrm>
                  <a:off x="9124149" y="465503"/>
                  <a:ext cx="8163884" cy="2052637"/>
                  <a:chOff x="957256" y="471853"/>
                  <a:chExt cx="8163884" cy="2052637"/>
                </a:xfrm>
              </p:grpSpPr>
              <p:sp>
                <p:nvSpPr>
                  <p:cNvPr id="88" name="Freeform 87"/>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 name="Freeform 95"/>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7" name="Freeform 96"/>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9" name="Freeform 98"/>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87" name="Straight Connector 86"/>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nvGrpSpPr>
              <p:cNvPr id="57" name="Group 56"/>
              <p:cNvGrpSpPr/>
              <p:nvPr/>
            </p:nvGrpSpPr>
            <p:grpSpPr>
              <a:xfrm>
                <a:off x="3524221" y="484540"/>
                <a:ext cx="2562231" cy="2058987"/>
                <a:chOff x="957256" y="465503"/>
                <a:chExt cx="16330777" cy="2058987"/>
              </a:xfrm>
            </p:grpSpPr>
            <p:grpSp>
              <p:nvGrpSpPr>
                <p:cNvPr id="58" name="Group 57"/>
                <p:cNvGrpSpPr/>
                <p:nvPr/>
              </p:nvGrpSpPr>
              <p:grpSpPr>
                <a:xfrm>
                  <a:off x="957256" y="471853"/>
                  <a:ext cx="8163884" cy="2052637"/>
                  <a:chOff x="957256" y="471853"/>
                  <a:chExt cx="8163884" cy="2052637"/>
                </a:xfrm>
              </p:grpSpPr>
              <p:sp>
                <p:nvSpPr>
                  <p:cNvPr id="73" name="Freeform 72"/>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Freeform 83"/>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59" name="Group 58"/>
                <p:cNvGrpSpPr/>
                <p:nvPr/>
              </p:nvGrpSpPr>
              <p:grpSpPr>
                <a:xfrm>
                  <a:off x="9124149" y="465503"/>
                  <a:ext cx="8163884" cy="2052637"/>
                  <a:chOff x="957256" y="471853"/>
                  <a:chExt cx="8163884" cy="2052637"/>
                </a:xfrm>
              </p:grpSpPr>
              <p:sp>
                <p:nvSpPr>
                  <p:cNvPr id="61" name="Freeform 60"/>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60" name="Straight Connector 59"/>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grpSp>
          <p:nvGrpSpPr>
            <p:cNvPr id="28" name="Group 27"/>
            <p:cNvGrpSpPr/>
            <p:nvPr/>
          </p:nvGrpSpPr>
          <p:grpSpPr>
            <a:xfrm>
              <a:off x="6086454" y="503602"/>
              <a:ext cx="2562231" cy="2058987"/>
              <a:chOff x="957256" y="465503"/>
              <a:chExt cx="16330777" cy="2058987"/>
            </a:xfrm>
          </p:grpSpPr>
          <p:grpSp>
            <p:nvGrpSpPr>
              <p:cNvPr id="29" name="Group 28"/>
              <p:cNvGrpSpPr/>
              <p:nvPr/>
            </p:nvGrpSpPr>
            <p:grpSpPr>
              <a:xfrm>
                <a:off x="957256" y="471853"/>
                <a:ext cx="8163884" cy="2052637"/>
                <a:chOff x="957256" y="471853"/>
                <a:chExt cx="8163884" cy="2052637"/>
              </a:xfrm>
            </p:grpSpPr>
            <p:sp>
              <p:nvSpPr>
                <p:cNvPr id="44" name="Freeform 43"/>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5" name="Freeform 44"/>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6" name="Freeform 45"/>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0" name="Group 29"/>
              <p:cNvGrpSpPr/>
              <p:nvPr/>
            </p:nvGrpSpPr>
            <p:grpSpPr>
              <a:xfrm>
                <a:off x="9124149" y="465503"/>
                <a:ext cx="8163884" cy="2052637"/>
                <a:chOff x="957256" y="471853"/>
                <a:chExt cx="8163884" cy="2052637"/>
              </a:xfrm>
            </p:grpSpPr>
            <p:sp>
              <p:nvSpPr>
                <p:cNvPr id="32" name="Freeform 31"/>
                <p:cNvSpPr/>
                <p:nvPr/>
              </p:nvSpPr>
              <p:spPr bwMode="auto">
                <a:xfrm>
                  <a:off x="957256" y="47185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Freeform 32"/>
                <p:cNvSpPr/>
                <p:nvPr/>
              </p:nvSpPr>
              <p:spPr bwMode="auto">
                <a:xfrm>
                  <a:off x="1635936" y="47636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 name="Freeform 33"/>
                <p:cNvSpPr/>
                <p:nvPr/>
              </p:nvSpPr>
              <p:spPr bwMode="auto">
                <a:xfrm>
                  <a:off x="2316612" y="479494"/>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Freeform 34"/>
                <p:cNvSpPr/>
                <p:nvPr/>
              </p:nvSpPr>
              <p:spPr bwMode="auto">
                <a:xfrm>
                  <a:off x="2997309" y="476387"/>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Freeform 35"/>
                <p:cNvSpPr/>
                <p:nvPr/>
              </p:nvSpPr>
              <p:spPr bwMode="auto">
                <a:xfrm>
                  <a:off x="3678501" y="47945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4357181" y="48396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Freeform 37"/>
                <p:cNvSpPr/>
                <p:nvPr/>
              </p:nvSpPr>
              <p:spPr bwMode="auto">
                <a:xfrm>
                  <a:off x="5037857" y="48709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Freeform 38"/>
                <p:cNvSpPr/>
                <p:nvPr/>
              </p:nvSpPr>
              <p:spPr bwMode="auto">
                <a:xfrm>
                  <a:off x="5718553" y="48398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0" name="Freeform 39"/>
                <p:cNvSpPr/>
                <p:nvPr/>
              </p:nvSpPr>
              <p:spPr bwMode="auto">
                <a:xfrm>
                  <a:off x="6400339" y="487072"/>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Freeform 40"/>
                <p:cNvSpPr/>
                <p:nvPr/>
              </p:nvSpPr>
              <p:spPr bwMode="auto">
                <a:xfrm>
                  <a:off x="7079018" y="491585"/>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2" name="Freeform 41"/>
                <p:cNvSpPr/>
                <p:nvPr/>
              </p:nvSpPr>
              <p:spPr bwMode="auto">
                <a:xfrm>
                  <a:off x="7759695" y="494713"/>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3" name="Freeform 42"/>
                <p:cNvSpPr/>
                <p:nvPr/>
              </p:nvSpPr>
              <p:spPr bwMode="auto">
                <a:xfrm>
                  <a:off x="8440391" y="499226"/>
                  <a:ext cx="680749" cy="2025264"/>
                </a:xfrm>
                <a:custGeom>
                  <a:avLst/>
                  <a:gdLst>
                    <a:gd name="connsiteX0" fmla="*/ 0 w 609600"/>
                    <a:gd name="connsiteY0" fmla="*/ 793824 h 1587813"/>
                    <a:gd name="connsiteX1" fmla="*/ 204788 w 609600"/>
                    <a:gd name="connsiteY1" fmla="*/ 22299 h 1587813"/>
                    <a:gd name="connsiteX2" fmla="*/ 404813 w 609600"/>
                    <a:gd name="connsiteY2" fmla="*/ 1565349 h 1587813"/>
                    <a:gd name="connsiteX3" fmla="*/ 609600 w 609600"/>
                    <a:gd name="connsiteY3" fmla="*/ 796205 h 1587813"/>
                  </a:gdLst>
                  <a:ahLst/>
                  <a:cxnLst>
                    <a:cxn ang="0">
                      <a:pos x="connsiteX0" y="connsiteY0"/>
                    </a:cxn>
                    <a:cxn ang="0">
                      <a:pos x="connsiteX1" y="connsiteY1"/>
                    </a:cxn>
                    <a:cxn ang="0">
                      <a:pos x="connsiteX2" y="connsiteY2"/>
                    </a:cxn>
                    <a:cxn ang="0">
                      <a:pos x="connsiteX3" y="connsiteY3"/>
                    </a:cxn>
                  </a:cxnLst>
                  <a:rect l="l" t="t" r="r" b="b"/>
                  <a:pathLst>
                    <a:path w="609600" h="1587813">
                      <a:moveTo>
                        <a:pt x="0" y="793824"/>
                      </a:moveTo>
                      <a:cubicBezTo>
                        <a:pt x="68659" y="343768"/>
                        <a:pt x="137319" y="-106288"/>
                        <a:pt x="204788" y="22299"/>
                      </a:cubicBezTo>
                      <a:cubicBezTo>
                        <a:pt x="272257" y="150886"/>
                        <a:pt x="337344" y="1436365"/>
                        <a:pt x="404813" y="1565349"/>
                      </a:cubicBezTo>
                      <a:cubicBezTo>
                        <a:pt x="472282" y="1694333"/>
                        <a:pt x="540941" y="1245269"/>
                        <a:pt x="609600" y="796205"/>
                      </a:cubicBezTo>
                    </a:path>
                  </a:pathLst>
                </a:custGeom>
                <a:noFill/>
                <a:ln w="28575" cap="flat" cmpd="sng" algn="ctr">
                  <a:solidFill>
                    <a:srgbClr val="85FFE0">
                      <a:alpha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cxnSp>
            <p:nvCxnSpPr>
              <p:cNvPr id="31" name="Straight Connector 30"/>
              <p:cNvCxnSpPr/>
              <p:nvPr/>
            </p:nvCxnSpPr>
            <p:spPr bwMode="auto">
              <a:xfrm flipV="1">
                <a:off x="9121140" y="1475649"/>
                <a:ext cx="3009" cy="36760"/>
              </a:xfrm>
              <a:prstGeom prst="line">
                <a:avLst/>
              </a:prstGeom>
              <a:solidFill>
                <a:schemeClr val="accent1"/>
              </a:solidFill>
              <a:ln w="28575" cap="flat" cmpd="sng" algn="ctr">
                <a:solidFill>
                  <a:srgbClr val="85FFE0">
                    <a:alpha val="80000"/>
                  </a:srgbClr>
                </a:solidFill>
                <a:prstDash val="solid"/>
                <a:round/>
                <a:headEnd type="none" w="med" len="med"/>
                <a:tailEnd type="none" w="med" len="med"/>
              </a:ln>
              <a:effectLst/>
            </p:spPr>
          </p:cxnSp>
        </p:grpSp>
      </p:grpSp>
      <p:sp>
        <p:nvSpPr>
          <p:cNvPr id="112" name="TextBox 3"/>
          <p:cNvSpPr txBox="1"/>
          <p:nvPr/>
        </p:nvSpPr>
        <p:spPr bwMode="auto">
          <a:xfrm>
            <a:off x="1723094" y="1023506"/>
            <a:ext cx="6200736"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smtClean="0">
                <a:ln w="10541" cmpd="sng">
                  <a:solidFill>
                    <a:schemeClr val="accent1">
                      <a:shade val="88000"/>
                      <a:satMod val="110000"/>
                    </a:schemeClr>
                  </a:solidFill>
                  <a:prstDash val="solid"/>
                </a:ln>
                <a:solidFill>
                  <a:srgbClr val="66FF33"/>
                </a:solidFill>
                <a:latin typeface="Verdana" pitchFamily="34" charset="0"/>
              </a:rPr>
              <a:t>Digital!</a:t>
            </a:r>
            <a:endParaRPr lang="en-US" sz="11500" b="1" dirty="0">
              <a:ln w="10541" cmpd="sng">
                <a:solidFill>
                  <a:schemeClr val="accent1">
                    <a:shade val="88000"/>
                    <a:satMod val="110000"/>
                  </a:schemeClr>
                </a:solidFill>
                <a:prstDash val="solid"/>
              </a:ln>
              <a:solidFill>
                <a:srgbClr val="66FF33"/>
              </a:solidFill>
              <a:latin typeface="Verdana" pitchFamily="34" charset="0"/>
            </a:endParaRPr>
          </a:p>
        </p:txBody>
      </p:sp>
    </p:spTree>
    <p:extLst>
      <p:ext uri="{BB962C8B-B14F-4D97-AF65-F5344CB8AC3E}">
        <p14:creationId xmlns:p14="http://schemas.microsoft.com/office/powerpoint/2010/main" val="72276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2"/>
                                        </p:tgtEl>
                                      </p:cBhvr>
                                    </p:animEffect>
                                    <p:set>
                                      <p:cBhvr>
                                        <p:cTn id="7" dur="1" fill="hold">
                                          <p:stCondLst>
                                            <p:cond delay="499"/>
                                          </p:stCondLst>
                                        </p:cTn>
                                        <p:tgtEl>
                                          <p:spTgt spid="1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xit" presetSubtype="0" fill="hold" grpId="0"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1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35872</TotalTime>
  <Words>561</Words>
  <Application>Microsoft Office PowerPoint</Application>
  <PresentationFormat>On-screen Show (16:9)</PresentationFormat>
  <Paragraphs>371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Req. 5.a.: Block Diagrams</vt:lpstr>
      <vt:lpstr>Req. 5.a.:  Schematic Diagrams</vt:lpstr>
      <vt:lpstr>Req. 5.b.: Radio Station Diagram</vt:lpstr>
      <vt:lpstr>Req. 5.c.: How Information is Transmitted -AM &amp; FM</vt:lpstr>
      <vt:lpstr>Req. 5.c.: How Information is Transmitted - SSB</vt:lpstr>
      <vt:lpstr>Req. 5.c.: CW</vt:lpstr>
      <vt:lpstr>Req. 5.c.: CW</vt:lpstr>
      <vt:lpstr>Req. 5.c.: CW</vt:lpstr>
      <vt:lpstr>Req. 5.c.:  Digital Signals</vt:lpstr>
      <vt:lpstr>Req. 5.c.: Digital Signals</vt:lpstr>
      <vt:lpstr>Req. 5.c.: Digital Signals</vt:lpstr>
      <vt:lpstr>Req. 5.d.: NOAA Weather Radio (NWR) </vt:lpstr>
      <vt:lpstr>Req. 5.e.: Cell Phones</vt:lpstr>
      <vt:lpstr>Req. 5.e.: Cell Phones</vt:lpstr>
      <vt:lpstr>Req. 5.e.: Cell Phone System Limitations in Disasters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753</cp:revision>
  <cp:lastPrinted>2017-06-01T17:25:08Z</cp:lastPrinted>
  <dcterms:created xsi:type="dcterms:W3CDTF">2002-05-01T00:47:11Z</dcterms:created>
  <dcterms:modified xsi:type="dcterms:W3CDTF">2017-06-27T23:26:14Z</dcterms:modified>
</cp:coreProperties>
</file>