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94" r:id="rId2"/>
    <p:sldId id="295" r:id="rId3"/>
    <p:sldId id="297" r:id="rId4"/>
    <p:sldId id="298" r:id="rId5"/>
    <p:sldId id="299" r:id="rId6"/>
    <p:sldId id="300" r:id="rId7"/>
    <p:sldId id="301" r:id="rId8"/>
    <p:sldId id="302" r:id="rId9"/>
    <p:sldId id="303" r:id="rId10"/>
  </p:sldIdLst>
  <p:sldSz cx="9144000" cy="5143500" type="screen16x9"/>
  <p:notesSz cx="7023100" cy="9309100"/>
  <p:defaultTextStyle>
    <a:defPPr>
      <a:defRPr lang="en-US"/>
    </a:defPPr>
    <a:lvl1pPr algn="l" rtl="0" eaLnBrk="0" fontAlgn="base" hangingPunct="0">
      <a:spcBef>
        <a:spcPct val="0"/>
      </a:spcBef>
      <a:spcAft>
        <a:spcPct val="0"/>
      </a:spcAft>
      <a:defRPr sz="1900" kern="1200">
        <a:solidFill>
          <a:schemeClr val="tx1"/>
        </a:solidFill>
        <a:latin typeface="Times New Roman" pitchFamily="18" charset="0"/>
        <a:ea typeface="+mn-ea"/>
        <a:cs typeface="+mn-cs"/>
      </a:defRPr>
    </a:lvl1pPr>
    <a:lvl2pPr marL="366309" algn="l" rtl="0" eaLnBrk="0" fontAlgn="base" hangingPunct="0">
      <a:spcBef>
        <a:spcPct val="0"/>
      </a:spcBef>
      <a:spcAft>
        <a:spcPct val="0"/>
      </a:spcAft>
      <a:defRPr sz="1900" kern="1200">
        <a:solidFill>
          <a:schemeClr val="tx1"/>
        </a:solidFill>
        <a:latin typeface="Times New Roman" pitchFamily="18" charset="0"/>
        <a:ea typeface="+mn-ea"/>
        <a:cs typeface="+mn-cs"/>
      </a:defRPr>
    </a:lvl2pPr>
    <a:lvl3pPr marL="732617" algn="l" rtl="0" eaLnBrk="0" fontAlgn="base" hangingPunct="0">
      <a:spcBef>
        <a:spcPct val="0"/>
      </a:spcBef>
      <a:spcAft>
        <a:spcPct val="0"/>
      </a:spcAft>
      <a:defRPr sz="1900" kern="1200">
        <a:solidFill>
          <a:schemeClr val="tx1"/>
        </a:solidFill>
        <a:latin typeface="Times New Roman" pitchFamily="18" charset="0"/>
        <a:ea typeface="+mn-ea"/>
        <a:cs typeface="+mn-cs"/>
      </a:defRPr>
    </a:lvl3pPr>
    <a:lvl4pPr marL="1098926" algn="l" rtl="0" eaLnBrk="0" fontAlgn="base" hangingPunct="0">
      <a:spcBef>
        <a:spcPct val="0"/>
      </a:spcBef>
      <a:spcAft>
        <a:spcPct val="0"/>
      </a:spcAft>
      <a:defRPr sz="1900" kern="1200">
        <a:solidFill>
          <a:schemeClr val="tx1"/>
        </a:solidFill>
        <a:latin typeface="Times New Roman" pitchFamily="18" charset="0"/>
        <a:ea typeface="+mn-ea"/>
        <a:cs typeface="+mn-cs"/>
      </a:defRPr>
    </a:lvl4pPr>
    <a:lvl5pPr marL="1465235" algn="l" rtl="0" eaLnBrk="0" fontAlgn="base" hangingPunct="0">
      <a:spcBef>
        <a:spcPct val="0"/>
      </a:spcBef>
      <a:spcAft>
        <a:spcPct val="0"/>
      </a:spcAft>
      <a:defRPr sz="1900" kern="1200">
        <a:solidFill>
          <a:schemeClr val="tx1"/>
        </a:solidFill>
        <a:latin typeface="Times New Roman" pitchFamily="18" charset="0"/>
        <a:ea typeface="+mn-ea"/>
        <a:cs typeface="+mn-cs"/>
      </a:defRPr>
    </a:lvl5pPr>
    <a:lvl6pPr marL="1831543" algn="l" defTabSz="732617" rtl="0" eaLnBrk="1" latinLnBrk="0" hangingPunct="1">
      <a:defRPr sz="1900" kern="1200">
        <a:solidFill>
          <a:schemeClr val="tx1"/>
        </a:solidFill>
        <a:latin typeface="Times New Roman" pitchFamily="18" charset="0"/>
        <a:ea typeface="+mn-ea"/>
        <a:cs typeface="+mn-cs"/>
      </a:defRPr>
    </a:lvl6pPr>
    <a:lvl7pPr marL="2197852" algn="l" defTabSz="732617" rtl="0" eaLnBrk="1" latinLnBrk="0" hangingPunct="1">
      <a:defRPr sz="1900" kern="1200">
        <a:solidFill>
          <a:schemeClr val="tx1"/>
        </a:solidFill>
        <a:latin typeface="Times New Roman" pitchFamily="18" charset="0"/>
        <a:ea typeface="+mn-ea"/>
        <a:cs typeface="+mn-cs"/>
      </a:defRPr>
    </a:lvl7pPr>
    <a:lvl8pPr marL="2564160" algn="l" defTabSz="732617" rtl="0" eaLnBrk="1" latinLnBrk="0" hangingPunct="1">
      <a:defRPr sz="1900" kern="1200">
        <a:solidFill>
          <a:schemeClr val="tx1"/>
        </a:solidFill>
        <a:latin typeface="Times New Roman" pitchFamily="18" charset="0"/>
        <a:ea typeface="+mn-ea"/>
        <a:cs typeface="+mn-cs"/>
      </a:defRPr>
    </a:lvl8pPr>
    <a:lvl9pPr marL="2930469" algn="l" defTabSz="732617" rtl="0" eaLnBrk="1" latinLnBrk="0" hangingPunct="1">
      <a:defRPr sz="19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1621">
          <p15:clr>
            <a:srgbClr val="A4A3A4"/>
          </p15:clr>
        </p15:guide>
        <p15:guide id="2" orient="horz" pos="1045">
          <p15:clr>
            <a:srgbClr val="A4A3A4"/>
          </p15:clr>
        </p15:guide>
        <p15:guide id="3" orient="horz" pos="3037">
          <p15:clr>
            <a:srgbClr val="A4A3A4"/>
          </p15:clr>
        </p15:guide>
        <p15:guide id="4" pos="5568">
          <p15:clr>
            <a:srgbClr val="A4A3A4"/>
          </p15:clr>
        </p15:guide>
      </p15:sldGuideLst>
    </p:ext>
    <p:ext uri="{2D200454-40CA-4A62-9FC3-DE9A4176ACB9}">
      <p15:notesGuideLst xmlns="" xmlns:p15="http://schemas.microsoft.com/office/powerpoint/2012/main">
        <p15:guide id="1" orient="horz" pos="865">
          <p15:clr>
            <a:srgbClr val="A4A3A4"/>
          </p15:clr>
        </p15:guide>
        <p15:guide id="2" pos="221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00007A"/>
    <a:srgbClr val="000099"/>
    <a:srgbClr val="000000"/>
    <a:srgbClr val="CC00CC"/>
    <a:srgbClr val="008000"/>
    <a:srgbClr val="0000FF"/>
    <a:srgbClr val="66FFFF"/>
    <a:srgbClr val="FF66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56" autoAdjust="0"/>
    <p:restoredTop sz="74400" autoAdjust="0"/>
  </p:normalViewPr>
  <p:slideViewPr>
    <p:cSldViewPr snapToGrid="0" showGuides="1">
      <p:cViewPr>
        <p:scale>
          <a:sx n="100" d="100"/>
          <a:sy n="100" d="100"/>
        </p:scale>
        <p:origin x="-1326" y="-246"/>
      </p:cViewPr>
      <p:guideLst>
        <p:guide orient="horz" pos="3031"/>
        <p:guide pos="5568"/>
        <p:guide pos="4634"/>
        <p:guide pos="1519"/>
        <p:guide pos="5454"/>
      </p:guideLst>
    </p:cSldViewPr>
  </p:slideViewPr>
  <p:outlineViewPr>
    <p:cViewPr>
      <p:scale>
        <a:sx n="33" d="100"/>
        <a:sy n="33" d="100"/>
      </p:scale>
      <p:origin x="0" y="810"/>
    </p:cViewPr>
  </p:outlineViewPr>
  <p:notesTextViewPr>
    <p:cViewPr>
      <p:scale>
        <a:sx n="200" d="100"/>
        <a:sy n="200" d="100"/>
      </p:scale>
      <p:origin x="0" y="0"/>
    </p:cViewPr>
  </p:notesTextViewPr>
  <p:sorterViewPr>
    <p:cViewPr>
      <p:scale>
        <a:sx n="100" d="100"/>
        <a:sy n="100" d="100"/>
      </p:scale>
      <p:origin x="0" y="0"/>
    </p:cViewPr>
  </p:sorterViewPr>
  <p:notesViewPr>
    <p:cSldViewPr snapToGrid="0" showGuides="1">
      <p:cViewPr>
        <p:scale>
          <a:sx n="100" d="100"/>
          <a:sy n="100" d="100"/>
        </p:scale>
        <p:origin x="-3420" y="456"/>
      </p:cViewPr>
      <p:guideLst>
        <p:guide orient="horz" pos="865"/>
        <p:guide pos="221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r>
              <a:rPr lang="en-US" smtClean="0"/>
              <a:t>Radio Merit Badge Requirement 1</a:t>
            </a:r>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CE29C537-F0AD-4A4D-A5D0-63D63F8E3776}" type="datetimeFigureOut">
              <a:rPr lang="en-US" smtClean="0"/>
              <a:t>6/14/2017</a:t>
            </a:fld>
            <a:endParaRPr lang="en-US"/>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r>
              <a:rPr lang="en-US" smtClean="0"/>
              <a:t>WA7URV</a:t>
            </a:r>
            <a:endParaRPr lang="en-US"/>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D2335E6B-C1BE-44C8-91A6-E8D9375EF07A}" type="slidenum">
              <a:rPr lang="en-US" smtClean="0"/>
              <a:t>‹#›</a:t>
            </a:fld>
            <a:endParaRPr lang="en-US"/>
          </a:p>
        </p:txBody>
      </p:sp>
    </p:spTree>
    <p:extLst>
      <p:ext uri="{BB962C8B-B14F-4D97-AF65-F5344CB8AC3E}">
        <p14:creationId xmlns:p14="http://schemas.microsoft.com/office/powerpoint/2010/main" val="99627654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Notes Placeholder 4"/>
          <p:cNvSpPr>
            <a:spLocks noGrp="1"/>
          </p:cNvSpPr>
          <p:nvPr>
            <p:ph type="body" sz="quarter" idx="3"/>
          </p:nvPr>
        </p:nvSpPr>
        <p:spPr>
          <a:xfrm>
            <a:off x="479626" y="3417121"/>
            <a:ext cx="6063848" cy="5290292"/>
          </a:xfrm>
          <a:prstGeom prst="rect">
            <a:avLst/>
          </a:prstGeom>
        </p:spPr>
        <p:txBody>
          <a:bodyPr vert="horz" lIns="93324" tIns="46662" rIns="93324" bIns="4666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3915"/>
            <a:ext cx="3043343" cy="465455"/>
          </a:xfrm>
          <a:prstGeom prst="rect">
            <a:avLst/>
          </a:prstGeom>
        </p:spPr>
        <p:txBody>
          <a:bodyPr vert="horz" lIns="93324" tIns="46662" rIns="93324" bIns="46662" rtlCol="0" anchor="b"/>
          <a:lstStyle>
            <a:lvl1pPr algn="l">
              <a:defRPr sz="1000">
                <a:latin typeface="+mn-lt"/>
              </a:defRPr>
            </a:lvl1pPr>
          </a:lstStyle>
          <a:p>
            <a:r>
              <a:rPr lang="en-US" dirty="0" smtClean="0"/>
              <a:t>WA7URV</a:t>
            </a:r>
            <a:endParaRPr lang="en-US" dirty="0"/>
          </a:p>
        </p:txBody>
      </p:sp>
      <p:sp>
        <p:nvSpPr>
          <p:cNvPr id="7" name="Slide Number Placeholder 6"/>
          <p:cNvSpPr>
            <a:spLocks noGrp="1"/>
          </p:cNvSpPr>
          <p:nvPr>
            <p:ph type="sldNum" sz="quarter" idx="5"/>
          </p:nvPr>
        </p:nvSpPr>
        <p:spPr>
          <a:xfrm>
            <a:off x="5836353" y="8842029"/>
            <a:ext cx="891608" cy="465455"/>
          </a:xfrm>
          <a:prstGeom prst="rect">
            <a:avLst/>
          </a:prstGeom>
        </p:spPr>
        <p:txBody>
          <a:bodyPr vert="horz" lIns="93324" tIns="46662" rIns="93324" bIns="46662" rtlCol="0" anchor="b"/>
          <a:lstStyle>
            <a:lvl1pPr algn="r">
              <a:defRPr sz="2000" b="1">
                <a:latin typeface="+mn-lt"/>
              </a:defRPr>
            </a:lvl1pPr>
          </a:lstStyle>
          <a:p>
            <a:fld id="{608D77B8-0EE1-497B-AF73-5464954F0A34}" type="slidenum">
              <a:rPr lang="en-US" smtClean="0"/>
              <a:pPr/>
              <a:t>‹#›</a:t>
            </a:fld>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b="1">
                <a:latin typeface="+mn-lt"/>
              </a:defRPr>
            </a:lvl1pPr>
          </a:lstStyle>
          <a:p>
            <a:fld id="{7BFF4773-0B99-47E6-A42C-7D0274C0DF15}" type="datetimeFigureOut">
              <a:rPr lang="en-US" smtClean="0"/>
              <a:pPr/>
              <a:t>6/14/2017</a:t>
            </a:fld>
            <a:endParaRPr lang="en-US" dirty="0"/>
          </a:p>
        </p:txBody>
      </p:sp>
      <p:sp>
        <p:nvSpPr>
          <p:cNvPr id="8" name="Slide Image Placeholder 7"/>
          <p:cNvSpPr>
            <a:spLocks noGrp="1" noRot="1" noChangeAspect="1"/>
          </p:cNvSpPr>
          <p:nvPr>
            <p:ph type="sldImg" idx="2"/>
          </p:nvPr>
        </p:nvSpPr>
        <p:spPr>
          <a:xfrm>
            <a:off x="1173163" y="561975"/>
            <a:ext cx="4672012" cy="2627313"/>
          </a:xfrm>
          <a:prstGeom prst="rect">
            <a:avLst/>
          </a:prstGeom>
          <a:noFill/>
          <a:ln w="12700">
            <a:solidFill>
              <a:prstClr val="black"/>
            </a:solidFill>
          </a:ln>
        </p:spPr>
        <p:txBody>
          <a:bodyPr vert="horz" lIns="93324" tIns="46662" rIns="93324" bIns="46662" rtlCol="0" anchor="ctr"/>
          <a:lstStyle/>
          <a:p>
            <a:endParaRPr lang="en-US"/>
          </a:p>
        </p:txBody>
      </p:sp>
      <p:sp>
        <p:nvSpPr>
          <p:cNvPr id="10" name="Header Placeholder 9"/>
          <p:cNvSpPr>
            <a:spLocks noGrp="1"/>
          </p:cNvSpPr>
          <p:nvPr>
            <p:ph type="hdr" sz="quarter"/>
          </p:nvPr>
        </p:nvSpPr>
        <p:spPr>
          <a:xfrm>
            <a:off x="0" y="0"/>
            <a:ext cx="3511550" cy="465455"/>
          </a:xfrm>
          <a:prstGeom prst="rect">
            <a:avLst/>
          </a:prstGeom>
        </p:spPr>
        <p:txBody>
          <a:bodyPr vert="horz" lIns="93324" tIns="46662" rIns="93324" bIns="46662" rtlCol="0"/>
          <a:lstStyle>
            <a:lvl1pPr algn="l">
              <a:defRPr sz="1200" b="1">
                <a:latin typeface="+mn-lt"/>
              </a:defRPr>
            </a:lvl1pPr>
          </a:lstStyle>
          <a:p>
            <a:r>
              <a:rPr lang="en-US" dirty="0" smtClean="0"/>
              <a:t>Radio Merit Badge Requirement 1</a:t>
            </a:r>
            <a:endParaRPr lang="en-US" dirty="0"/>
          </a:p>
        </p:txBody>
      </p:sp>
      <p:sp>
        <p:nvSpPr>
          <p:cNvPr id="9" name="Slide Number Placeholder 6"/>
          <p:cNvSpPr txBox="1">
            <a:spLocks/>
          </p:cNvSpPr>
          <p:nvPr/>
        </p:nvSpPr>
        <p:spPr>
          <a:xfrm>
            <a:off x="6073419" y="1577628"/>
            <a:ext cx="660185" cy="465455"/>
          </a:xfrm>
          <a:prstGeom prst="rect">
            <a:avLst/>
          </a:prstGeom>
        </p:spPr>
        <p:txBody>
          <a:bodyPr vert="horz" lIns="93324" tIns="46662" rIns="93324" bIns="46662" rtlCol="0" anchor="b"/>
          <a:lstStyle>
            <a:defPPr>
              <a:defRPr lang="en-US"/>
            </a:defPPr>
            <a:lvl1pPr algn="r" rtl="0" eaLnBrk="0" fontAlgn="base" hangingPunct="0">
              <a:spcBef>
                <a:spcPct val="0"/>
              </a:spcBef>
              <a:spcAft>
                <a:spcPct val="0"/>
              </a:spcAft>
              <a:defRPr sz="2000" b="1" kern="1200">
                <a:solidFill>
                  <a:schemeClr val="tx1"/>
                </a:solidFill>
                <a:latin typeface="+mn-lt"/>
                <a:ea typeface="+mn-ea"/>
                <a:cs typeface="+mn-cs"/>
              </a:defRPr>
            </a:lvl1pPr>
            <a:lvl2pPr marL="366309" algn="l" rtl="0" eaLnBrk="0" fontAlgn="base" hangingPunct="0">
              <a:spcBef>
                <a:spcPct val="0"/>
              </a:spcBef>
              <a:spcAft>
                <a:spcPct val="0"/>
              </a:spcAft>
              <a:defRPr sz="1900" kern="1200">
                <a:solidFill>
                  <a:schemeClr val="tx1"/>
                </a:solidFill>
                <a:latin typeface="Times New Roman" pitchFamily="18" charset="0"/>
                <a:ea typeface="+mn-ea"/>
                <a:cs typeface="+mn-cs"/>
              </a:defRPr>
            </a:lvl2pPr>
            <a:lvl3pPr marL="732617" algn="l" rtl="0" eaLnBrk="0" fontAlgn="base" hangingPunct="0">
              <a:spcBef>
                <a:spcPct val="0"/>
              </a:spcBef>
              <a:spcAft>
                <a:spcPct val="0"/>
              </a:spcAft>
              <a:defRPr sz="1900" kern="1200">
                <a:solidFill>
                  <a:schemeClr val="tx1"/>
                </a:solidFill>
                <a:latin typeface="Times New Roman" pitchFamily="18" charset="0"/>
                <a:ea typeface="+mn-ea"/>
                <a:cs typeface="+mn-cs"/>
              </a:defRPr>
            </a:lvl3pPr>
            <a:lvl4pPr marL="1098926" algn="l" rtl="0" eaLnBrk="0" fontAlgn="base" hangingPunct="0">
              <a:spcBef>
                <a:spcPct val="0"/>
              </a:spcBef>
              <a:spcAft>
                <a:spcPct val="0"/>
              </a:spcAft>
              <a:defRPr sz="1900" kern="1200">
                <a:solidFill>
                  <a:schemeClr val="tx1"/>
                </a:solidFill>
                <a:latin typeface="Times New Roman" pitchFamily="18" charset="0"/>
                <a:ea typeface="+mn-ea"/>
                <a:cs typeface="+mn-cs"/>
              </a:defRPr>
            </a:lvl4pPr>
            <a:lvl5pPr marL="1465235" algn="l" rtl="0" eaLnBrk="0" fontAlgn="base" hangingPunct="0">
              <a:spcBef>
                <a:spcPct val="0"/>
              </a:spcBef>
              <a:spcAft>
                <a:spcPct val="0"/>
              </a:spcAft>
              <a:defRPr sz="1900" kern="1200">
                <a:solidFill>
                  <a:schemeClr val="tx1"/>
                </a:solidFill>
                <a:latin typeface="Times New Roman" pitchFamily="18" charset="0"/>
                <a:ea typeface="+mn-ea"/>
                <a:cs typeface="+mn-cs"/>
              </a:defRPr>
            </a:lvl5pPr>
            <a:lvl6pPr marL="1831543" algn="l" defTabSz="732617" rtl="0" eaLnBrk="1" latinLnBrk="0" hangingPunct="1">
              <a:defRPr sz="1900" kern="1200">
                <a:solidFill>
                  <a:schemeClr val="tx1"/>
                </a:solidFill>
                <a:latin typeface="Times New Roman" pitchFamily="18" charset="0"/>
                <a:ea typeface="+mn-ea"/>
                <a:cs typeface="+mn-cs"/>
              </a:defRPr>
            </a:lvl6pPr>
            <a:lvl7pPr marL="2197852" algn="l" defTabSz="732617" rtl="0" eaLnBrk="1" latinLnBrk="0" hangingPunct="1">
              <a:defRPr sz="1900" kern="1200">
                <a:solidFill>
                  <a:schemeClr val="tx1"/>
                </a:solidFill>
                <a:latin typeface="Times New Roman" pitchFamily="18" charset="0"/>
                <a:ea typeface="+mn-ea"/>
                <a:cs typeface="+mn-cs"/>
              </a:defRPr>
            </a:lvl7pPr>
            <a:lvl8pPr marL="2564160" algn="l" defTabSz="732617" rtl="0" eaLnBrk="1" latinLnBrk="0" hangingPunct="1">
              <a:defRPr sz="1900" kern="1200">
                <a:solidFill>
                  <a:schemeClr val="tx1"/>
                </a:solidFill>
                <a:latin typeface="Times New Roman" pitchFamily="18" charset="0"/>
                <a:ea typeface="+mn-ea"/>
                <a:cs typeface="+mn-cs"/>
              </a:defRPr>
            </a:lvl8pPr>
            <a:lvl9pPr marL="2930469" algn="l" defTabSz="732617" rtl="0" eaLnBrk="1" latinLnBrk="0" hangingPunct="1">
              <a:defRPr sz="1900" kern="1200">
                <a:solidFill>
                  <a:schemeClr val="tx1"/>
                </a:solidFill>
                <a:latin typeface="Times New Roman" pitchFamily="18" charset="0"/>
                <a:ea typeface="+mn-ea"/>
                <a:cs typeface="+mn-cs"/>
              </a:defRPr>
            </a:lvl9pPr>
          </a:lstStyle>
          <a:p>
            <a:fld id="{608D77B8-0EE1-497B-AF73-5464954F0A34}" type="slidenum">
              <a:rPr lang="en-US" smtClean="0"/>
              <a:pPr/>
              <a:t>‹#›</a:t>
            </a:fld>
            <a:endParaRPr lang="en-US"/>
          </a:p>
        </p:txBody>
      </p:sp>
    </p:spTree>
    <p:extLst>
      <p:ext uri="{BB962C8B-B14F-4D97-AF65-F5344CB8AC3E}">
        <p14:creationId xmlns:p14="http://schemas.microsoft.com/office/powerpoint/2010/main" val="870584726"/>
      </p:ext>
    </p:extLst>
  </p:cSld>
  <p:clrMap bg1="lt1" tx1="dk1" bg2="lt2" tx2="dk2" accent1="accent1" accent2="accent2" accent3="accent3" accent4="accent4" accent5="accent5" accent6="accent6" hlink="hlink" folHlink="folHlink"/>
  <p:hf/>
  <p:notesStyle>
    <a:lvl1pPr marL="0" algn="l" defTabSz="732617" rtl="0" eaLnBrk="1" latinLnBrk="0" hangingPunct="1">
      <a:spcAft>
        <a:spcPts val="600"/>
      </a:spcAft>
      <a:defRPr sz="1600" kern="1200">
        <a:solidFill>
          <a:schemeClr val="tx1"/>
        </a:solidFill>
        <a:latin typeface="+mn-lt"/>
        <a:ea typeface="+mn-ea"/>
        <a:cs typeface="+mn-cs"/>
      </a:defRPr>
    </a:lvl1pPr>
    <a:lvl2pPr marL="366309" algn="l" defTabSz="732617" rtl="0" eaLnBrk="1" latinLnBrk="0" hangingPunct="1">
      <a:spcAft>
        <a:spcPts val="600"/>
      </a:spcAft>
      <a:defRPr sz="1600" kern="1200">
        <a:solidFill>
          <a:schemeClr val="tx1"/>
        </a:solidFill>
        <a:latin typeface="+mn-lt"/>
        <a:ea typeface="+mn-ea"/>
        <a:cs typeface="+mn-cs"/>
      </a:defRPr>
    </a:lvl2pPr>
    <a:lvl3pPr marL="732617" algn="l" defTabSz="732617" rtl="0" eaLnBrk="1" latinLnBrk="0" hangingPunct="1">
      <a:spcAft>
        <a:spcPts val="600"/>
      </a:spcAft>
      <a:defRPr sz="1600" kern="1200">
        <a:solidFill>
          <a:schemeClr val="tx1"/>
        </a:solidFill>
        <a:latin typeface="+mn-lt"/>
        <a:ea typeface="+mn-ea"/>
        <a:cs typeface="+mn-cs"/>
      </a:defRPr>
    </a:lvl3pPr>
    <a:lvl4pPr marL="1098926" algn="l" defTabSz="732617" rtl="0" eaLnBrk="1" latinLnBrk="0" hangingPunct="1">
      <a:spcAft>
        <a:spcPts val="600"/>
      </a:spcAft>
      <a:defRPr sz="1600" kern="1200">
        <a:solidFill>
          <a:schemeClr val="tx1"/>
        </a:solidFill>
        <a:latin typeface="+mn-lt"/>
        <a:ea typeface="+mn-ea"/>
        <a:cs typeface="+mn-cs"/>
      </a:defRPr>
    </a:lvl4pPr>
    <a:lvl5pPr marL="1465235" algn="l" defTabSz="732617" rtl="0" eaLnBrk="1" latinLnBrk="0" hangingPunct="1">
      <a:spcAft>
        <a:spcPts val="600"/>
      </a:spcAft>
      <a:defRPr sz="1600" kern="1200">
        <a:solidFill>
          <a:schemeClr val="tx1"/>
        </a:solidFill>
        <a:latin typeface="+mn-lt"/>
        <a:ea typeface="+mn-ea"/>
        <a:cs typeface="+mn-cs"/>
      </a:defRPr>
    </a:lvl5pPr>
    <a:lvl6pPr marL="1831543" algn="l" defTabSz="732617" rtl="0" eaLnBrk="1" latinLnBrk="0" hangingPunct="1">
      <a:defRPr sz="1000" kern="1200">
        <a:solidFill>
          <a:schemeClr val="tx1"/>
        </a:solidFill>
        <a:latin typeface="+mn-lt"/>
        <a:ea typeface="+mn-ea"/>
        <a:cs typeface="+mn-cs"/>
      </a:defRPr>
    </a:lvl6pPr>
    <a:lvl7pPr marL="2197852" algn="l" defTabSz="732617" rtl="0" eaLnBrk="1" latinLnBrk="0" hangingPunct="1">
      <a:defRPr sz="1000" kern="1200">
        <a:solidFill>
          <a:schemeClr val="tx1"/>
        </a:solidFill>
        <a:latin typeface="+mn-lt"/>
        <a:ea typeface="+mn-ea"/>
        <a:cs typeface="+mn-cs"/>
      </a:defRPr>
    </a:lvl7pPr>
    <a:lvl8pPr marL="2564160" algn="l" defTabSz="732617" rtl="0" eaLnBrk="1" latinLnBrk="0" hangingPunct="1">
      <a:defRPr sz="1000" kern="1200">
        <a:solidFill>
          <a:schemeClr val="tx1"/>
        </a:solidFill>
        <a:latin typeface="+mn-lt"/>
        <a:ea typeface="+mn-ea"/>
        <a:cs typeface="+mn-cs"/>
      </a:defRPr>
    </a:lvl8pPr>
    <a:lvl9pPr marL="2930469" algn="l" defTabSz="732617"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pPr>
              <a:tabLst>
                <a:tab pos="5769542" algn="r"/>
              </a:tabLst>
            </a:pPr>
            <a:r>
              <a:rPr lang="en-US" sz="3600" b="1" u="sng" dirty="0"/>
              <a:t>3 minutes for this slide	</a:t>
            </a:r>
          </a:p>
          <a:p>
            <a:r>
              <a:rPr lang="en-US" sz="2400" b="1" dirty="0" smtClean="0"/>
              <a:t>[6] </a:t>
            </a:r>
            <a:r>
              <a:rPr lang="en-US" sz="2400" dirty="0" smtClean="0"/>
              <a:t>If </a:t>
            </a:r>
            <a:r>
              <a:rPr lang="en-US" sz="2400" dirty="0"/>
              <a:t>you want to learn about radio, there are a few things you need to learn before anything else.  The idea of “frequency” is one we’ll talk about first.</a:t>
            </a:r>
          </a:p>
          <a:p>
            <a:r>
              <a:rPr lang="en-US" sz="2400" b="1" dirty="0" smtClean="0"/>
              <a:t>[5] </a:t>
            </a:r>
            <a:r>
              <a:rPr lang="en-US" sz="2400" dirty="0"/>
              <a:t>As we’ve shown earlier, even though we can’t “see” radio waves, we often draw them as ripples like these on the screen.</a:t>
            </a:r>
            <a:endParaRPr lang="en-US" sz="2400" b="1" dirty="0"/>
          </a:p>
          <a:p>
            <a:r>
              <a:rPr lang="en-US" sz="2400" b="1" dirty="0" smtClean="0"/>
              <a:t>[4]  </a:t>
            </a:r>
            <a:r>
              <a:rPr lang="en-US" sz="2400" dirty="0"/>
              <a:t>We also have seen that radio waves travel; they’re always in motion.</a:t>
            </a:r>
          </a:p>
          <a:p>
            <a:r>
              <a:rPr lang="en-US" sz="2400" b="1" dirty="0" smtClean="0"/>
              <a:t>[3]  </a:t>
            </a:r>
            <a:r>
              <a:rPr lang="en-US" sz="2400" dirty="0"/>
              <a:t>If we timed the waves you see on the screen, they would end up taking one second to move from the left vertical yellow line to the right vertical yellow line.</a:t>
            </a:r>
          </a:p>
          <a:p>
            <a:r>
              <a:rPr lang="en-US" sz="2400" b="1" dirty="0" smtClean="0"/>
              <a:t>[2]  </a:t>
            </a:r>
            <a:r>
              <a:rPr lang="en-US" sz="2400" dirty="0"/>
              <a:t>We say that the single sweep of the top wave shown is traveling one cycle per second.  In radio talk, we give a name to “cycle per second.”  We call it a </a:t>
            </a:r>
            <a:r>
              <a:rPr lang="en-US" sz="2400" dirty="0" smtClean="0"/>
              <a:t>Hertz (named after an old guy who was a radio pioneer); </a:t>
            </a:r>
            <a:r>
              <a:rPr lang="en-US" sz="2400" dirty="0"/>
              <a:t>in this instance, “one Hertz.”</a:t>
            </a:r>
          </a:p>
          <a:p>
            <a:r>
              <a:rPr lang="en-US" sz="2400" b="1" dirty="0" smtClean="0"/>
              <a:t>[1]  </a:t>
            </a:r>
            <a:r>
              <a:rPr lang="en-US" sz="2400" dirty="0"/>
              <a:t>If </a:t>
            </a:r>
            <a:r>
              <a:rPr lang="en-US" sz="2400" dirty="0" smtClean="0"/>
              <a:t>nine </a:t>
            </a:r>
            <a:r>
              <a:rPr lang="en-US" sz="2400" dirty="0"/>
              <a:t>cycles go by in one second, we would call that frequency </a:t>
            </a:r>
            <a:r>
              <a:rPr lang="en-US" sz="2400" dirty="0" smtClean="0"/>
              <a:t>“nine </a:t>
            </a:r>
            <a:r>
              <a:rPr lang="en-US" sz="2400" dirty="0"/>
              <a:t>Hertz.”</a:t>
            </a:r>
          </a:p>
          <a:p>
            <a:r>
              <a:rPr lang="en-US" sz="2400" b="1" dirty="0">
                <a:solidFill>
                  <a:srgbClr val="FF0000"/>
                </a:solidFill>
              </a:rPr>
              <a:t>Ask:  </a:t>
            </a:r>
            <a:r>
              <a:rPr lang="en-US" sz="2400" dirty="0"/>
              <a:t>What would we call it if a thousand cycles passed by in one second?  One million?  Seven million?  A billion?</a:t>
            </a:r>
          </a:p>
          <a:p>
            <a:pPr>
              <a:tabLst>
                <a:tab pos="5769542" algn="r"/>
              </a:tabLst>
            </a:pPr>
            <a:r>
              <a:rPr lang="en-US" sz="3600" b="1" u="sng" dirty="0">
                <a:solidFill>
                  <a:prstClr val="black"/>
                </a:solidFill>
              </a:rPr>
              <a:t>SLIDE END	</a:t>
            </a:r>
          </a:p>
        </p:txBody>
      </p:sp>
      <p:sp>
        <p:nvSpPr>
          <p:cNvPr id="4" name="Footer Placeholder 3"/>
          <p:cNvSpPr>
            <a:spLocks noGrp="1"/>
          </p:cNvSpPr>
          <p:nvPr>
            <p:ph type="ftr" sz="quarter" idx="10"/>
          </p:nvPr>
        </p:nvSpPr>
        <p:spPr/>
        <p:txBody>
          <a:bodyPr/>
          <a:lstStyle/>
          <a:p>
            <a:r>
              <a:rPr lang="en-US" smtClean="0"/>
              <a:t>WA7URV</a:t>
            </a:r>
            <a:endParaRPr lang="en-US" dirty="0"/>
          </a:p>
        </p:txBody>
      </p:sp>
      <p:sp>
        <p:nvSpPr>
          <p:cNvPr id="5" name="Slide Number Placeholder 4"/>
          <p:cNvSpPr>
            <a:spLocks noGrp="1"/>
          </p:cNvSpPr>
          <p:nvPr>
            <p:ph type="sldNum" sz="quarter" idx="11"/>
          </p:nvPr>
        </p:nvSpPr>
        <p:spPr/>
        <p:txBody>
          <a:bodyPr/>
          <a:lstStyle/>
          <a:p>
            <a:fld id="{608D77B8-0EE1-497B-AF73-5464954F0A34}" type="slidenum">
              <a:rPr lang="en-US" smtClean="0"/>
              <a:pPr/>
              <a:t>1</a:t>
            </a:fld>
            <a:endParaRPr lang="en-US"/>
          </a:p>
        </p:txBody>
      </p:sp>
      <p:sp>
        <p:nvSpPr>
          <p:cNvPr id="6" name="Date Placeholder 5"/>
          <p:cNvSpPr>
            <a:spLocks noGrp="1"/>
          </p:cNvSpPr>
          <p:nvPr>
            <p:ph type="dt" idx="12"/>
          </p:nvPr>
        </p:nvSpPr>
        <p:spPr/>
        <p:txBody>
          <a:bodyPr/>
          <a:lstStyle/>
          <a:p>
            <a:fld id="{F2AC706B-CDF5-4B5F-ADAA-1D3B3F96DA35}" type="datetime1">
              <a:rPr lang="en-US" smtClean="0"/>
              <a:t>6/14/2017</a:t>
            </a:fld>
            <a:endParaRPr lang="en-US" dirty="0"/>
          </a:p>
        </p:txBody>
      </p:sp>
      <p:sp>
        <p:nvSpPr>
          <p:cNvPr id="7" name="Header Placeholder 6"/>
          <p:cNvSpPr>
            <a:spLocks noGrp="1"/>
          </p:cNvSpPr>
          <p:nvPr>
            <p:ph type="hdr" sz="quarter" idx="13"/>
          </p:nvPr>
        </p:nvSpPr>
        <p:spPr/>
        <p:txBody>
          <a:bodyPr/>
          <a:lstStyle/>
          <a:p>
            <a:r>
              <a:rPr lang="en-US" dirty="0" smtClean="0"/>
              <a:t>Radio Merit Badge Requirement 3</a:t>
            </a:r>
            <a:endParaRPr lang="en-US" dirty="0"/>
          </a:p>
        </p:txBody>
      </p:sp>
    </p:spTree>
    <p:extLst>
      <p:ext uri="{BB962C8B-B14F-4D97-AF65-F5344CB8AC3E}">
        <p14:creationId xmlns:p14="http://schemas.microsoft.com/office/powerpoint/2010/main" val="18180570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62500" lnSpcReduction="20000"/>
          </a:bodyPr>
          <a:lstStyle/>
          <a:p>
            <a:pPr>
              <a:tabLst>
                <a:tab pos="5769542" algn="r"/>
              </a:tabLst>
            </a:pPr>
            <a:r>
              <a:rPr lang="en-US" sz="3600" b="1" u="sng" dirty="0"/>
              <a:t>3 minutes for this slide	</a:t>
            </a:r>
          </a:p>
          <a:p>
            <a:r>
              <a:rPr lang="en-US" sz="2400" b="1" dirty="0" smtClean="0"/>
              <a:t>[8]  </a:t>
            </a:r>
            <a:r>
              <a:rPr lang="en-US" sz="2400" dirty="0" smtClean="0"/>
              <a:t>Now </a:t>
            </a:r>
            <a:r>
              <a:rPr lang="en-US" sz="2400" dirty="0"/>
              <a:t>let’s talk about “wavelength.”  Radio waves have certain lengths, and it’s very important to understand this.  For starters, you can see that the peaks and valleys of these two radio waves are spaced differently.</a:t>
            </a:r>
          </a:p>
          <a:p>
            <a:r>
              <a:rPr lang="en-US" sz="2400" b="1" dirty="0" smtClean="0"/>
              <a:t>[7]  </a:t>
            </a:r>
            <a:r>
              <a:rPr lang="en-US" sz="2400" b="1" dirty="0">
                <a:solidFill>
                  <a:srgbClr val="FF0000"/>
                </a:solidFill>
              </a:rPr>
              <a:t>&lt;stops movement&gt;</a:t>
            </a:r>
          </a:p>
          <a:p>
            <a:r>
              <a:rPr lang="en-US" sz="2400" b="1" dirty="0" smtClean="0"/>
              <a:t>[6] </a:t>
            </a:r>
            <a:r>
              <a:rPr lang="en-US" sz="2400" dirty="0"/>
              <a:t>We call the distance between two successive peaks the “wavelength” of the radio wave.</a:t>
            </a:r>
          </a:p>
          <a:p>
            <a:r>
              <a:rPr lang="en-US" sz="2400" b="1" dirty="0" smtClean="0"/>
              <a:t>[5] </a:t>
            </a:r>
            <a:r>
              <a:rPr lang="en-US" sz="2400" dirty="0"/>
              <a:t>Notice that the wavelength of the top wave is longer than that of the lower wave.  The wavelength of the bottom is 1/3 that of the top; you can see that three successive peaks fit in the same space as one above.</a:t>
            </a:r>
          </a:p>
          <a:p>
            <a:r>
              <a:rPr lang="en-US" sz="2400" b="1" dirty="0" smtClean="0"/>
              <a:t>[4]  </a:t>
            </a:r>
            <a:r>
              <a:rPr lang="en-US" sz="2400" dirty="0"/>
              <a:t>The longer the wavelength, the lower the frequency.  </a:t>
            </a:r>
          </a:p>
          <a:p>
            <a:r>
              <a:rPr lang="en-US" sz="2400" b="1" dirty="0" smtClean="0"/>
              <a:t>[3]  </a:t>
            </a:r>
            <a:r>
              <a:rPr lang="en-US" sz="2400" dirty="0"/>
              <a:t>One interesting thing is that with longer wavelengths and lower frequencies, the amount of energy in the radio wave is lower, too. </a:t>
            </a:r>
          </a:p>
          <a:p>
            <a:r>
              <a:rPr lang="en-US" sz="2400" b="1" dirty="0" smtClean="0"/>
              <a:t>[2]  </a:t>
            </a:r>
            <a:r>
              <a:rPr lang="en-US" sz="2400" dirty="0"/>
              <a:t>Shorter wavelengths result in higher frequencies.</a:t>
            </a:r>
          </a:p>
          <a:p>
            <a:r>
              <a:rPr lang="en-US" sz="2400" b="1" dirty="0" smtClean="0"/>
              <a:t>[1]  </a:t>
            </a:r>
            <a:r>
              <a:rPr lang="en-US" sz="2400" dirty="0"/>
              <a:t>And just the opposite of longer waves, shorter wavelengths present much higher energy;  that’s why the “micro” waves in a microwave oven can heat food!</a:t>
            </a:r>
          </a:p>
          <a:p>
            <a:r>
              <a:rPr lang="en-US" sz="2400" b="1" dirty="0">
                <a:solidFill>
                  <a:srgbClr val="FF0000"/>
                </a:solidFill>
              </a:rPr>
              <a:t>Ask: </a:t>
            </a:r>
            <a:r>
              <a:rPr lang="en-US" sz="2400" dirty="0"/>
              <a:t> What would the wavelength be for one Hertz? 186,000 mi.</a:t>
            </a:r>
            <a:br>
              <a:rPr lang="en-US" sz="2400" dirty="0"/>
            </a:br>
            <a:r>
              <a:rPr lang="en-US" sz="2400" dirty="0"/>
              <a:t>10 Hertz?  18,600 mi.  100 Hertz?  1,860 miles  1000 Hertz? (1 kHz) 186 mi.  10,000 Hertz (10 kHz) = 18.6 miles</a:t>
            </a:r>
          </a:p>
          <a:p>
            <a:pPr>
              <a:tabLst>
                <a:tab pos="5769542" algn="r"/>
              </a:tabLst>
            </a:pPr>
            <a:r>
              <a:rPr lang="en-US" sz="3600" b="1" u="sng" dirty="0">
                <a:solidFill>
                  <a:prstClr val="black"/>
                </a:solidFill>
              </a:rPr>
              <a:t>SLIDE END	</a:t>
            </a:r>
          </a:p>
        </p:txBody>
      </p:sp>
      <p:sp>
        <p:nvSpPr>
          <p:cNvPr id="4" name="Footer Placeholder 3"/>
          <p:cNvSpPr>
            <a:spLocks noGrp="1"/>
          </p:cNvSpPr>
          <p:nvPr>
            <p:ph type="ftr" sz="quarter" idx="10"/>
          </p:nvPr>
        </p:nvSpPr>
        <p:spPr/>
        <p:txBody>
          <a:bodyPr/>
          <a:lstStyle/>
          <a:p>
            <a:r>
              <a:rPr lang="en-US" smtClean="0"/>
              <a:t>WA7URV</a:t>
            </a:r>
            <a:endParaRPr lang="en-US" dirty="0"/>
          </a:p>
        </p:txBody>
      </p:sp>
      <p:sp>
        <p:nvSpPr>
          <p:cNvPr id="5" name="Slide Number Placeholder 4"/>
          <p:cNvSpPr>
            <a:spLocks noGrp="1"/>
          </p:cNvSpPr>
          <p:nvPr>
            <p:ph type="sldNum" sz="quarter" idx="11"/>
          </p:nvPr>
        </p:nvSpPr>
        <p:spPr/>
        <p:txBody>
          <a:bodyPr/>
          <a:lstStyle/>
          <a:p>
            <a:fld id="{608D77B8-0EE1-497B-AF73-5464954F0A34}" type="slidenum">
              <a:rPr lang="en-US" smtClean="0"/>
              <a:pPr/>
              <a:t>2</a:t>
            </a:fld>
            <a:endParaRPr lang="en-US"/>
          </a:p>
        </p:txBody>
      </p:sp>
      <p:sp>
        <p:nvSpPr>
          <p:cNvPr id="6" name="Date Placeholder 5"/>
          <p:cNvSpPr>
            <a:spLocks noGrp="1"/>
          </p:cNvSpPr>
          <p:nvPr>
            <p:ph type="dt" idx="12"/>
          </p:nvPr>
        </p:nvSpPr>
        <p:spPr/>
        <p:txBody>
          <a:bodyPr/>
          <a:lstStyle/>
          <a:p>
            <a:fld id="{F2AC706B-CDF5-4B5F-ADAA-1D3B3F96DA35}" type="datetime1">
              <a:rPr lang="en-US" smtClean="0"/>
              <a:t>6/14/2017</a:t>
            </a:fld>
            <a:endParaRPr lang="en-US" dirty="0"/>
          </a:p>
        </p:txBody>
      </p:sp>
      <p:sp>
        <p:nvSpPr>
          <p:cNvPr id="7" name="Header Placeholder 6"/>
          <p:cNvSpPr>
            <a:spLocks noGrp="1"/>
          </p:cNvSpPr>
          <p:nvPr>
            <p:ph type="hdr" sz="quarter" idx="13"/>
          </p:nvPr>
        </p:nvSpPr>
        <p:spPr/>
        <p:txBody>
          <a:bodyPr/>
          <a:lstStyle/>
          <a:p>
            <a:r>
              <a:rPr lang="en-US" dirty="0" smtClean="0"/>
              <a:t>Radio Merit Badge Requirement 3</a:t>
            </a:r>
            <a:endParaRPr lang="en-US" dirty="0"/>
          </a:p>
        </p:txBody>
      </p:sp>
    </p:spTree>
    <p:extLst>
      <p:ext uri="{BB962C8B-B14F-4D97-AF65-F5344CB8AC3E}">
        <p14:creationId xmlns:p14="http://schemas.microsoft.com/office/powerpoint/2010/main" val="18180570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62500" lnSpcReduction="20000"/>
          </a:bodyPr>
          <a:lstStyle/>
          <a:p>
            <a:pPr>
              <a:spcAft>
                <a:spcPts val="612"/>
              </a:spcAft>
              <a:tabLst>
                <a:tab pos="5769542" algn="r"/>
              </a:tabLst>
            </a:pPr>
            <a:r>
              <a:rPr lang="en-US" sz="3600" b="1" u="sng" dirty="0"/>
              <a:t>4 minutes for this slide	</a:t>
            </a:r>
          </a:p>
          <a:p>
            <a:pPr>
              <a:spcAft>
                <a:spcPts val="612"/>
              </a:spcAft>
            </a:pPr>
            <a:r>
              <a:rPr lang="en-US" sz="2400" b="1" dirty="0" smtClean="0"/>
              <a:t>[7] </a:t>
            </a:r>
            <a:r>
              <a:rPr lang="en-US" sz="2400" dirty="0" smtClean="0"/>
              <a:t>Radio frequencies are divided into </a:t>
            </a:r>
            <a:r>
              <a:rPr lang="en-US" sz="2400" dirty="0"/>
              <a:t>ranges based on how these frequencies behave in nature.  We don’t have time to talk about all of the frequency ranges, but let’s look at a few that relate to some common radio signals.</a:t>
            </a:r>
          </a:p>
          <a:p>
            <a:pPr>
              <a:spcAft>
                <a:spcPts val="612"/>
              </a:spcAft>
            </a:pPr>
            <a:r>
              <a:rPr lang="en-US" sz="2400" b="1" dirty="0" smtClean="0"/>
              <a:t>[6] </a:t>
            </a:r>
            <a:r>
              <a:rPr lang="en-US" sz="2400" dirty="0" smtClean="0"/>
              <a:t> </a:t>
            </a:r>
            <a:r>
              <a:rPr lang="en-US" sz="2400" dirty="0"/>
              <a:t>MF stands for Medium Frequency:  This is the group where you’ll find AM radio, marine radio and some ham radio bands.</a:t>
            </a:r>
          </a:p>
          <a:p>
            <a:pPr>
              <a:spcAft>
                <a:spcPts val="612"/>
              </a:spcAft>
            </a:pPr>
            <a:r>
              <a:rPr lang="en-US" sz="2400" b="1" dirty="0" smtClean="0"/>
              <a:t>[5]</a:t>
            </a:r>
            <a:r>
              <a:rPr lang="en-US" sz="2400" dirty="0" smtClean="0"/>
              <a:t> </a:t>
            </a:r>
            <a:r>
              <a:rPr lang="en-US" sz="2400" dirty="0"/>
              <a:t>HF is High Frequency:  This group of frequencies is used for short wave broadcasting. Ham radio operators use HF for most international communication. </a:t>
            </a:r>
            <a:r>
              <a:rPr lang="en-US" sz="2400" b="1" dirty="0"/>
              <a:t> </a:t>
            </a:r>
          </a:p>
          <a:p>
            <a:pPr>
              <a:spcAft>
                <a:spcPts val="612"/>
              </a:spcAft>
            </a:pPr>
            <a:r>
              <a:rPr lang="en-US" sz="2400" b="1" dirty="0" smtClean="0"/>
              <a:t>[4] </a:t>
            </a:r>
            <a:r>
              <a:rPr lang="en-US" sz="2400" dirty="0"/>
              <a:t>VHF is Very High Frequency:  These frequencies are used for local communication such as broadcast TV, FM entertainment radio, business and ham radio.  These frequencies (and higher) are the ones that operate line-of-sight.</a:t>
            </a:r>
            <a:endParaRPr lang="en-US" sz="2400" b="1" dirty="0"/>
          </a:p>
          <a:p>
            <a:pPr>
              <a:spcAft>
                <a:spcPts val="612"/>
              </a:spcAft>
            </a:pPr>
            <a:r>
              <a:rPr lang="en-US" sz="2400" b="1" dirty="0" smtClean="0"/>
              <a:t>[3]  </a:t>
            </a:r>
            <a:r>
              <a:rPr lang="en-US" sz="2400" dirty="0"/>
              <a:t>UHF = Ultra High Frequency:  Used by police, cell phones and ham radio. FRS radio (so-called “Talk-</a:t>
            </a:r>
            <a:r>
              <a:rPr lang="en-US" sz="2400" dirty="0" err="1"/>
              <a:t>Abouts</a:t>
            </a:r>
            <a:r>
              <a:rPr lang="en-US" sz="2400" dirty="0"/>
              <a:t>) lies in this group, too.</a:t>
            </a:r>
            <a:endParaRPr lang="en-US" sz="2400" b="1" dirty="0"/>
          </a:p>
          <a:p>
            <a:pPr>
              <a:spcAft>
                <a:spcPts val="612"/>
              </a:spcAft>
            </a:pPr>
            <a:r>
              <a:rPr lang="en-US" sz="2400" b="1" dirty="0" smtClean="0"/>
              <a:t>[2]</a:t>
            </a:r>
            <a:r>
              <a:rPr lang="en-US" sz="2400" dirty="0" smtClean="0"/>
              <a:t>   </a:t>
            </a:r>
            <a:r>
              <a:rPr lang="en-US" sz="2400" dirty="0"/>
              <a:t>Look closely at this chart.  It shows that MF includes frequencies from 300 kHz up to 3 </a:t>
            </a:r>
            <a:r>
              <a:rPr lang="en-US" sz="2400" dirty="0" err="1"/>
              <a:t>MHz.</a:t>
            </a:r>
            <a:r>
              <a:rPr lang="en-US" sz="2400" dirty="0"/>
              <a:t>  That’s how many of those individual peaks and valleys (cycles) go by in one second.</a:t>
            </a:r>
          </a:p>
          <a:p>
            <a:pPr>
              <a:spcAft>
                <a:spcPts val="612"/>
              </a:spcAft>
            </a:pPr>
            <a:r>
              <a:rPr lang="en-US" sz="2400" b="1" dirty="0" smtClean="0"/>
              <a:t>[1]</a:t>
            </a:r>
            <a:r>
              <a:rPr lang="en-US" sz="2400" dirty="0" smtClean="0"/>
              <a:t>  </a:t>
            </a:r>
            <a:r>
              <a:rPr lang="en-US" sz="2400" dirty="0"/>
              <a:t>As we move through each level we can see that frequencies increase ten-fold.  </a:t>
            </a:r>
          </a:p>
          <a:p>
            <a:pPr>
              <a:tabLst>
                <a:tab pos="5769542" algn="r"/>
              </a:tabLst>
            </a:pPr>
            <a:r>
              <a:rPr lang="en-US" sz="3600" b="1" u="sng" dirty="0"/>
              <a:t>SLIDE END	</a:t>
            </a:r>
          </a:p>
        </p:txBody>
      </p:sp>
      <p:sp>
        <p:nvSpPr>
          <p:cNvPr id="4" name="Footer Placeholder 3"/>
          <p:cNvSpPr>
            <a:spLocks noGrp="1"/>
          </p:cNvSpPr>
          <p:nvPr>
            <p:ph type="ftr" sz="quarter" idx="10"/>
          </p:nvPr>
        </p:nvSpPr>
        <p:spPr/>
        <p:txBody>
          <a:bodyPr/>
          <a:lstStyle/>
          <a:p>
            <a:r>
              <a:rPr lang="en-US" smtClean="0"/>
              <a:t>WA7URV</a:t>
            </a:r>
            <a:endParaRPr lang="en-US" dirty="0"/>
          </a:p>
        </p:txBody>
      </p:sp>
      <p:sp>
        <p:nvSpPr>
          <p:cNvPr id="5" name="Slide Number Placeholder 4"/>
          <p:cNvSpPr>
            <a:spLocks noGrp="1"/>
          </p:cNvSpPr>
          <p:nvPr>
            <p:ph type="sldNum" sz="quarter" idx="11"/>
          </p:nvPr>
        </p:nvSpPr>
        <p:spPr/>
        <p:txBody>
          <a:bodyPr/>
          <a:lstStyle/>
          <a:p>
            <a:fld id="{608D77B8-0EE1-497B-AF73-5464954F0A34}" type="slidenum">
              <a:rPr lang="en-US" smtClean="0"/>
              <a:pPr/>
              <a:t>3</a:t>
            </a:fld>
            <a:endParaRPr lang="en-US"/>
          </a:p>
        </p:txBody>
      </p:sp>
      <p:sp>
        <p:nvSpPr>
          <p:cNvPr id="6" name="Date Placeholder 5"/>
          <p:cNvSpPr>
            <a:spLocks noGrp="1"/>
          </p:cNvSpPr>
          <p:nvPr>
            <p:ph type="dt" idx="12"/>
          </p:nvPr>
        </p:nvSpPr>
        <p:spPr/>
        <p:txBody>
          <a:bodyPr/>
          <a:lstStyle/>
          <a:p>
            <a:fld id="{F2AC706B-CDF5-4B5F-ADAA-1D3B3F96DA35}" type="datetime1">
              <a:rPr lang="en-US" smtClean="0"/>
              <a:t>6/14/2017</a:t>
            </a:fld>
            <a:endParaRPr lang="en-US" dirty="0"/>
          </a:p>
        </p:txBody>
      </p:sp>
      <p:sp>
        <p:nvSpPr>
          <p:cNvPr id="7" name="Header Placeholder 6"/>
          <p:cNvSpPr>
            <a:spLocks noGrp="1"/>
          </p:cNvSpPr>
          <p:nvPr>
            <p:ph type="hdr" sz="quarter" idx="13"/>
          </p:nvPr>
        </p:nvSpPr>
        <p:spPr/>
        <p:txBody>
          <a:bodyPr/>
          <a:lstStyle/>
          <a:p>
            <a:r>
              <a:rPr lang="en-US" dirty="0" smtClean="0"/>
              <a:t>Radio Merit Badge Requirement 3.a.</a:t>
            </a:r>
            <a:endParaRPr lang="en-US" dirty="0"/>
          </a:p>
        </p:txBody>
      </p:sp>
    </p:spTree>
    <p:extLst>
      <p:ext uri="{BB962C8B-B14F-4D97-AF65-F5344CB8AC3E}">
        <p14:creationId xmlns:p14="http://schemas.microsoft.com/office/powerpoint/2010/main" val="18180570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pPr>
              <a:spcAft>
                <a:spcPts val="612"/>
              </a:spcAft>
              <a:tabLst>
                <a:tab pos="5769542" algn="r"/>
              </a:tabLst>
            </a:pPr>
            <a:r>
              <a:rPr lang="en-US" sz="3600" b="1" u="sng" dirty="0"/>
              <a:t>2 minutes for this slide	</a:t>
            </a:r>
          </a:p>
          <a:p>
            <a:pPr>
              <a:spcAft>
                <a:spcPts val="612"/>
              </a:spcAft>
            </a:pPr>
            <a:r>
              <a:rPr lang="en-US" sz="2400" b="1" dirty="0" smtClean="0"/>
              <a:t>[4]  </a:t>
            </a:r>
            <a:r>
              <a:rPr lang="en-US" sz="2400" dirty="0" smtClean="0"/>
              <a:t>Here </a:t>
            </a:r>
            <a:r>
              <a:rPr lang="en-US" sz="2400" dirty="0"/>
              <a:t>again we show the four frequency groups from the last slide.</a:t>
            </a:r>
          </a:p>
          <a:p>
            <a:pPr>
              <a:spcAft>
                <a:spcPts val="612"/>
              </a:spcAft>
            </a:pPr>
            <a:r>
              <a:rPr lang="en-US" sz="2400" dirty="0"/>
              <a:t>There are many more frequency groups we’re not going to talk about, but they create an interesting scientific picture of frequencies!</a:t>
            </a:r>
          </a:p>
          <a:p>
            <a:pPr>
              <a:spcAft>
                <a:spcPts val="612"/>
              </a:spcAft>
            </a:pPr>
            <a:r>
              <a:rPr lang="en-US" sz="2400" b="1" dirty="0">
                <a:solidFill>
                  <a:srgbClr val="FF0000"/>
                </a:solidFill>
              </a:rPr>
              <a:t>Point out:  </a:t>
            </a:r>
            <a:r>
              <a:rPr lang="en-US" sz="2400" dirty="0"/>
              <a:t>These frequencies are listed from top to bottom, low to high.  That may be confusing, but it’s how radio experts map out these ranges.</a:t>
            </a:r>
          </a:p>
          <a:p>
            <a:pPr>
              <a:spcAft>
                <a:spcPts val="612"/>
              </a:spcAft>
            </a:pPr>
            <a:r>
              <a:rPr lang="en-US" sz="2400" b="1" dirty="0" smtClean="0"/>
              <a:t>[3] </a:t>
            </a:r>
            <a:r>
              <a:rPr lang="en-US" sz="2400" dirty="0" smtClean="0"/>
              <a:t>  </a:t>
            </a:r>
            <a:r>
              <a:rPr lang="en-US" sz="2400" dirty="0"/>
              <a:t>There are five groups of frequencies lower than the four we’ve been studying.  Some are used for very specialized communication.  (Submarines)  And there has been some ham radio work in the LF group.  The most fascinating point here is that some of these waves travel very well through solid material, like the earth!</a:t>
            </a:r>
            <a:endParaRPr lang="en-US" sz="2400" b="1" dirty="0"/>
          </a:p>
          <a:p>
            <a:pPr>
              <a:spcAft>
                <a:spcPts val="612"/>
              </a:spcAft>
            </a:pPr>
            <a:r>
              <a:rPr lang="en-US" sz="2400" b="1" dirty="0" smtClean="0"/>
              <a:t>[2] </a:t>
            </a:r>
            <a:r>
              <a:rPr lang="en-US" sz="2400" dirty="0"/>
              <a:t>There are three frequency groups higher than our four.  These are very fascinating for many ham radio experimenters and scientists, and includes satellite, radar, x-rays and beyond. It even includes light!</a:t>
            </a:r>
            <a:endParaRPr lang="en-US" sz="2400" b="1" dirty="0"/>
          </a:p>
          <a:p>
            <a:pPr>
              <a:spcAft>
                <a:spcPts val="612"/>
              </a:spcAft>
            </a:pPr>
            <a:r>
              <a:rPr lang="en-US" sz="2400" b="1" dirty="0" smtClean="0"/>
              <a:t>[1] </a:t>
            </a:r>
            <a:r>
              <a:rPr lang="en-US" sz="2400" dirty="0"/>
              <a:t>But overall, our group of four is what’s important to the vast majority of ham radio operators.</a:t>
            </a:r>
            <a:endParaRPr lang="en-US" sz="2400" b="1" dirty="0"/>
          </a:p>
          <a:p>
            <a:pPr>
              <a:tabLst>
                <a:tab pos="5769542" algn="r"/>
              </a:tabLst>
            </a:pPr>
            <a:r>
              <a:rPr lang="en-US" sz="3600" b="1" u="sng" dirty="0"/>
              <a:t>SLIDE END	</a:t>
            </a:r>
          </a:p>
        </p:txBody>
      </p:sp>
      <p:sp>
        <p:nvSpPr>
          <p:cNvPr id="4" name="Footer Placeholder 3"/>
          <p:cNvSpPr>
            <a:spLocks noGrp="1"/>
          </p:cNvSpPr>
          <p:nvPr>
            <p:ph type="ftr" sz="quarter" idx="10"/>
          </p:nvPr>
        </p:nvSpPr>
        <p:spPr/>
        <p:txBody>
          <a:bodyPr/>
          <a:lstStyle/>
          <a:p>
            <a:r>
              <a:rPr lang="en-US" smtClean="0"/>
              <a:t>WA7URV</a:t>
            </a:r>
            <a:endParaRPr lang="en-US" dirty="0"/>
          </a:p>
        </p:txBody>
      </p:sp>
      <p:sp>
        <p:nvSpPr>
          <p:cNvPr id="5" name="Slide Number Placeholder 4"/>
          <p:cNvSpPr>
            <a:spLocks noGrp="1"/>
          </p:cNvSpPr>
          <p:nvPr>
            <p:ph type="sldNum" sz="quarter" idx="11"/>
          </p:nvPr>
        </p:nvSpPr>
        <p:spPr/>
        <p:txBody>
          <a:bodyPr/>
          <a:lstStyle/>
          <a:p>
            <a:fld id="{608D77B8-0EE1-497B-AF73-5464954F0A34}" type="slidenum">
              <a:rPr lang="en-US" smtClean="0"/>
              <a:pPr/>
              <a:t>4</a:t>
            </a:fld>
            <a:endParaRPr lang="en-US"/>
          </a:p>
        </p:txBody>
      </p:sp>
      <p:sp>
        <p:nvSpPr>
          <p:cNvPr id="6" name="Date Placeholder 5"/>
          <p:cNvSpPr>
            <a:spLocks noGrp="1"/>
          </p:cNvSpPr>
          <p:nvPr>
            <p:ph type="dt" idx="12"/>
          </p:nvPr>
        </p:nvSpPr>
        <p:spPr/>
        <p:txBody>
          <a:bodyPr/>
          <a:lstStyle/>
          <a:p>
            <a:fld id="{F2AC706B-CDF5-4B5F-ADAA-1D3B3F96DA35}" type="datetime1">
              <a:rPr lang="en-US" smtClean="0"/>
              <a:t>6/14/2017</a:t>
            </a:fld>
            <a:endParaRPr lang="en-US" dirty="0"/>
          </a:p>
        </p:txBody>
      </p:sp>
      <p:sp>
        <p:nvSpPr>
          <p:cNvPr id="7" name="Header Placeholder 6"/>
          <p:cNvSpPr>
            <a:spLocks noGrp="1"/>
          </p:cNvSpPr>
          <p:nvPr>
            <p:ph type="hdr" sz="quarter" idx="13"/>
          </p:nvPr>
        </p:nvSpPr>
        <p:spPr/>
        <p:txBody>
          <a:bodyPr/>
          <a:lstStyle/>
          <a:p>
            <a:r>
              <a:rPr lang="en-US" dirty="0" smtClean="0"/>
              <a:t>Radio Merit Badge Requirement 3.b.</a:t>
            </a:r>
            <a:endParaRPr lang="en-US" dirty="0"/>
          </a:p>
        </p:txBody>
      </p:sp>
    </p:spTree>
    <p:extLst>
      <p:ext uri="{BB962C8B-B14F-4D97-AF65-F5344CB8AC3E}">
        <p14:creationId xmlns:p14="http://schemas.microsoft.com/office/powerpoint/2010/main" val="18180570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pPr>
              <a:spcAft>
                <a:spcPts val="612"/>
              </a:spcAft>
              <a:tabLst>
                <a:tab pos="5769542" algn="r"/>
              </a:tabLst>
            </a:pPr>
            <a:r>
              <a:rPr lang="en-US" sz="3600" b="1" u="sng" dirty="0"/>
              <a:t>2 minutes for this slide	</a:t>
            </a:r>
          </a:p>
          <a:p>
            <a:pPr>
              <a:spcAft>
                <a:spcPts val="612"/>
              </a:spcAft>
            </a:pPr>
            <a:r>
              <a:rPr lang="en-US" sz="2400" b="1" dirty="0" smtClean="0"/>
              <a:t>[4] </a:t>
            </a:r>
            <a:r>
              <a:rPr lang="en-US" sz="2400" dirty="0" smtClean="0"/>
              <a:t>Now </a:t>
            </a:r>
            <a:r>
              <a:rPr lang="en-US" sz="2400" dirty="0"/>
              <a:t>let’s look closer at our four groups, starting with “medium frequencies.”</a:t>
            </a:r>
          </a:p>
          <a:p>
            <a:pPr>
              <a:spcAft>
                <a:spcPts val="612"/>
              </a:spcAft>
            </a:pPr>
            <a:r>
              <a:rPr lang="en-US" sz="2400" b="1" dirty="0" smtClean="0"/>
              <a:t>[3] </a:t>
            </a:r>
            <a:r>
              <a:rPr lang="en-US" sz="2400" dirty="0"/>
              <a:t>Remember the FCC?   The FCC assigns a large portion of the bottom end of the medium frequency range for use by AM radio stations.  These days, most people listen to AM radio for sports, news and political talk radio.  Most of the time, they listen in their cars!</a:t>
            </a:r>
            <a:endParaRPr lang="en-US" sz="2400" b="1" dirty="0"/>
          </a:p>
          <a:p>
            <a:pPr>
              <a:spcAft>
                <a:spcPts val="612"/>
              </a:spcAft>
            </a:pPr>
            <a:r>
              <a:rPr lang="en-US" sz="2400" b="1" dirty="0" smtClean="0"/>
              <a:t>[2] </a:t>
            </a:r>
            <a:r>
              <a:rPr lang="en-US" sz="2400" dirty="0"/>
              <a:t>At the top end of the range, we have frequencies set aside for “marine frequencies.”  The Coast Guard monitors these frequencies for boaters who might be in trouble.  Big ships even use these frequencies!</a:t>
            </a:r>
            <a:endParaRPr lang="en-US" sz="2400" b="1" dirty="0"/>
          </a:p>
          <a:p>
            <a:pPr>
              <a:spcAft>
                <a:spcPts val="612"/>
              </a:spcAft>
            </a:pPr>
            <a:r>
              <a:rPr lang="en-US" sz="2400" b="1" dirty="0" smtClean="0"/>
              <a:t>[1] </a:t>
            </a:r>
            <a:r>
              <a:rPr lang="en-US" sz="2400" dirty="0"/>
              <a:t>Right in the middle of the MF range is a space set aside for ham radio.  From now on, we’ll show ham radio frequencies in red (with white lettering).  Note that hams call this the 160 Meter band.  </a:t>
            </a:r>
          </a:p>
          <a:p>
            <a:pPr>
              <a:spcAft>
                <a:spcPts val="612"/>
              </a:spcAft>
            </a:pPr>
            <a:r>
              <a:rPr lang="en-US" sz="2400" b="1" dirty="0">
                <a:solidFill>
                  <a:srgbClr val="FF0000"/>
                </a:solidFill>
              </a:rPr>
              <a:t>Ask:  </a:t>
            </a:r>
            <a:r>
              <a:rPr lang="en-US" sz="2400" dirty="0"/>
              <a:t>Why do you supposed it’s called the 160 Meter Band?</a:t>
            </a:r>
          </a:p>
          <a:p>
            <a:pPr>
              <a:spcAft>
                <a:spcPts val="612"/>
              </a:spcAft>
            </a:pPr>
            <a:r>
              <a:rPr lang="en-US" sz="2400" dirty="0"/>
              <a:t>We often refer to bands by their approximate wavelength for these frequencies.  Their wavelength is about 160 meters, just over 500 feet between peaks!</a:t>
            </a:r>
            <a:endParaRPr lang="en-US" sz="2400" b="1" dirty="0"/>
          </a:p>
          <a:p>
            <a:pPr>
              <a:tabLst>
                <a:tab pos="5769542" algn="r"/>
              </a:tabLst>
            </a:pPr>
            <a:r>
              <a:rPr lang="en-US" sz="3600" b="1" u="sng" dirty="0"/>
              <a:t>SLIDE END	</a:t>
            </a:r>
          </a:p>
          <a:p>
            <a:pPr>
              <a:spcAft>
                <a:spcPts val="612"/>
              </a:spcAft>
            </a:pPr>
            <a:endParaRPr lang="en-US" sz="2400" dirty="0"/>
          </a:p>
        </p:txBody>
      </p:sp>
      <p:sp>
        <p:nvSpPr>
          <p:cNvPr id="4" name="Footer Placeholder 3"/>
          <p:cNvSpPr>
            <a:spLocks noGrp="1"/>
          </p:cNvSpPr>
          <p:nvPr>
            <p:ph type="ftr" sz="quarter" idx="10"/>
          </p:nvPr>
        </p:nvSpPr>
        <p:spPr/>
        <p:txBody>
          <a:bodyPr/>
          <a:lstStyle/>
          <a:p>
            <a:r>
              <a:rPr lang="en-US" smtClean="0"/>
              <a:t>WA7URV</a:t>
            </a:r>
            <a:endParaRPr lang="en-US" dirty="0"/>
          </a:p>
        </p:txBody>
      </p:sp>
      <p:sp>
        <p:nvSpPr>
          <p:cNvPr id="5" name="Slide Number Placeholder 4"/>
          <p:cNvSpPr>
            <a:spLocks noGrp="1"/>
          </p:cNvSpPr>
          <p:nvPr>
            <p:ph type="sldNum" sz="quarter" idx="11"/>
          </p:nvPr>
        </p:nvSpPr>
        <p:spPr/>
        <p:txBody>
          <a:bodyPr/>
          <a:lstStyle/>
          <a:p>
            <a:fld id="{608D77B8-0EE1-497B-AF73-5464954F0A34}" type="slidenum">
              <a:rPr lang="en-US" smtClean="0"/>
              <a:pPr/>
              <a:t>5</a:t>
            </a:fld>
            <a:endParaRPr lang="en-US"/>
          </a:p>
        </p:txBody>
      </p:sp>
      <p:sp>
        <p:nvSpPr>
          <p:cNvPr id="6" name="Date Placeholder 5"/>
          <p:cNvSpPr>
            <a:spLocks noGrp="1"/>
          </p:cNvSpPr>
          <p:nvPr>
            <p:ph type="dt" idx="12"/>
          </p:nvPr>
        </p:nvSpPr>
        <p:spPr/>
        <p:txBody>
          <a:bodyPr/>
          <a:lstStyle/>
          <a:p>
            <a:fld id="{F2AC706B-CDF5-4B5F-ADAA-1D3B3F96DA35}" type="datetime1">
              <a:rPr lang="en-US" smtClean="0"/>
              <a:t>6/14/2017</a:t>
            </a:fld>
            <a:endParaRPr lang="en-US" dirty="0"/>
          </a:p>
        </p:txBody>
      </p:sp>
      <p:sp>
        <p:nvSpPr>
          <p:cNvPr id="7" name="Header Placeholder 6"/>
          <p:cNvSpPr>
            <a:spLocks noGrp="1"/>
          </p:cNvSpPr>
          <p:nvPr>
            <p:ph type="hdr" sz="quarter" idx="13"/>
          </p:nvPr>
        </p:nvSpPr>
        <p:spPr/>
        <p:txBody>
          <a:bodyPr/>
          <a:lstStyle/>
          <a:p>
            <a:r>
              <a:rPr lang="en-US" dirty="0" smtClean="0"/>
              <a:t>Radio Merit Badge Requirement 3.c.</a:t>
            </a:r>
            <a:endParaRPr lang="en-US" dirty="0"/>
          </a:p>
        </p:txBody>
      </p:sp>
    </p:spTree>
    <p:extLst>
      <p:ext uri="{BB962C8B-B14F-4D97-AF65-F5344CB8AC3E}">
        <p14:creationId xmlns:p14="http://schemas.microsoft.com/office/powerpoint/2010/main" val="18180570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pPr>
              <a:spcAft>
                <a:spcPts val="612"/>
              </a:spcAft>
              <a:tabLst>
                <a:tab pos="5769542" algn="r"/>
              </a:tabLst>
            </a:pPr>
            <a:r>
              <a:rPr lang="en-US" sz="2400" b="1" u="sng" dirty="0"/>
              <a:t>2 minutes for this slide	</a:t>
            </a:r>
          </a:p>
          <a:p>
            <a:pPr>
              <a:spcAft>
                <a:spcPts val="612"/>
              </a:spcAft>
            </a:pPr>
            <a:r>
              <a:rPr lang="en-US" b="1" dirty="0" smtClean="0"/>
              <a:t>[3] </a:t>
            </a:r>
            <a:r>
              <a:rPr lang="en-US" dirty="0" smtClean="0"/>
              <a:t>Next </a:t>
            </a:r>
            <a:r>
              <a:rPr lang="en-US" dirty="0"/>
              <a:t>comes the High Frequencies, or “HF” as radio operators call them.</a:t>
            </a:r>
          </a:p>
          <a:p>
            <a:r>
              <a:rPr lang="en-US" b="1" dirty="0" smtClean="0"/>
              <a:t>[2]  </a:t>
            </a:r>
            <a:r>
              <a:rPr lang="en-US" dirty="0"/>
              <a:t>There’s a lot we’re not showing here, but we are showing that ham radio has lots of bands throughout this range!</a:t>
            </a:r>
          </a:p>
          <a:p>
            <a:r>
              <a:rPr lang="en-US" b="1" dirty="0">
                <a:solidFill>
                  <a:srgbClr val="FF0000"/>
                </a:solidFill>
              </a:rPr>
              <a:t>Point out:  </a:t>
            </a:r>
            <a:r>
              <a:rPr lang="en-US" dirty="0"/>
              <a:t>You can also see that I have identified each of the ham radio segments by their approximate wavelengths.</a:t>
            </a:r>
          </a:p>
          <a:p>
            <a:r>
              <a:rPr lang="en-US" b="1" dirty="0" smtClean="0"/>
              <a:t>[1]  </a:t>
            </a:r>
            <a:r>
              <a:rPr lang="en-US" b="1" dirty="0">
                <a:solidFill>
                  <a:srgbClr val="FF0000"/>
                </a:solidFill>
              </a:rPr>
              <a:t>Ask:  </a:t>
            </a:r>
            <a:r>
              <a:rPr lang="en-US" dirty="0"/>
              <a:t>How many of you have heard of “CB Radio.”  What do you know about it?  It used to be very popular, but now is pretty much used by truckers when they’re out on the highway.  </a:t>
            </a:r>
          </a:p>
          <a:p>
            <a:r>
              <a:rPr lang="en-US" dirty="0"/>
              <a:t>For now, that’s as far as we’ll go with the High Frequency group.</a:t>
            </a:r>
          </a:p>
          <a:p>
            <a:pPr>
              <a:tabLst>
                <a:tab pos="5769542" algn="r"/>
              </a:tabLst>
            </a:pPr>
            <a:r>
              <a:rPr lang="en-US" sz="2400" b="1" u="sng" dirty="0"/>
              <a:t>SLIDE END	</a:t>
            </a:r>
          </a:p>
        </p:txBody>
      </p:sp>
      <p:sp>
        <p:nvSpPr>
          <p:cNvPr id="4" name="Footer Placeholder 3"/>
          <p:cNvSpPr>
            <a:spLocks noGrp="1"/>
          </p:cNvSpPr>
          <p:nvPr>
            <p:ph type="ftr" sz="quarter" idx="10"/>
          </p:nvPr>
        </p:nvSpPr>
        <p:spPr/>
        <p:txBody>
          <a:bodyPr/>
          <a:lstStyle/>
          <a:p>
            <a:r>
              <a:rPr lang="en-US" smtClean="0"/>
              <a:t>WA7URV</a:t>
            </a:r>
            <a:endParaRPr lang="en-US" dirty="0"/>
          </a:p>
        </p:txBody>
      </p:sp>
      <p:sp>
        <p:nvSpPr>
          <p:cNvPr id="5" name="Slide Number Placeholder 4"/>
          <p:cNvSpPr>
            <a:spLocks noGrp="1"/>
          </p:cNvSpPr>
          <p:nvPr>
            <p:ph type="sldNum" sz="quarter" idx="11"/>
          </p:nvPr>
        </p:nvSpPr>
        <p:spPr/>
        <p:txBody>
          <a:bodyPr/>
          <a:lstStyle/>
          <a:p>
            <a:fld id="{608D77B8-0EE1-497B-AF73-5464954F0A34}" type="slidenum">
              <a:rPr lang="en-US" smtClean="0"/>
              <a:pPr/>
              <a:t>6</a:t>
            </a:fld>
            <a:endParaRPr lang="en-US"/>
          </a:p>
        </p:txBody>
      </p:sp>
      <p:sp>
        <p:nvSpPr>
          <p:cNvPr id="6" name="Date Placeholder 5"/>
          <p:cNvSpPr>
            <a:spLocks noGrp="1"/>
          </p:cNvSpPr>
          <p:nvPr>
            <p:ph type="dt" idx="12"/>
          </p:nvPr>
        </p:nvSpPr>
        <p:spPr/>
        <p:txBody>
          <a:bodyPr/>
          <a:lstStyle/>
          <a:p>
            <a:fld id="{F2AC706B-CDF5-4B5F-ADAA-1D3B3F96DA35}" type="datetime1">
              <a:rPr lang="en-US" smtClean="0"/>
              <a:t>6/14/2017</a:t>
            </a:fld>
            <a:endParaRPr lang="en-US" dirty="0"/>
          </a:p>
        </p:txBody>
      </p:sp>
      <p:sp>
        <p:nvSpPr>
          <p:cNvPr id="7" name="Header Placeholder 6"/>
          <p:cNvSpPr>
            <a:spLocks noGrp="1"/>
          </p:cNvSpPr>
          <p:nvPr>
            <p:ph type="hdr" sz="quarter" idx="13"/>
          </p:nvPr>
        </p:nvSpPr>
        <p:spPr/>
        <p:txBody>
          <a:bodyPr/>
          <a:lstStyle/>
          <a:p>
            <a:r>
              <a:rPr lang="en-US" dirty="0" smtClean="0"/>
              <a:t>Radio Merit Badge Requirement 3.c.</a:t>
            </a:r>
            <a:endParaRPr lang="en-US" dirty="0"/>
          </a:p>
        </p:txBody>
      </p:sp>
    </p:spTree>
    <p:extLst>
      <p:ext uri="{BB962C8B-B14F-4D97-AF65-F5344CB8AC3E}">
        <p14:creationId xmlns:p14="http://schemas.microsoft.com/office/powerpoint/2010/main" val="18180570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pPr>
              <a:spcAft>
                <a:spcPts val="612"/>
              </a:spcAft>
              <a:tabLst>
                <a:tab pos="5769542" algn="r"/>
              </a:tabLst>
            </a:pPr>
            <a:r>
              <a:rPr lang="en-US" sz="2000" b="1" u="sng" dirty="0"/>
              <a:t>2 minutes for this slide	</a:t>
            </a:r>
          </a:p>
          <a:p>
            <a:pPr>
              <a:spcAft>
                <a:spcPts val="612"/>
              </a:spcAft>
            </a:pPr>
            <a:r>
              <a:rPr lang="en-US" sz="1400" b="1" dirty="0" smtClean="0"/>
              <a:t>[7] </a:t>
            </a:r>
            <a:r>
              <a:rPr lang="en-US" sz="1400" dirty="0" smtClean="0"/>
              <a:t>Next </a:t>
            </a:r>
            <a:r>
              <a:rPr lang="en-US" sz="1400" dirty="0"/>
              <a:t>comes Very High Frequencies, or “VHF.”  This is the first frequency group that requires line of sight transmission.  That’s why the type of communication is usually “close-in” or the transmitting towers for it are always located as high as possible in the immediate area.</a:t>
            </a:r>
          </a:p>
          <a:p>
            <a:r>
              <a:rPr lang="en-US" sz="1400" b="1" dirty="0" smtClean="0"/>
              <a:t>[6]  </a:t>
            </a:r>
            <a:r>
              <a:rPr lang="en-US" sz="1400" dirty="0"/>
              <a:t>Before cable TV, one of the most important VHF transmission was for television.  This broadcasting still takes place, but cable TV is becoming more popular.</a:t>
            </a:r>
          </a:p>
          <a:p>
            <a:r>
              <a:rPr lang="en-US" sz="1400" b="1" dirty="0" smtClean="0"/>
              <a:t>[5] </a:t>
            </a:r>
            <a:r>
              <a:rPr lang="en-US" sz="1400" dirty="0"/>
              <a:t>The radio in cars usually has this FM band included.  While satellite radio has grown in recent years, many still listen to FM on their car radios, and sometimes even at home!</a:t>
            </a:r>
          </a:p>
          <a:p>
            <a:r>
              <a:rPr lang="en-US" sz="1400" b="1" dirty="0" smtClean="0"/>
              <a:t>[4]  </a:t>
            </a:r>
            <a:r>
              <a:rPr lang="en-US" sz="1400" dirty="0"/>
              <a:t>Aircraft pilots communicate with air traffic control in this band of VHF frequencies</a:t>
            </a:r>
          </a:p>
          <a:p>
            <a:r>
              <a:rPr lang="en-US" sz="1400" b="1" dirty="0" smtClean="0"/>
              <a:t>[3]  </a:t>
            </a:r>
            <a:r>
              <a:rPr lang="en-US" sz="1400" dirty="0"/>
              <a:t>“VHF-HI and VHF-LOW” are bands assigned to business and other private (licensed) communications</a:t>
            </a:r>
          </a:p>
          <a:p>
            <a:r>
              <a:rPr lang="en-US" sz="1400" b="1" dirty="0" smtClean="0"/>
              <a:t>[2]  </a:t>
            </a:r>
            <a:r>
              <a:rPr lang="en-US" sz="1400" dirty="0"/>
              <a:t>This little sliver of band is for weather announcements, usually by the National Oceanic and Atmospheric Administration</a:t>
            </a:r>
          </a:p>
          <a:p>
            <a:r>
              <a:rPr lang="en-US" sz="1400" b="1" dirty="0" smtClean="0"/>
              <a:t>[1]  </a:t>
            </a:r>
            <a:r>
              <a:rPr lang="en-US" sz="1400" dirty="0"/>
              <a:t>And of course, there are ham radio bands in here as well </a:t>
            </a:r>
            <a:r>
              <a:rPr lang="en-US" sz="1400" b="1" dirty="0">
                <a:solidFill>
                  <a:srgbClr val="FF0000"/>
                </a:solidFill>
              </a:rPr>
              <a:t>(describe)</a:t>
            </a:r>
            <a:endParaRPr lang="en-US" sz="1400" dirty="0"/>
          </a:p>
          <a:p>
            <a:pPr>
              <a:tabLst>
                <a:tab pos="5769542" algn="r"/>
              </a:tabLst>
            </a:pPr>
            <a:r>
              <a:rPr lang="en-US" sz="2000" b="1" u="sng" dirty="0"/>
              <a:t>SLIDE END	</a:t>
            </a:r>
          </a:p>
        </p:txBody>
      </p:sp>
      <p:sp>
        <p:nvSpPr>
          <p:cNvPr id="4" name="Footer Placeholder 3"/>
          <p:cNvSpPr>
            <a:spLocks noGrp="1"/>
          </p:cNvSpPr>
          <p:nvPr>
            <p:ph type="ftr" sz="quarter" idx="10"/>
          </p:nvPr>
        </p:nvSpPr>
        <p:spPr/>
        <p:txBody>
          <a:bodyPr/>
          <a:lstStyle/>
          <a:p>
            <a:r>
              <a:rPr lang="en-US" smtClean="0"/>
              <a:t>WA7URV</a:t>
            </a:r>
            <a:endParaRPr lang="en-US" dirty="0"/>
          </a:p>
        </p:txBody>
      </p:sp>
      <p:sp>
        <p:nvSpPr>
          <p:cNvPr id="5" name="Slide Number Placeholder 4"/>
          <p:cNvSpPr>
            <a:spLocks noGrp="1"/>
          </p:cNvSpPr>
          <p:nvPr>
            <p:ph type="sldNum" sz="quarter" idx="11"/>
          </p:nvPr>
        </p:nvSpPr>
        <p:spPr/>
        <p:txBody>
          <a:bodyPr/>
          <a:lstStyle/>
          <a:p>
            <a:fld id="{608D77B8-0EE1-497B-AF73-5464954F0A34}" type="slidenum">
              <a:rPr lang="en-US" smtClean="0"/>
              <a:pPr/>
              <a:t>7</a:t>
            </a:fld>
            <a:endParaRPr lang="en-US"/>
          </a:p>
        </p:txBody>
      </p:sp>
      <p:sp>
        <p:nvSpPr>
          <p:cNvPr id="6" name="Date Placeholder 5"/>
          <p:cNvSpPr>
            <a:spLocks noGrp="1"/>
          </p:cNvSpPr>
          <p:nvPr>
            <p:ph type="dt" idx="12"/>
          </p:nvPr>
        </p:nvSpPr>
        <p:spPr/>
        <p:txBody>
          <a:bodyPr/>
          <a:lstStyle/>
          <a:p>
            <a:fld id="{F2AC706B-CDF5-4B5F-ADAA-1D3B3F96DA35}" type="datetime1">
              <a:rPr lang="en-US" smtClean="0"/>
              <a:t>6/14/2017</a:t>
            </a:fld>
            <a:endParaRPr lang="en-US" dirty="0"/>
          </a:p>
        </p:txBody>
      </p:sp>
      <p:sp>
        <p:nvSpPr>
          <p:cNvPr id="7" name="Header Placeholder 6"/>
          <p:cNvSpPr>
            <a:spLocks noGrp="1"/>
          </p:cNvSpPr>
          <p:nvPr>
            <p:ph type="hdr" sz="quarter" idx="13"/>
          </p:nvPr>
        </p:nvSpPr>
        <p:spPr/>
        <p:txBody>
          <a:bodyPr/>
          <a:lstStyle/>
          <a:p>
            <a:r>
              <a:rPr lang="en-US" dirty="0" smtClean="0"/>
              <a:t>Radio Merit Badge Requirement 3.c.</a:t>
            </a:r>
            <a:endParaRPr lang="en-US" dirty="0"/>
          </a:p>
        </p:txBody>
      </p:sp>
    </p:spTree>
    <p:extLst>
      <p:ext uri="{BB962C8B-B14F-4D97-AF65-F5344CB8AC3E}">
        <p14:creationId xmlns:p14="http://schemas.microsoft.com/office/powerpoint/2010/main" val="18180570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pPr>
              <a:spcAft>
                <a:spcPts val="612"/>
              </a:spcAft>
              <a:tabLst>
                <a:tab pos="5769542" algn="r"/>
              </a:tabLst>
            </a:pPr>
            <a:r>
              <a:rPr lang="en-US" sz="2400" b="1" u="sng" dirty="0"/>
              <a:t>2 minutes for this slide	</a:t>
            </a:r>
          </a:p>
          <a:p>
            <a:pPr>
              <a:spcAft>
                <a:spcPts val="612"/>
              </a:spcAft>
            </a:pPr>
            <a:r>
              <a:rPr lang="en-US" b="1" dirty="0" smtClean="0"/>
              <a:t>[6] </a:t>
            </a:r>
            <a:r>
              <a:rPr lang="en-US" dirty="0" smtClean="0"/>
              <a:t>Now </a:t>
            </a:r>
            <a:r>
              <a:rPr lang="en-US" dirty="0"/>
              <a:t>for the Ultra High Frequencies, or “UHF”.</a:t>
            </a:r>
          </a:p>
          <a:p>
            <a:r>
              <a:rPr lang="en-US" b="1" dirty="0" smtClean="0"/>
              <a:t>[5]  </a:t>
            </a:r>
            <a:r>
              <a:rPr lang="en-US" dirty="0"/>
              <a:t>Starting off, there are some TV frequencies in this UHF group to add to the prior VHF group. </a:t>
            </a:r>
          </a:p>
          <a:p>
            <a:r>
              <a:rPr lang="en-US" b="1" dirty="0" smtClean="0"/>
              <a:t>[4] </a:t>
            </a:r>
            <a:r>
              <a:rPr lang="en-US" dirty="0" smtClean="0"/>
              <a:t> </a:t>
            </a:r>
            <a:r>
              <a:rPr lang="en-US" dirty="0"/>
              <a:t>Now we have the frequencies used for mobile/cell phones.  It used to be that a general purpose radio receiver could listen in on these frequencies, but for privacy, the FCC started requiring that manufacturer’s “block” the radio so that you can’t buy a radio anymore that can listen-in on these private phone calls.</a:t>
            </a:r>
          </a:p>
          <a:p>
            <a:r>
              <a:rPr lang="en-US" b="1" dirty="0" smtClean="0"/>
              <a:t>[3]  </a:t>
            </a:r>
            <a:r>
              <a:rPr lang="en-US" dirty="0"/>
              <a:t>Just like the other frequency groups, there are ham radio bands, (we call them “allocations”) throughout the UHF group.</a:t>
            </a:r>
            <a:endParaRPr lang="en-US" b="1" dirty="0"/>
          </a:p>
          <a:p>
            <a:r>
              <a:rPr lang="en-US" b="1" dirty="0" smtClean="0"/>
              <a:t>[2]</a:t>
            </a:r>
            <a:r>
              <a:rPr lang="en-US" dirty="0" smtClean="0"/>
              <a:t>  </a:t>
            </a:r>
            <a:r>
              <a:rPr lang="en-US" dirty="0"/>
              <a:t>Ask:  “How many of you have used an FRS radio?  (“</a:t>
            </a:r>
            <a:r>
              <a:rPr lang="en-US" dirty="0" err="1"/>
              <a:t>Talkabout</a:t>
            </a:r>
            <a:r>
              <a:rPr lang="en-US" dirty="0"/>
              <a:t>?”)  The frequencies these radios use is in this UHF group</a:t>
            </a:r>
            <a:endParaRPr lang="en-US" b="1" dirty="0"/>
          </a:p>
          <a:p>
            <a:r>
              <a:rPr lang="en-US" b="1" dirty="0" smtClean="0"/>
              <a:t>[1] </a:t>
            </a:r>
            <a:r>
              <a:rPr lang="en-US" dirty="0" smtClean="0"/>
              <a:t>As </a:t>
            </a:r>
            <a:r>
              <a:rPr lang="en-US" dirty="0"/>
              <a:t>we’ve said earlier, just because there are “blank spaces” between the frequencies I’ve shown you doesn’t mean they aren’t used.  We just wanted to show some of the uses for these frequencies.</a:t>
            </a:r>
          </a:p>
          <a:p>
            <a:pPr>
              <a:tabLst>
                <a:tab pos="5769542" algn="r"/>
              </a:tabLst>
            </a:pPr>
            <a:r>
              <a:rPr lang="en-US" sz="2400" b="1" u="sng" dirty="0"/>
              <a:t>SLIDE END	</a:t>
            </a:r>
          </a:p>
          <a:p>
            <a:pPr>
              <a:spcAft>
                <a:spcPts val="612"/>
              </a:spcAft>
            </a:pPr>
            <a:endParaRPr lang="en-US" dirty="0"/>
          </a:p>
        </p:txBody>
      </p:sp>
      <p:sp>
        <p:nvSpPr>
          <p:cNvPr id="4" name="Footer Placeholder 3"/>
          <p:cNvSpPr>
            <a:spLocks noGrp="1"/>
          </p:cNvSpPr>
          <p:nvPr>
            <p:ph type="ftr" sz="quarter" idx="10"/>
          </p:nvPr>
        </p:nvSpPr>
        <p:spPr/>
        <p:txBody>
          <a:bodyPr/>
          <a:lstStyle/>
          <a:p>
            <a:r>
              <a:rPr lang="en-US" smtClean="0"/>
              <a:t>WA7URV</a:t>
            </a:r>
            <a:endParaRPr lang="en-US" dirty="0"/>
          </a:p>
        </p:txBody>
      </p:sp>
      <p:sp>
        <p:nvSpPr>
          <p:cNvPr id="5" name="Slide Number Placeholder 4"/>
          <p:cNvSpPr>
            <a:spLocks noGrp="1"/>
          </p:cNvSpPr>
          <p:nvPr>
            <p:ph type="sldNum" sz="quarter" idx="11"/>
          </p:nvPr>
        </p:nvSpPr>
        <p:spPr/>
        <p:txBody>
          <a:bodyPr/>
          <a:lstStyle/>
          <a:p>
            <a:fld id="{608D77B8-0EE1-497B-AF73-5464954F0A34}" type="slidenum">
              <a:rPr lang="en-US" smtClean="0"/>
              <a:pPr/>
              <a:t>8</a:t>
            </a:fld>
            <a:endParaRPr lang="en-US"/>
          </a:p>
        </p:txBody>
      </p:sp>
      <p:sp>
        <p:nvSpPr>
          <p:cNvPr id="6" name="Date Placeholder 5"/>
          <p:cNvSpPr>
            <a:spLocks noGrp="1"/>
          </p:cNvSpPr>
          <p:nvPr>
            <p:ph type="dt" idx="12"/>
          </p:nvPr>
        </p:nvSpPr>
        <p:spPr/>
        <p:txBody>
          <a:bodyPr/>
          <a:lstStyle/>
          <a:p>
            <a:fld id="{F2AC706B-CDF5-4B5F-ADAA-1D3B3F96DA35}" type="datetime1">
              <a:rPr lang="en-US" smtClean="0"/>
              <a:t>6/14/2017</a:t>
            </a:fld>
            <a:endParaRPr lang="en-US" dirty="0"/>
          </a:p>
        </p:txBody>
      </p:sp>
      <p:sp>
        <p:nvSpPr>
          <p:cNvPr id="7" name="Header Placeholder 6"/>
          <p:cNvSpPr>
            <a:spLocks noGrp="1"/>
          </p:cNvSpPr>
          <p:nvPr>
            <p:ph type="hdr" sz="quarter" idx="13"/>
          </p:nvPr>
        </p:nvSpPr>
        <p:spPr/>
        <p:txBody>
          <a:bodyPr/>
          <a:lstStyle/>
          <a:p>
            <a:r>
              <a:rPr lang="en-US" dirty="0" smtClean="0"/>
              <a:t>Radio Merit Badge Requirement 3.c.</a:t>
            </a:r>
            <a:endParaRPr lang="en-US" dirty="0"/>
          </a:p>
        </p:txBody>
      </p:sp>
    </p:spTree>
    <p:extLst>
      <p:ext uri="{BB962C8B-B14F-4D97-AF65-F5344CB8AC3E}">
        <p14:creationId xmlns:p14="http://schemas.microsoft.com/office/powerpoint/2010/main" val="18180570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a:spcAft>
                <a:spcPts val="612"/>
              </a:spcAft>
              <a:tabLst>
                <a:tab pos="5769542" algn="r"/>
              </a:tabLst>
            </a:pPr>
            <a:r>
              <a:rPr lang="en-US" sz="2800" b="1" u="sng" dirty="0" smtClean="0"/>
              <a:t>7 minutes </a:t>
            </a:r>
            <a:r>
              <a:rPr lang="en-US" sz="2800" b="1" u="sng" dirty="0"/>
              <a:t>for this slide	</a:t>
            </a:r>
          </a:p>
          <a:p>
            <a:pPr>
              <a:spcAft>
                <a:spcPts val="612"/>
              </a:spcAft>
            </a:pPr>
            <a:r>
              <a:rPr lang="en-US" sz="1800" b="1" dirty="0" smtClean="0"/>
              <a:t>[2] </a:t>
            </a:r>
            <a:r>
              <a:rPr lang="en-US" sz="1800" dirty="0" smtClean="0"/>
              <a:t>I want to share one more little detail with you:</a:t>
            </a:r>
          </a:p>
          <a:p>
            <a:pPr>
              <a:spcAft>
                <a:spcPts val="612"/>
              </a:spcAft>
            </a:pPr>
            <a:r>
              <a:rPr lang="en-US" sz="1800" dirty="0" smtClean="0"/>
              <a:t>Remember our discussion about WWV?  It was that signal that I played for you earlier.  </a:t>
            </a:r>
          </a:p>
          <a:p>
            <a:pPr>
              <a:spcAft>
                <a:spcPts val="612"/>
              </a:spcAft>
            </a:pPr>
            <a:r>
              <a:rPr lang="en-US" sz="1800" b="1" dirty="0"/>
              <a:t>[1] </a:t>
            </a:r>
            <a:r>
              <a:rPr lang="en-US" sz="1800" dirty="0" smtClean="0"/>
              <a:t>You can see that WWV is located at many locations in the MF and HF frequencies, because these are the worldwide shortwave frequencies.  Not only does WWV give you accurate time, but it also can let you know how well various radio frequencies are traveling on any given day, since they do vary!</a:t>
            </a:r>
            <a:endParaRPr lang="en-US" sz="1800" dirty="0"/>
          </a:p>
          <a:p>
            <a:pPr>
              <a:spcAft>
                <a:spcPts val="612"/>
              </a:spcAft>
            </a:pPr>
            <a:r>
              <a:rPr lang="en-US" sz="1800" dirty="0" smtClean="0"/>
              <a:t>That’s </a:t>
            </a:r>
            <a:r>
              <a:rPr lang="en-US" sz="1800" dirty="0"/>
              <a:t>as much of the various assigned frequencies that I’ll show.  I don’t want to totally blow you away with everything that is assigned to just these four frequency groups</a:t>
            </a:r>
            <a:r>
              <a:rPr lang="en-US" sz="1800" dirty="0" smtClean="0"/>
              <a:t>.</a:t>
            </a:r>
          </a:p>
          <a:p>
            <a:pPr>
              <a:spcAft>
                <a:spcPts val="612"/>
              </a:spcAft>
            </a:pPr>
            <a:r>
              <a:rPr lang="en-US" sz="2400" b="1" dirty="0" smtClean="0">
                <a:solidFill>
                  <a:srgbClr val="FF0000"/>
                </a:solidFill>
              </a:rPr>
              <a:t>Now we’ll give you a few more minutes to finish up your electromagnetic spectrum charts.</a:t>
            </a:r>
            <a:endParaRPr lang="en-US" sz="2800" b="1" dirty="0" smtClean="0">
              <a:solidFill>
                <a:srgbClr val="FF0000"/>
              </a:solidFill>
            </a:endParaRPr>
          </a:p>
          <a:p>
            <a:pPr>
              <a:spcAft>
                <a:spcPts val="612"/>
              </a:spcAft>
            </a:pPr>
            <a:endParaRPr lang="en-US" sz="1800" dirty="0"/>
          </a:p>
          <a:p>
            <a:pPr>
              <a:spcAft>
                <a:spcPts val="612"/>
              </a:spcAft>
            </a:pPr>
            <a:endParaRPr lang="en-US" sz="1800" dirty="0"/>
          </a:p>
          <a:p>
            <a:pPr>
              <a:tabLst>
                <a:tab pos="5769542" algn="r"/>
              </a:tabLst>
            </a:pPr>
            <a:r>
              <a:rPr lang="en-US" sz="2800" b="1" u="sng" dirty="0"/>
              <a:t>SLIDE END	</a:t>
            </a:r>
          </a:p>
        </p:txBody>
      </p:sp>
      <p:sp>
        <p:nvSpPr>
          <p:cNvPr id="4" name="Footer Placeholder 3"/>
          <p:cNvSpPr>
            <a:spLocks noGrp="1"/>
          </p:cNvSpPr>
          <p:nvPr>
            <p:ph type="ftr" sz="quarter" idx="10"/>
          </p:nvPr>
        </p:nvSpPr>
        <p:spPr/>
        <p:txBody>
          <a:bodyPr/>
          <a:lstStyle/>
          <a:p>
            <a:r>
              <a:rPr lang="en-US" smtClean="0"/>
              <a:t>WA7URV</a:t>
            </a:r>
            <a:endParaRPr lang="en-US" dirty="0"/>
          </a:p>
        </p:txBody>
      </p:sp>
      <p:sp>
        <p:nvSpPr>
          <p:cNvPr id="5" name="Slide Number Placeholder 4"/>
          <p:cNvSpPr>
            <a:spLocks noGrp="1"/>
          </p:cNvSpPr>
          <p:nvPr>
            <p:ph type="sldNum" sz="quarter" idx="11"/>
          </p:nvPr>
        </p:nvSpPr>
        <p:spPr/>
        <p:txBody>
          <a:bodyPr/>
          <a:lstStyle/>
          <a:p>
            <a:fld id="{608D77B8-0EE1-497B-AF73-5464954F0A34}" type="slidenum">
              <a:rPr lang="en-US" smtClean="0"/>
              <a:pPr/>
              <a:t>9</a:t>
            </a:fld>
            <a:endParaRPr lang="en-US"/>
          </a:p>
        </p:txBody>
      </p:sp>
      <p:sp>
        <p:nvSpPr>
          <p:cNvPr id="6" name="Date Placeholder 5"/>
          <p:cNvSpPr>
            <a:spLocks noGrp="1"/>
          </p:cNvSpPr>
          <p:nvPr>
            <p:ph type="dt" idx="12"/>
          </p:nvPr>
        </p:nvSpPr>
        <p:spPr/>
        <p:txBody>
          <a:bodyPr/>
          <a:lstStyle/>
          <a:p>
            <a:fld id="{F2AC706B-CDF5-4B5F-ADAA-1D3B3F96DA35}" type="datetime1">
              <a:rPr lang="en-US" smtClean="0"/>
              <a:t>6/14/2017</a:t>
            </a:fld>
            <a:endParaRPr lang="en-US" dirty="0"/>
          </a:p>
        </p:txBody>
      </p:sp>
      <p:sp>
        <p:nvSpPr>
          <p:cNvPr id="7" name="Header Placeholder 6"/>
          <p:cNvSpPr>
            <a:spLocks noGrp="1"/>
          </p:cNvSpPr>
          <p:nvPr>
            <p:ph type="hdr" sz="quarter" idx="13"/>
          </p:nvPr>
        </p:nvSpPr>
        <p:spPr/>
        <p:txBody>
          <a:bodyPr/>
          <a:lstStyle/>
          <a:p>
            <a:r>
              <a:rPr lang="en-US" dirty="0" smtClean="0"/>
              <a:t>Radio Merit Badge Requirement __</a:t>
            </a:r>
            <a:endParaRPr lang="en-US" dirty="0"/>
          </a:p>
        </p:txBody>
      </p:sp>
    </p:spTree>
    <p:extLst>
      <p:ext uri="{BB962C8B-B14F-4D97-AF65-F5344CB8AC3E}">
        <p14:creationId xmlns:p14="http://schemas.microsoft.com/office/powerpoint/2010/main" val="18180570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Delivery Slide w/ NO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710940" y="127327"/>
            <a:ext cx="4975860" cy="215444"/>
          </a:xfrm>
          <a:noFill/>
          <a:ln w="9525">
            <a:noFill/>
            <a:miter lim="800000"/>
            <a:headEnd/>
            <a:tailEnd/>
          </a:ln>
        </p:spPr>
        <p:txBody>
          <a:bodyPr vert="horz" wrap="square" lIns="0" tIns="0" rIns="0" bIns="0" numCol="1" anchor="ctr" anchorCtr="0" compatLnSpc="1">
            <a:prstTxWarp prst="textNoShape">
              <a:avLst/>
            </a:prstTxWarp>
            <a:spAutoFit/>
          </a:bodyPr>
          <a:lstStyle>
            <a:lvl1pPr algn="r">
              <a:defRPr lang="en-US" sz="1400">
                <a:latin typeface="Calibri" panose="020F0502020204030204" pitchFamily="34" charset="0"/>
              </a:defRPr>
            </a:lvl1pPr>
          </a:lstStyle>
          <a:p>
            <a:pPr lvl="0" algn="r"/>
            <a:r>
              <a:rPr lang="en-US" smtClean="0"/>
              <a:t>Req </a:t>
            </a:r>
            <a:r>
              <a:rPr lang="en-US" dirty="0" smtClean="0"/>
              <a:t>__</a:t>
            </a:r>
            <a:endParaRPr lang="en-US" dirty="0"/>
          </a:p>
        </p:txBody>
      </p:sp>
      <p:sp>
        <p:nvSpPr>
          <p:cNvPr id="5" name="Rectangle 6"/>
          <p:cNvSpPr>
            <a:spLocks noGrp="1" noChangeArrowheads="1"/>
          </p:cNvSpPr>
          <p:nvPr>
            <p:ph type="sldNum" sz="quarter" idx="12"/>
          </p:nvPr>
        </p:nvSpPr>
        <p:spPr>
          <a:xfrm>
            <a:off x="6743700" y="4638843"/>
            <a:ext cx="1905000" cy="342575"/>
          </a:xfrm>
          <a:ln/>
        </p:spPr>
        <p:txBody>
          <a:bodyPr/>
          <a:lstStyle>
            <a:lvl1pPr>
              <a:defRPr/>
            </a:lvl1pPr>
          </a:lstStyle>
          <a:p>
            <a:pPr>
              <a:defRPr/>
            </a:pPr>
            <a:r>
              <a:rPr lang="en-US" dirty="0" smtClean="0">
                <a:solidFill>
                  <a:schemeClr val="bg1"/>
                </a:solidFill>
              </a:rPr>
              <a:t>SLIDE </a:t>
            </a:r>
            <a:fld id="{7DE08B2E-D59F-498D-8D62-ABBAFDFFC21C}" type="slidenum">
              <a:rPr lang="en-US" smtClean="0">
                <a:solidFill>
                  <a:schemeClr val="bg1"/>
                </a:solidFill>
              </a:rPr>
              <a:pPr>
                <a:defRPr/>
              </a:pPr>
              <a:t>‹#›</a:t>
            </a:fld>
            <a:endParaRPr lang="en-US" dirty="0">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bwMode="auto">
          <a:xfrm>
            <a:off x="0" y="0"/>
            <a:ext cx="9144000" cy="5143500"/>
          </a:xfrm>
          <a:prstGeom prst="rect">
            <a:avLst/>
          </a:prstGeom>
          <a:gradFill flip="none" rotWithShape="1">
            <a:gsLst>
              <a:gs pos="50500">
                <a:srgbClr val="000048"/>
              </a:gs>
              <a:gs pos="1000">
                <a:srgbClr val="0000FF">
                  <a:shade val="30000"/>
                  <a:satMod val="115000"/>
                  <a:lumMod val="90000"/>
                </a:srgbClr>
              </a:gs>
              <a:gs pos="100000">
                <a:srgbClr val="0000CC">
                  <a:lumMod val="0"/>
                </a:srgbClr>
              </a:gs>
              <a:gs pos="0">
                <a:srgbClr val="0000FF">
                  <a:shade val="100000"/>
                  <a:satMod val="115000"/>
                  <a:lumMod val="33000"/>
                  <a:lumOff val="67000"/>
                </a:srgbClr>
              </a:gs>
            </a:gsLst>
            <a:lin ang="162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bg1"/>
              </a:solidFill>
              <a:effectLst/>
              <a:latin typeface="Times New Roman" pitchFamily="18" charset="0"/>
            </a:endParaRPr>
          </a:p>
        </p:txBody>
      </p:sp>
      <p:sp>
        <p:nvSpPr>
          <p:cNvPr id="1026" name="Rectangle 2"/>
          <p:cNvSpPr>
            <a:spLocks noGrp="1" noChangeArrowheads="1"/>
          </p:cNvSpPr>
          <p:nvPr>
            <p:ph type="title"/>
          </p:nvPr>
        </p:nvSpPr>
        <p:spPr bwMode="auto">
          <a:xfrm>
            <a:off x="1228725" y="198438"/>
            <a:ext cx="7096126" cy="430887"/>
          </a:xfrm>
          <a:prstGeom prst="rect">
            <a:avLst/>
          </a:prstGeom>
          <a:noFill/>
          <a:ln w="9525">
            <a:noFill/>
            <a:miter lim="800000"/>
            <a:headEnd/>
            <a:tailEnd/>
          </a:ln>
        </p:spPr>
        <p:txBody>
          <a:bodyPr vert="horz" wrap="square" lIns="0" tIns="0" rIns="0" bIns="0" numCol="1" anchor="ctr" anchorCtr="0" compatLnSpc="1">
            <a:prstTxWarp prst="textNoShape">
              <a:avLst/>
            </a:prstTxWarp>
            <a:spAutoFit/>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847725" y="809626"/>
            <a:ext cx="8067675" cy="3762376"/>
          </a:xfrm>
          <a:prstGeom prst="rect">
            <a:avLst/>
          </a:prstGeom>
          <a:noFill/>
          <a:ln w="9525">
            <a:noFill/>
            <a:miter lim="800000"/>
            <a:headEnd/>
            <a:tailEnd/>
          </a:ln>
        </p:spPr>
        <p:txBody>
          <a:bodyPr vert="horz" wrap="square" lIns="73262" tIns="36631" rIns="73262" bIns="36631"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0" name="Rectangle 6"/>
          <p:cNvSpPr>
            <a:spLocks noGrp="1" noChangeArrowheads="1"/>
          </p:cNvSpPr>
          <p:nvPr>
            <p:ph type="sldNum" sz="quarter" idx="4"/>
          </p:nvPr>
        </p:nvSpPr>
        <p:spPr bwMode="auto">
          <a:xfrm>
            <a:off x="6743700" y="4638833"/>
            <a:ext cx="1905000" cy="342575"/>
          </a:xfrm>
          <a:prstGeom prst="rect">
            <a:avLst/>
          </a:prstGeom>
          <a:noFill/>
          <a:ln w="9525">
            <a:noFill/>
            <a:miter lim="800000"/>
            <a:headEnd/>
            <a:tailEnd/>
          </a:ln>
          <a:effectLst/>
        </p:spPr>
        <p:txBody>
          <a:bodyPr vert="horz" wrap="square" lIns="73262" tIns="36631" rIns="73262" bIns="36631" numCol="1" anchor="ctr" anchorCtr="0" compatLnSpc="1">
            <a:prstTxWarp prst="textNoShape">
              <a:avLst/>
            </a:prstTxWarp>
          </a:bodyPr>
          <a:lstStyle>
            <a:lvl1pPr algn="r">
              <a:defRPr sz="1200" b="1">
                <a:solidFill>
                  <a:schemeClr val="bg1">
                    <a:lumMod val="65000"/>
                  </a:schemeClr>
                </a:solidFill>
                <a:latin typeface="Calibri" panose="020F0502020204030204" pitchFamily="34" charset="0"/>
              </a:defRPr>
            </a:lvl1pPr>
          </a:lstStyle>
          <a:p>
            <a:pPr>
              <a:defRPr/>
            </a:pPr>
            <a:r>
              <a:rPr lang="en-US" dirty="0" smtClean="0">
                <a:solidFill>
                  <a:schemeClr val="bg1"/>
                </a:solidFill>
              </a:rPr>
              <a:t>SLIDE </a:t>
            </a:r>
            <a:fld id="{7DE08B2E-D59F-498D-8D62-ABBAFDFFC21C}" type="slidenum">
              <a:rPr lang="en-US" smtClean="0">
                <a:solidFill>
                  <a:schemeClr val="bg1"/>
                </a:solidFill>
              </a:rPr>
              <a:pPr>
                <a:defRPr/>
              </a:pPr>
              <a:t>‹#›</a:t>
            </a:fld>
            <a:endParaRPr lang="en-US" dirty="0">
              <a:solidFill>
                <a:schemeClr val="bg1"/>
              </a:solidFill>
            </a:endParaRPr>
          </a:p>
        </p:txBody>
      </p:sp>
      <p:grpSp>
        <p:nvGrpSpPr>
          <p:cNvPr id="3" name="Group 2"/>
          <p:cNvGrpSpPr/>
          <p:nvPr userDrawn="1"/>
        </p:nvGrpSpPr>
        <p:grpSpPr>
          <a:xfrm>
            <a:off x="116002" y="259511"/>
            <a:ext cx="693086" cy="4548317"/>
            <a:chOff x="116002" y="259511"/>
            <a:chExt cx="693086" cy="4548317"/>
          </a:xfrm>
        </p:grpSpPr>
        <p:sp>
          <p:nvSpPr>
            <p:cNvPr id="11" name="Freeform 10"/>
            <p:cNvSpPr/>
            <p:nvPr/>
          </p:nvSpPr>
          <p:spPr bwMode="auto">
            <a:xfrm rot="16200000">
              <a:off x="96517" y="3201798"/>
              <a:ext cx="736230" cy="678301"/>
            </a:xfrm>
            <a:custGeom>
              <a:avLst/>
              <a:gdLst>
                <a:gd name="connsiteX0" fmla="*/ 0 w 2219325"/>
                <a:gd name="connsiteY0" fmla="*/ 0 h 2044700"/>
                <a:gd name="connsiteX1" fmla="*/ 0 w 2219325"/>
                <a:gd name="connsiteY1" fmla="*/ 2041525 h 2044700"/>
                <a:gd name="connsiteX2" fmla="*/ 638175 w 2219325"/>
                <a:gd name="connsiteY2" fmla="*/ 2041525 h 2044700"/>
                <a:gd name="connsiteX3" fmla="*/ 638175 w 2219325"/>
                <a:gd name="connsiteY3" fmla="*/ 1168400 h 2044700"/>
                <a:gd name="connsiteX4" fmla="*/ 1400175 w 2219325"/>
                <a:gd name="connsiteY4" fmla="*/ 2044700 h 2044700"/>
                <a:gd name="connsiteX5" fmla="*/ 2219325 w 2219325"/>
                <a:gd name="connsiteY5" fmla="*/ 2044700 h 2044700"/>
                <a:gd name="connsiteX6" fmla="*/ 1250950 w 2219325"/>
                <a:gd name="connsiteY6" fmla="*/ 971550 h 2044700"/>
                <a:gd name="connsiteX7" fmla="*/ 2146300 w 2219325"/>
                <a:gd name="connsiteY7" fmla="*/ 0 h 2044700"/>
                <a:gd name="connsiteX8" fmla="*/ 1358900 w 2219325"/>
                <a:gd name="connsiteY8" fmla="*/ 0 h 2044700"/>
                <a:gd name="connsiteX9" fmla="*/ 638175 w 2219325"/>
                <a:gd name="connsiteY9" fmla="*/ 835025 h 2044700"/>
                <a:gd name="connsiteX10" fmla="*/ 638175 w 2219325"/>
                <a:gd name="connsiteY10" fmla="*/ 6350 h 2044700"/>
                <a:gd name="connsiteX11" fmla="*/ 0 w 2219325"/>
                <a:gd name="connsiteY11" fmla="*/ 0 h 2044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19325" h="2044700">
                  <a:moveTo>
                    <a:pt x="0" y="0"/>
                  </a:moveTo>
                  <a:lnTo>
                    <a:pt x="0" y="2041525"/>
                  </a:lnTo>
                  <a:lnTo>
                    <a:pt x="638175" y="2041525"/>
                  </a:lnTo>
                  <a:lnTo>
                    <a:pt x="638175" y="1168400"/>
                  </a:lnTo>
                  <a:lnTo>
                    <a:pt x="1400175" y="2044700"/>
                  </a:lnTo>
                  <a:lnTo>
                    <a:pt x="2219325" y="2044700"/>
                  </a:lnTo>
                  <a:lnTo>
                    <a:pt x="1250950" y="971550"/>
                  </a:lnTo>
                  <a:lnTo>
                    <a:pt x="2146300" y="0"/>
                  </a:lnTo>
                  <a:lnTo>
                    <a:pt x="1358900" y="0"/>
                  </a:lnTo>
                  <a:lnTo>
                    <a:pt x="638175" y="835025"/>
                  </a:lnTo>
                  <a:lnTo>
                    <a:pt x="638175" y="6350"/>
                  </a:lnTo>
                  <a:lnTo>
                    <a:pt x="0" y="0"/>
                  </a:lnTo>
                  <a:close/>
                </a:path>
              </a:pathLst>
            </a:custGeom>
            <a:solidFill>
              <a:schemeClr val="tx1"/>
            </a:solidFill>
            <a:ln w="19050" cap="flat" cmpd="sng" algn="ctr">
              <a:solidFill>
                <a:srgbClr val="33CC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2" name="Freeform 11"/>
            <p:cNvSpPr/>
            <p:nvPr/>
          </p:nvSpPr>
          <p:spPr bwMode="auto">
            <a:xfrm rot="16200000">
              <a:off x="97570" y="2611971"/>
              <a:ext cx="732017" cy="669875"/>
            </a:xfrm>
            <a:custGeom>
              <a:avLst/>
              <a:gdLst>
                <a:gd name="connsiteX0" fmla="*/ 79375 w 2206625"/>
                <a:gd name="connsiteY0" fmla="*/ 523875 h 2019300"/>
                <a:gd name="connsiteX1" fmla="*/ 600075 w 2206625"/>
                <a:gd name="connsiteY1" fmla="*/ 0 h 2019300"/>
                <a:gd name="connsiteX2" fmla="*/ 1492250 w 2206625"/>
                <a:gd name="connsiteY2" fmla="*/ 0 h 2019300"/>
                <a:gd name="connsiteX3" fmla="*/ 1584325 w 2206625"/>
                <a:gd name="connsiteY3" fmla="*/ 9525 h 2019300"/>
                <a:gd name="connsiteX4" fmla="*/ 1673225 w 2206625"/>
                <a:gd name="connsiteY4" fmla="*/ 28575 h 2019300"/>
                <a:gd name="connsiteX5" fmla="*/ 1749425 w 2206625"/>
                <a:gd name="connsiteY5" fmla="*/ 47625 h 2019300"/>
                <a:gd name="connsiteX6" fmla="*/ 1828800 w 2206625"/>
                <a:gd name="connsiteY6" fmla="*/ 76200 h 2019300"/>
                <a:gd name="connsiteX7" fmla="*/ 1917700 w 2206625"/>
                <a:gd name="connsiteY7" fmla="*/ 114300 h 2019300"/>
                <a:gd name="connsiteX8" fmla="*/ 1987550 w 2206625"/>
                <a:gd name="connsiteY8" fmla="*/ 155575 h 2019300"/>
                <a:gd name="connsiteX9" fmla="*/ 2035175 w 2206625"/>
                <a:gd name="connsiteY9" fmla="*/ 196850 h 2019300"/>
                <a:gd name="connsiteX10" fmla="*/ 2070100 w 2206625"/>
                <a:gd name="connsiteY10" fmla="*/ 234950 h 2019300"/>
                <a:gd name="connsiteX11" fmla="*/ 2120900 w 2206625"/>
                <a:gd name="connsiteY11" fmla="*/ 298450 h 2019300"/>
                <a:gd name="connsiteX12" fmla="*/ 2159000 w 2206625"/>
                <a:gd name="connsiteY12" fmla="*/ 371475 h 2019300"/>
                <a:gd name="connsiteX13" fmla="*/ 2178050 w 2206625"/>
                <a:gd name="connsiteY13" fmla="*/ 419100 h 2019300"/>
                <a:gd name="connsiteX14" fmla="*/ 2200275 w 2206625"/>
                <a:gd name="connsiteY14" fmla="*/ 514350 h 2019300"/>
                <a:gd name="connsiteX15" fmla="*/ 2206625 w 2206625"/>
                <a:gd name="connsiteY15" fmla="*/ 609600 h 2019300"/>
                <a:gd name="connsiteX16" fmla="*/ 2206625 w 2206625"/>
                <a:gd name="connsiteY16" fmla="*/ 676275 h 2019300"/>
                <a:gd name="connsiteX17" fmla="*/ 2190750 w 2206625"/>
                <a:gd name="connsiteY17" fmla="*/ 765175 h 2019300"/>
                <a:gd name="connsiteX18" fmla="*/ 2168525 w 2206625"/>
                <a:gd name="connsiteY18" fmla="*/ 828675 h 2019300"/>
                <a:gd name="connsiteX19" fmla="*/ 2130425 w 2206625"/>
                <a:gd name="connsiteY19" fmla="*/ 914400 h 2019300"/>
                <a:gd name="connsiteX20" fmla="*/ 2108200 w 2206625"/>
                <a:gd name="connsiteY20" fmla="*/ 958850 h 2019300"/>
                <a:gd name="connsiteX21" fmla="*/ 2051050 w 2206625"/>
                <a:gd name="connsiteY21" fmla="*/ 1025525 h 2019300"/>
                <a:gd name="connsiteX22" fmla="*/ 2003425 w 2206625"/>
                <a:gd name="connsiteY22" fmla="*/ 1063625 h 2019300"/>
                <a:gd name="connsiteX23" fmla="*/ 1911350 w 2206625"/>
                <a:gd name="connsiteY23" fmla="*/ 1117600 h 2019300"/>
                <a:gd name="connsiteX24" fmla="*/ 1847850 w 2206625"/>
                <a:gd name="connsiteY24" fmla="*/ 1143000 h 2019300"/>
                <a:gd name="connsiteX25" fmla="*/ 1752600 w 2206625"/>
                <a:gd name="connsiteY25" fmla="*/ 1177925 h 2019300"/>
                <a:gd name="connsiteX26" fmla="*/ 1663700 w 2206625"/>
                <a:gd name="connsiteY26" fmla="*/ 1200150 h 2019300"/>
                <a:gd name="connsiteX27" fmla="*/ 1612900 w 2206625"/>
                <a:gd name="connsiteY27" fmla="*/ 1206500 h 2019300"/>
                <a:gd name="connsiteX28" fmla="*/ 768350 w 2206625"/>
                <a:gd name="connsiteY28" fmla="*/ 1206500 h 2019300"/>
                <a:gd name="connsiteX29" fmla="*/ 698500 w 2206625"/>
                <a:gd name="connsiteY29" fmla="*/ 1219200 h 2019300"/>
                <a:gd name="connsiteX30" fmla="*/ 650875 w 2206625"/>
                <a:gd name="connsiteY30" fmla="*/ 1247775 h 2019300"/>
                <a:gd name="connsiteX31" fmla="*/ 622300 w 2206625"/>
                <a:gd name="connsiteY31" fmla="*/ 1270000 h 2019300"/>
                <a:gd name="connsiteX32" fmla="*/ 596900 w 2206625"/>
                <a:gd name="connsiteY32" fmla="*/ 1317625 h 2019300"/>
                <a:gd name="connsiteX33" fmla="*/ 600075 w 2206625"/>
                <a:gd name="connsiteY33" fmla="*/ 1346200 h 2019300"/>
                <a:gd name="connsiteX34" fmla="*/ 600075 w 2206625"/>
                <a:gd name="connsiteY34" fmla="*/ 1508125 h 2019300"/>
                <a:gd name="connsiteX35" fmla="*/ 2098675 w 2206625"/>
                <a:gd name="connsiteY35" fmla="*/ 1508125 h 2019300"/>
                <a:gd name="connsiteX36" fmla="*/ 2098675 w 2206625"/>
                <a:gd name="connsiteY36" fmla="*/ 2019300 h 2019300"/>
                <a:gd name="connsiteX37" fmla="*/ 660400 w 2206625"/>
                <a:gd name="connsiteY37" fmla="*/ 2019300 h 2019300"/>
                <a:gd name="connsiteX38" fmla="*/ 0 w 2206625"/>
                <a:gd name="connsiteY38" fmla="*/ 1301750 h 2019300"/>
                <a:gd name="connsiteX39" fmla="*/ 12700 w 2206625"/>
                <a:gd name="connsiteY39" fmla="*/ 1206500 h 2019300"/>
                <a:gd name="connsiteX40" fmla="*/ 38100 w 2206625"/>
                <a:gd name="connsiteY40" fmla="*/ 1133475 h 2019300"/>
                <a:gd name="connsiteX41" fmla="*/ 95250 w 2206625"/>
                <a:gd name="connsiteY41" fmla="*/ 1041400 h 2019300"/>
                <a:gd name="connsiteX42" fmla="*/ 155575 w 2206625"/>
                <a:gd name="connsiteY42" fmla="*/ 981075 h 2019300"/>
                <a:gd name="connsiteX43" fmla="*/ 250825 w 2206625"/>
                <a:gd name="connsiteY43" fmla="*/ 911225 h 2019300"/>
                <a:gd name="connsiteX44" fmla="*/ 368300 w 2206625"/>
                <a:gd name="connsiteY44" fmla="*/ 869950 h 2019300"/>
                <a:gd name="connsiteX45" fmla="*/ 488950 w 2206625"/>
                <a:gd name="connsiteY45" fmla="*/ 831850 h 2019300"/>
                <a:gd name="connsiteX46" fmla="*/ 593725 w 2206625"/>
                <a:gd name="connsiteY46" fmla="*/ 819150 h 2019300"/>
                <a:gd name="connsiteX47" fmla="*/ 695325 w 2206625"/>
                <a:gd name="connsiteY47" fmla="*/ 815975 h 2019300"/>
                <a:gd name="connsiteX48" fmla="*/ 1466850 w 2206625"/>
                <a:gd name="connsiteY48" fmla="*/ 815975 h 2019300"/>
                <a:gd name="connsiteX49" fmla="*/ 1543050 w 2206625"/>
                <a:gd name="connsiteY49" fmla="*/ 787400 h 2019300"/>
                <a:gd name="connsiteX50" fmla="*/ 1574800 w 2206625"/>
                <a:gd name="connsiteY50" fmla="*/ 749300 h 2019300"/>
                <a:gd name="connsiteX51" fmla="*/ 1590675 w 2206625"/>
                <a:gd name="connsiteY51" fmla="*/ 692150 h 2019300"/>
                <a:gd name="connsiteX52" fmla="*/ 1590675 w 2206625"/>
                <a:gd name="connsiteY52" fmla="*/ 628650 h 2019300"/>
                <a:gd name="connsiteX53" fmla="*/ 1571625 w 2206625"/>
                <a:gd name="connsiteY53" fmla="*/ 584200 h 2019300"/>
                <a:gd name="connsiteX54" fmla="*/ 1543050 w 2206625"/>
                <a:gd name="connsiteY54" fmla="*/ 558800 h 2019300"/>
                <a:gd name="connsiteX55" fmla="*/ 1489075 w 2206625"/>
                <a:gd name="connsiteY55" fmla="*/ 533400 h 2019300"/>
                <a:gd name="connsiteX56" fmla="*/ 1438275 w 2206625"/>
                <a:gd name="connsiteY56" fmla="*/ 523875 h 2019300"/>
                <a:gd name="connsiteX57" fmla="*/ 1381125 w 2206625"/>
                <a:gd name="connsiteY57" fmla="*/ 530225 h 2019300"/>
                <a:gd name="connsiteX58" fmla="*/ 79375 w 2206625"/>
                <a:gd name="connsiteY58" fmla="*/ 523875 h 2019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2206625" h="2019300">
                  <a:moveTo>
                    <a:pt x="79375" y="523875"/>
                  </a:moveTo>
                  <a:lnTo>
                    <a:pt x="600075" y="0"/>
                  </a:lnTo>
                  <a:lnTo>
                    <a:pt x="1492250" y="0"/>
                  </a:lnTo>
                  <a:lnTo>
                    <a:pt x="1584325" y="9525"/>
                  </a:lnTo>
                  <a:lnTo>
                    <a:pt x="1673225" y="28575"/>
                  </a:lnTo>
                  <a:lnTo>
                    <a:pt x="1749425" y="47625"/>
                  </a:lnTo>
                  <a:lnTo>
                    <a:pt x="1828800" y="76200"/>
                  </a:lnTo>
                  <a:lnTo>
                    <a:pt x="1917700" y="114300"/>
                  </a:lnTo>
                  <a:lnTo>
                    <a:pt x="1987550" y="155575"/>
                  </a:lnTo>
                  <a:lnTo>
                    <a:pt x="2035175" y="196850"/>
                  </a:lnTo>
                  <a:lnTo>
                    <a:pt x="2070100" y="234950"/>
                  </a:lnTo>
                  <a:lnTo>
                    <a:pt x="2120900" y="298450"/>
                  </a:lnTo>
                  <a:lnTo>
                    <a:pt x="2159000" y="371475"/>
                  </a:lnTo>
                  <a:lnTo>
                    <a:pt x="2178050" y="419100"/>
                  </a:lnTo>
                  <a:lnTo>
                    <a:pt x="2200275" y="514350"/>
                  </a:lnTo>
                  <a:lnTo>
                    <a:pt x="2206625" y="609600"/>
                  </a:lnTo>
                  <a:lnTo>
                    <a:pt x="2206625" y="676275"/>
                  </a:lnTo>
                  <a:lnTo>
                    <a:pt x="2190750" y="765175"/>
                  </a:lnTo>
                  <a:lnTo>
                    <a:pt x="2168525" y="828675"/>
                  </a:lnTo>
                  <a:lnTo>
                    <a:pt x="2130425" y="914400"/>
                  </a:lnTo>
                  <a:lnTo>
                    <a:pt x="2108200" y="958850"/>
                  </a:lnTo>
                  <a:lnTo>
                    <a:pt x="2051050" y="1025525"/>
                  </a:lnTo>
                  <a:lnTo>
                    <a:pt x="2003425" y="1063625"/>
                  </a:lnTo>
                  <a:lnTo>
                    <a:pt x="1911350" y="1117600"/>
                  </a:lnTo>
                  <a:lnTo>
                    <a:pt x="1847850" y="1143000"/>
                  </a:lnTo>
                  <a:lnTo>
                    <a:pt x="1752600" y="1177925"/>
                  </a:lnTo>
                  <a:lnTo>
                    <a:pt x="1663700" y="1200150"/>
                  </a:lnTo>
                  <a:lnTo>
                    <a:pt x="1612900" y="1206500"/>
                  </a:lnTo>
                  <a:lnTo>
                    <a:pt x="768350" y="1206500"/>
                  </a:lnTo>
                  <a:lnTo>
                    <a:pt x="698500" y="1219200"/>
                  </a:lnTo>
                  <a:lnTo>
                    <a:pt x="650875" y="1247775"/>
                  </a:lnTo>
                  <a:lnTo>
                    <a:pt x="622300" y="1270000"/>
                  </a:lnTo>
                  <a:lnTo>
                    <a:pt x="596900" y="1317625"/>
                  </a:lnTo>
                  <a:lnTo>
                    <a:pt x="600075" y="1346200"/>
                  </a:lnTo>
                  <a:lnTo>
                    <a:pt x="600075" y="1508125"/>
                  </a:lnTo>
                  <a:lnTo>
                    <a:pt x="2098675" y="1508125"/>
                  </a:lnTo>
                  <a:lnTo>
                    <a:pt x="2098675" y="2019300"/>
                  </a:lnTo>
                  <a:lnTo>
                    <a:pt x="660400" y="2019300"/>
                  </a:lnTo>
                  <a:lnTo>
                    <a:pt x="0" y="1301750"/>
                  </a:lnTo>
                  <a:lnTo>
                    <a:pt x="12700" y="1206500"/>
                  </a:lnTo>
                  <a:lnTo>
                    <a:pt x="38100" y="1133475"/>
                  </a:lnTo>
                  <a:lnTo>
                    <a:pt x="95250" y="1041400"/>
                  </a:lnTo>
                  <a:lnTo>
                    <a:pt x="155575" y="981075"/>
                  </a:lnTo>
                  <a:lnTo>
                    <a:pt x="250825" y="911225"/>
                  </a:lnTo>
                  <a:lnTo>
                    <a:pt x="368300" y="869950"/>
                  </a:lnTo>
                  <a:lnTo>
                    <a:pt x="488950" y="831850"/>
                  </a:lnTo>
                  <a:lnTo>
                    <a:pt x="593725" y="819150"/>
                  </a:lnTo>
                  <a:lnTo>
                    <a:pt x="695325" y="815975"/>
                  </a:lnTo>
                  <a:lnTo>
                    <a:pt x="1466850" y="815975"/>
                  </a:lnTo>
                  <a:lnTo>
                    <a:pt x="1543050" y="787400"/>
                  </a:lnTo>
                  <a:lnTo>
                    <a:pt x="1574800" y="749300"/>
                  </a:lnTo>
                  <a:lnTo>
                    <a:pt x="1590675" y="692150"/>
                  </a:lnTo>
                  <a:lnTo>
                    <a:pt x="1590675" y="628650"/>
                  </a:lnTo>
                  <a:lnTo>
                    <a:pt x="1571625" y="584200"/>
                  </a:lnTo>
                  <a:lnTo>
                    <a:pt x="1543050" y="558800"/>
                  </a:lnTo>
                  <a:lnTo>
                    <a:pt x="1489075" y="533400"/>
                  </a:lnTo>
                  <a:lnTo>
                    <a:pt x="1438275" y="523875"/>
                  </a:lnTo>
                  <a:lnTo>
                    <a:pt x="1381125" y="530225"/>
                  </a:lnTo>
                  <a:lnTo>
                    <a:pt x="79375" y="523875"/>
                  </a:lnTo>
                  <a:close/>
                </a:path>
              </a:pathLst>
            </a:custGeom>
            <a:solidFill>
              <a:schemeClr val="tx1"/>
            </a:solidFill>
            <a:ln w="19050" cap="flat" cmpd="sng" algn="ctr">
              <a:solidFill>
                <a:srgbClr val="33CC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2400"/>
            </a:p>
          </p:txBody>
        </p:sp>
        <p:grpSp>
          <p:nvGrpSpPr>
            <p:cNvPr id="13" name="Group 12"/>
            <p:cNvGrpSpPr/>
            <p:nvPr/>
          </p:nvGrpSpPr>
          <p:grpSpPr>
            <a:xfrm rot="16200000">
              <a:off x="51226" y="1886274"/>
              <a:ext cx="824704" cy="665662"/>
              <a:chOff x="5286375" y="2146300"/>
              <a:chExt cx="2486025" cy="2006600"/>
            </a:xfrm>
          </p:grpSpPr>
          <p:sp>
            <p:nvSpPr>
              <p:cNvPr id="16" name="Freeform 15"/>
              <p:cNvSpPr/>
              <p:nvPr/>
            </p:nvSpPr>
            <p:spPr bwMode="auto">
              <a:xfrm>
                <a:off x="5286375" y="2146300"/>
                <a:ext cx="2486025" cy="2006600"/>
              </a:xfrm>
              <a:custGeom>
                <a:avLst/>
                <a:gdLst>
                  <a:gd name="connsiteX0" fmla="*/ 0 w 2486025"/>
                  <a:gd name="connsiteY0" fmla="*/ 0 h 2006600"/>
                  <a:gd name="connsiteX1" fmla="*/ 1765300 w 2486025"/>
                  <a:gd name="connsiteY1" fmla="*/ 0 h 2006600"/>
                  <a:gd name="connsiteX2" fmla="*/ 1863725 w 2486025"/>
                  <a:gd name="connsiteY2" fmla="*/ 9525 h 2006600"/>
                  <a:gd name="connsiteX3" fmla="*/ 1958975 w 2486025"/>
                  <a:gd name="connsiteY3" fmla="*/ 28575 h 2006600"/>
                  <a:gd name="connsiteX4" fmla="*/ 2054225 w 2486025"/>
                  <a:gd name="connsiteY4" fmla="*/ 57150 h 2006600"/>
                  <a:gd name="connsiteX5" fmla="*/ 2139950 w 2486025"/>
                  <a:gd name="connsiteY5" fmla="*/ 88900 h 2006600"/>
                  <a:gd name="connsiteX6" fmla="*/ 2216150 w 2486025"/>
                  <a:gd name="connsiteY6" fmla="*/ 130175 h 2006600"/>
                  <a:gd name="connsiteX7" fmla="*/ 2298700 w 2486025"/>
                  <a:gd name="connsiteY7" fmla="*/ 200025 h 2006600"/>
                  <a:gd name="connsiteX8" fmla="*/ 2346325 w 2486025"/>
                  <a:gd name="connsiteY8" fmla="*/ 257175 h 2006600"/>
                  <a:gd name="connsiteX9" fmla="*/ 2381250 w 2486025"/>
                  <a:gd name="connsiteY9" fmla="*/ 304800 h 2006600"/>
                  <a:gd name="connsiteX10" fmla="*/ 2422525 w 2486025"/>
                  <a:gd name="connsiteY10" fmla="*/ 381000 h 2006600"/>
                  <a:gd name="connsiteX11" fmla="*/ 2435225 w 2486025"/>
                  <a:gd name="connsiteY11" fmla="*/ 434975 h 2006600"/>
                  <a:gd name="connsiteX12" fmla="*/ 2441575 w 2486025"/>
                  <a:gd name="connsiteY12" fmla="*/ 492125 h 2006600"/>
                  <a:gd name="connsiteX13" fmla="*/ 2447925 w 2486025"/>
                  <a:gd name="connsiteY13" fmla="*/ 558800 h 2006600"/>
                  <a:gd name="connsiteX14" fmla="*/ 2438400 w 2486025"/>
                  <a:gd name="connsiteY14" fmla="*/ 619125 h 2006600"/>
                  <a:gd name="connsiteX15" fmla="*/ 2419350 w 2486025"/>
                  <a:gd name="connsiteY15" fmla="*/ 695325 h 2006600"/>
                  <a:gd name="connsiteX16" fmla="*/ 2400300 w 2486025"/>
                  <a:gd name="connsiteY16" fmla="*/ 749300 h 2006600"/>
                  <a:gd name="connsiteX17" fmla="*/ 2365375 w 2486025"/>
                  <a:gd name="connsiteY17" fmla="*/ 819150 h 2006600"/>
                  <a:gd name="connsiteX18" fmla="*/ 2352675 w 2486025"/>
                  <a:gd name="connsiteY18" fmla="*/ 847725 h 2006600"/>
                  <a:gd name="connsiteX19" fmla="*/ 2317750 w 2486025"/>
                  <a:gd name="connsiteY19" fmla="*/ 879475 h 2006600"/>
                  <a:gd name="connsiteX20" fmla="*/ 2270125 w 2486025"/>
                  <a:gd name="connsiteY20" fmla="*/ 923925 h 2006600"/>
                  <a:gd name="connsiteX21" fmla="*/ 2235200 w 2486025"/>
                  <a:gd name="connsiteY21" fmla="*/ 949325 h 2006600"/>
                  <a:gd name="connsiteX22" fmla="*/ 2197100 w 2486025"/>
                  <a:gd name="connsiteY22" fmla="*/ 962025 h 2006600"/>
                  <a:gd name="connsiteX23" fmla="*/ 2171700 w 2486025"/>
                  <a:gd name="connsiteY23" fmla="*/ 971550 h 2006600"/>
                  <a:gd name="connsiteX24" fmla="*/ 2152650 w 2486025"/>
                  <a:gd name="connsiteY24" fmla="*/ 974725 h 2006600"/>
                  <a:gd name="connsiteX25" fmla="*/ 2257425 w 2486025"/>
                  <a:gd name="connsiteY25" fmla="*/ 1019175 h 2006600"/>
                  <a:gd name="connsiteX26" fmla="*/ 2330450 w 2486025"/>
                  <a:gd name="connsiteY26" fmla="*/ 1073150 h 2006600"/>
                  <a:gd name="connsiteX27" fmla="*/ 2384425 w 2486025"/>
                  <a:gd name="connsiteY27" fmla="*/ 1130300 h 2006600"/>
                  <a:gd name="connsiteX28" fmla="*/ 2425700 w 2486025"/>
                  <a:gd name="connsiteY28" fmla="*/ 1184275 h 2006600"/>
                  <a:gd name="connsiteX29" fmla="*/ 2457450 w 2486025"/>
                  <a:gd name="connsiteY29" fmla="*/ 1260475 h 2006600"/>
                  <a:gd name="connsiteX30" fmla="*/ 2482850 w 2486025"/>
                  <a:gd name="connsiteY30" fmla="*/ 1333500 h 2006600"/>
                  <a:gd name="connsiteX31" fmla="*/ 2486025 w 2486025"/>
                  <a:gd name="connsiteY31" fmla="*/ 1416050 h 2006600"/>
                  <a:gd name="connsiteX32" fmla="*/ 2486025 w 2486025"/>
                  <a:gd name="connsiteY32" fmla="*/ 1504950 h 2006600"/>
                  <a:gd name="connsiteX33" fmla="*/ 2476500 w 2486025"/>
                  <a:gd name="connsiteY33" fmla="*/ 1571625 h 2006600"/>
                  <a:gd name="connsiteX34" fmla="*/ 2473325 w 2486025"/>
                  <a:gd name="connsiteY34" fmla="*/ 1590675 h 2006600"/>
                  <a:gd name="connsiteX35" fmla="*/ 2451100 w 2486025"/>
                  <a:gd name="connsiteY35" fmla="*/ 1673225 h 2006600"/>
                  <a:gd name="connsiteX36" fmla="*/ 2419350 w 2486025"/>
                  <a:gd name="connsiteY36" fmla="*/ 1739900 h 2006600"/>
                  <a:gd name="connsiteX37" fmla="*/ 2387600 w 2486025"/>
                  <a:gd name="connsiteY37" fmla="*/ 1778000 h 2006600"/>
                  <a:gd name="connsiteX38" fmla="*/ 2339975 w 2486025"/>
                  <a:gd name="connsiteY38" fmla="*/ 1825625 h 2006600"/>
                  <a:gd name="connsiteX39" fmla="*/ 2286000 w 2486025"/>
                  <a:gd name="connsiteY39" fmla="*/ 1879600 h 2006600"/>
                  <a:gd name="connsiteX40" fmla="*/ 2228850 w 2486025"/>
                  <a:gd name="connsiteY40" fmla="*/ 1914525 h 2006600"/>
                  <a:gd name="connsiteX41" fmla="*/ 2159000 w 2486025"/>
                  <a:gd name="connsiteY41" fmla="*/ 1946275 h 2006600"/>
                  <a:gd name="connsiteX42" fmla="*/ 2060575 w 2486025"/>
                  <a:gd name="connsiteY42" fmla="*/ 1974850 h 2006600"/>
                  <a:gd name="connsiteX43" fmla="*/ 1978025 w 2486025"/>
                  <a:gd name="connsiteY43" fmla="*/ 1993900 h 2006600"/>
                  <a:gd name="connsiteX44" fmla="*/ 1911350 w 2486025"/>
                  <a:gd name="connsiteY44" fmla="*/ 2000250 h 2006600"/>
                  <a:gd name="connsiteX45" fmla="*/ 1822450 w 2486025"/>
                  <a:gd name="connsiteY45" fmla="*/ 2006600 h 2006600"/>
                  <a:gd name="connsiteX46" fmla="*/ 250825 w 2486025"/>
                  <a:gd name="connsiteY46" fmla="*/ 2006600 h 2006600"/>
                  <a:gd name="connsiteX47" fmla="*/ 250825 w 2486025"/>
                  <a:gd name="connsiteY47" fmla="*/ 965200 h 2006600"/>
                  <a:gd name="connsiteX48" fmla="*/ 276225 w 2486025"/>
                  <a:gd name="connsiteY48" fmla="*/ 911225 h 2006600"/>
                  <a:gd name="connsiteX49" fmla="*/ 295275 w 2486025"/>
                  <a:gd name="connsiteY49" fmla="*/ 857250 h 2006600"/>
                  <a:gd name="connsiteX50" fmla="*/ 298450 w 2486025"/>
                  <a:gd name="connsiteY50" fmla="*/ 790575 h 2006600"/>
                  <a:gd name="connsiteX51" fmla="*/ 1749425 w 2486025"/>
                  <a:gd name="connsiteY51" fmla="*/ 790575 h 2006600"/>
                  <a:gd name="connsiteX52" fmla="*/ 1800225 w 2486025"/>
                  <a:gd name="connsiteY52" fmla="*/ 768350 h 2006600"/>
                  <a:gd name="connsiteX53" fmla="*/ 1831975 w 2486025"/>
                  <a:gd name="connsiteY53" fmla="*/ 727075 h 2006600"/>
                  <a:gd name="connsiteX54" fmla="*/ 1851025 w 2486025"/>
                  <a:gd name="connsiteY54" fmla="*/ 679450 h 2006600"/>
                  <a:gd name="connsiteX55" fmla="*/ 1847850 w 2486025"/>
                  <a:gd name="connsiteY55" fmla="*/ 628650 h 2006600"/>
                  <a:gd name="connsiteX56" fmla="*/ 1844675 w 2486025"/>
                  <a:gd name="connsiteY56" fmla="*/ 593725 h 2006600"/>
                  <a:gd name="connsiteX57" fmla="*/ 1822450 w 2486025"/>
                  <a:gd name="connsiteY57" fmla="*/ 561975 h 2006600"/>
                  <a:gd name="connsiteX58" fmla="*/ 1793875 w 2486025"/>
                  <a:gd name="connsiteY58" fmla="*/ 539750 h 2006600"/>
                  <a:gd name="connsiteX59" fmla="*/ 1743075 w 2486025"/>
                  <a:gd name="connsiteY59" fmla="*/ 520700 h 2006600"/>
                  <a:gd name="connsiteX60" fmla="*/ 1670050 w 2486025"/>
                  <a:gd name="connsiteY60" fmla="*/ 520700 h 2006600"/>
                  <a:gd name="connsiteX61" fmla="*/ 314325 w 2486025"/>
                  <a:gd name="connsiteY61" fmla="*/ 520700 h 2006600"/>
                  <a:gd name="connsiteX62" fmla="*/ 301625 w 2486025"/>
                  <a:gd name="connsiteY62" fmla="*/ 444500 h 2006600"/>
                  <a:gd name="connsiteX63" fmla="*/ 292100 w 2486025"/>
                  <a:gd name="connsiteY63" fmla="*/ 390525 h 2006600"/>
                  <a:gd name="connsiteX64" fmla="*/ 266700 w 2486025"/>
                  <a:gd name="connsiteY64" fmla="*/ 311150 h 2006600"/>
                  <a:gd name="connsiteX65" fmla="*/ 222250 w 2486025"/>
                  <a:gd name="connsiteY65" fmla="*/ 231775 h 2006600"/>
                  <a:gd name="connsiteX66" fmla="*/ 180975 w 2486025"/>
                  <a:gd name="connsiteY66" fmla="*/ 171450 h 2006600"/>
                  <a:gd name="connsiteX67" fmla="*/ 133350 w 2486025"/>
                  <a:gd name="connsiteY67" fmla="*/ 111125 h 2006600"/>
                  <a:gd name="connsiteX68" fmla="*/ 98425 w 2486025"/>
                  <a:gd name="connsiteY68" fmla="*/ 73025 h 2006600"/>
                  <a:gd name="connsiteX69" fmla="*/ 50800 w 2486025"/>
                  <a:gd name="connsiteY69" fmla="*/ 38100 h 2006600"/>
                  <a:gd name="connsiteX70" fmla="*/ 0 w 2486025"/>
                  <a:gd name="connsiteY70" fmla="*/ 0 h 2006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2486025" h="2006600">
                    <a:moveTo>
                      <a:pt x="0" y="0"/>
                    </a:moveTo>
                    <a:lnTo>
                      <a:pt x="1765300" y="0"/>
                    </a:lnTo>
                    <a:lnTo>
                      <a:pt x="1863725" y="9525"/>
                    </a:lnTo>
                    <a:lnTo>
                      <a:pt x="1958975" y="28575"/>
                    </a:lnTo>
                    <a:lnTo>
                      <a:pt x="2054225" y="57150"/>
                    </a:lnTo>
                    <a:lnTo>
                      <a:pt x="2139950" y="88900"/>
                    </a:lnTo>
                    <a:lnTo>
                      <a:pt x="2216150" y="130175"/>
                    </a:lnTo>
                    <a:lnTo>
                      <a:pt x="2298700" y="200025"/>
                    </a:lnTo>
                    <a:lnTo>
                      <a:pt x="2346325" y="257175"/>
                    </a:lnTo>
                    <a:lnTo>
                      <a:pt x="2381250" y="304800"/>
                    </a:lnTo>
                    <a:lnTo>
                      <a:pt x="2422525" y="381000"/>
                    </a:lnTo>
                    <a:lnTo>
                      <a:pt x="2435225" y="434975"/>
                    </a:lnTo>
                    <a:lnTo>
                      <a:pt x="2441575" y="492125"/>
                    </a:lnTo>
                    <a:lnTo>
                      <a:pt x="2447925" y="558800"/>
                    </a:lnTo>
                    <a:lnTo>
                      <a:pt x="2438400" y="619125"/>
                    </a:lnTo>
                    <a:lnTo>
                      <a:pt x="2419350" y="695325"/>
                    </a:lnTo>
                    <a:lnTo>
                      <a:pt x="2400300" y="749300"/>
                    </a:lnTo>
                    <a:lnTo>
                      <a:pt x="2365375" y="819150"/>
                    </a:lnTo>
                    <a:lnTo>
                      <a:pt x="2352675" y="847725"/>
                    </a:lnTo>
                    <a:lnTo>
                      <a:pt x="2317750" y="879475"/>
                    </a:lnTo>
                    <a:lnTo>
                      <a:pt x="2270125" y="923925"/>
                    </a:lnTo>
                    <a:lnTo>
                      <a:pt x="2235200" y="949325"/>
                    </a:lnTo>
                    <a:lnTo>
                      <a:pt x="2197100" y="962025"/>
                    </a:lnTo>
                    <a:lnTo>
                      <a:pt x="2171700" y="971550"/>
                    </a:lnTo>
                    <a:lnTo>
                      <a:pt x="2152650" y="974725"/>
                    </a:lnTo>
                    <a:lnTo>
                      <a:pt x="2257425" y="1019175"/>
                    </a:lnTo>
                    <a:lnTo>
                      <a:pt x="2330450" y="1073150"/>
                    </a:lnTo>
                    <a:lnTo>
                      <a:pt x="2384425" y="1130300"/>
                    </a:lnTo>
                    <a:lnTo>
                      <a:pt x="2425700" y="1184275"/>
                    </a:lnTo>
                    <a:lnTo>
                      <a:pt x="2457450" y="1260475"/>
                    </a:lnTo>
                    <a:lnTo>
                      <a:pt x="2482850" y="1333500"/>
                    </a:lnTo>
                    <a:lnTo>
                      <a:pt x="2486025" y="1416050"/>
                    </a:lnTo>
                    <a:lnTo>
                      <a:pt x="2486025" y="1504950"/>
                    </a:lnTo>
                    <a:lnTo>
                      <a:pt x="2476500" y="1571625"/>
                    </a:lnTo>
                    <a:lnTo>
                      <a:pt x="2473325" y="1590675"/>
                    </a:lnTo>
                    <a:lnTo>
                      <a:pt x="2451100" y="1673225"/>
                    </a:lnTo>
                    <a:lnTo>
                      <a:pt x="2419350" y="1739900"/>
                    </a:lnTo>
                    <a:lnTo>
                      <a:pt x="2387600" y="1778000"/>
                    </a:lnTo>
                    <a:lnTo>
                      <a:pt x="2339975" y="1825625"/>
                    </a:lnTo>
                    <a:lnTo>
                      <a:pt x="2286000" y="1879600"/>
                    </a:lnTo>
                    <a:lnTo>
                      <a:pt x="2228850" y="1914525"/>
                    </a:lnTo>
                    <a:lnTo>
                      <a:pt x="2159000" y="1946275"/>
                    </a:lnTo>
                    <a:lnTo>
                      <a:pt x="2060575" y="1974850"/>
                    </a:lnTo>
                    <a:lnTo>
                      <a:pt x="1978025" y="1993900"/>
                    </a:lnTo>
                    <a:lnTo>
                      <a:pt x="1911350" y="2000250"/>
                    </a:lnTo>
                    <a:lnTo>
                      <a:pt x="1822450" y="2006600"/>
                    </a:lnTo>
                    <a:lnTo>
                      <a:pt x="250825" y="2006600"/>
                    </a:lnTo>
                    <a:lnTo>
                      <a:pt x="250825" y="965200"/>
                    </a:lnTo>
                    <a:lnTo>
                      <a:pt x="276225" y="911225"/>
                    </a:lnTo>
                    <a:lnTo>
                      <a:pt x="295275" y="857250"/>
                    </a:lnTo>
                    <a:lnTo>
                      <a:pt x="298450" y="790575"/>
                    </a:lnTo>
                    <a:lnTo>
                      <a:pt x="1749425" y="790575"/>
                    </a:lnTo>
                    <a:lnTo>
                      <a:pt x="1800225" y="768350"/>
                    </a:lnTo>
                    <a:lnTo>
                      <a:pt x="1831975" y="727075"/>
                    </a:lnTo>
                    <a:lnTo>
                      <a:pt x="1851025" y="679450"/>
                    </a:lnTo>
                    <a:lnTo>
                      <a:pt x="1847850" y="628650"/>
                    </a:lnTo>
                    <a:lnTo>
                      <a:pt x="1844675" y="593725"/>
                    </a:lnTo>
                    <a:lnTo>
                      <a:pt x="1822450" y="561975"/>
                    </a:lnTo>
                    <a:lnTo>
                      <a:pt x="1793875" y="539750"/>
                    </a:lnTo>
                    <a:lnTo>
                      <a:pt x="1743075" y="520700"/>
                    </a:lnTo>
                    <a:lnTo>
                      <a:pt x="1670050" y="520700"/>
                    </a:lnTo>
                    <a:lnTo>
                      <a:pt x="314325" y="520700"/>
                    </a:lnTo>
                    <a:lnTo>
                      <a:pt x="301625" y="444500"/>
                    </a:lnTo>
                    <a:lnTo>
                      <a:pt x="292100" y="390525"/>
                    </a:lnTo>
                    <a:lnTo>
                      <a:pt x="266700" y="311150"/>
                    </a:lnTo>
                    <a:lnTo>
                      <a:pt x="222250" y="231775"/>
                    </a:lnTo>
                    <a:lnTo>
                      <a:pt x="180975" y="171450"/>
                    </a:lnTo>
                    <a:lnTo>
                      <a:pt x="133350" y="111125"/>
                    </a:lnTo>
                    <a:lnTo>
                      <a:pt x="98425" y="73025"/>
                    </a:lnTo>
                    <a:lnTo>
                      <a:pt x="50800" y="38100"/>
                    </a:lnTo>
                    <a:lnTo>
                      <a:pt x="0" y="0"/>
                    </a:lnTo>
                    <a:close/>
                  </a:path>
                </a:pathLst>
              </a:custGeom>
              <a:solidFill>
                <a:srgbClr val="3399FF"/>
              </a:solidFill>
              <a:ln w="9525" cap="flat" cmpd="sng" algn="ctr">
                <a:solidFill>
                  <a:srgbClr val="3399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7" name="Freeform 16"/>
              <p:cNvSpPr/>
              <p:nvPr/>
            </p:nvSpPr>
            <p:spPr bwMode="auto">
              <a:xfrm>
                <a:off x="6115050" y="3349625"/>
                <a:ext cx="1031875" cy="298450"/>
              </a:xfrm>
              <a:custGeom>
                <a:avLst/>
                <a:gdLst>
                  <a:gd name="connsiteX0" fmla="*/ 0 w 1031875"/>
                  <a:gd name="connsiteY0" fmla="*/ 298450 h 298450"/>
                  <a:gd name="connsiteX1" fmla="*/ 939800 w 1031875"/>
                  <a:gd name="connsiteY1" fmla="*/ 298450 h 298450"/>
                  <a:gd name="connsiteX2" fmla="*/ 990600 w 1031875"/>
                  <a:gd name="connsiteY2" fmla="*/ 276225 h 298450"/>
                  <a:gd name="connsiteX3" fmla="*/ 1009650 w 1031875"/>
                  <a:gd name="connsiteY3" fmla="*/ 247650 h 298450"/>
                  <a:gd name="connsiteX4" fmla="*/ 1022350 w 1031875"/>
                  <a:gd name="connsiteY4" fmla="*/ 209550 h 298450"/>
                  <a:gd name="connsiteX5" fmla="*/ 1031875 w 1031875"/>
                  <a:gd name="connsiteY5" fmla="*/ 142875 h 298450"/>
                  <a:gd name="connsiteX6" fmla="*/ 1028700 w 1031875"/>
                  <a:gd name="connsiteY6" fmla="*/ 104775 h 298450"/>
                  <a:gd name="connsiteX7" fmla="*/ 1012825 w 1031875"/>
                  <a:gd name="connsiteY7" fmla="*/ 69850 h 298450"/>
                  <a:gd name="connsiteX8" fmla="*/ 977900 w 1031875"/>
                  <a:gd name="connsiteY8" fmla="*/ 34925 h 298450"/>
                  <a:gd name="connsiteX9" fmla="*/ 930275 w 1031875"/>
                  <a:gd name="connsiteY9" fmla="*/ 12700 h 298450"/>
                  <a:gd name="connsiteX10" fmla="*/ 892175 w 1031875"/>
                  <a:gd name="connsiteY10" fmla="*/ 9525 h 298450"/>
                  <a:gd name="connsiteX11" fmla="*/ 822325 w 1031875"/>
                  <a:gd name="connsiteY11" fmla="*/ 0 h 298450"/>
                  <a:gd name="connsiteX12" fmla="*/ 796925 w 1031875"/>
                  <a:gd name="connsiteY12" fmla="*/ 0 h 298450"/>
                  <a:gd name="connsiteX13" fmla="*/ 0 w 1031875"/>
                  <a:gd name="connsiteY13" fmla="*/ 0 h 298450"/>
                  <a:gd name="connsiteX14" fmla="*/ 0 w 1031875"/>
                  <a:gd name="connsiteY14" fmla="*/ 298450 h 298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31875" h="298450">
                    <a:moveTo>
                      <a:pt x="0" y="298450"/>
                    </a:moveTo>
                    <a:lnTo>
                      <a:pt x="939800" y="298450"/>
                    </a:lnTo>
                    <a:lnTo>
                      <a:pt x="990600" y="276225"/>
                    </a:lnTo>
                    <a:lnTo>
                      <a:pt x="1009650" y="247650"/>
                    </a:lnTo>
                    <a:lnTo>
                      <a:pt x="1022350" y="209550"/>
                    </a:lnTo>
                    <a:lnTo>
                      <a:pt x="1031875" y="142875"/>
                    </a:lnTo>
                    <a:lnTo>
                      <a:pt x="1028700" y="104775"/>
                    </a:lnTo>
                    <a:lnTo>
                      <a:pt x="1012825" y="69850"/>
                    </a:lnTo>
                    <a:lnTo>
                      <a:pt x="977900" y="34925"/>
                    </a:lnTo>
                    <a:lnTo>
                      <a:pt x="930275" y="12700"/>
                    </a:lnTo>
                    <a:lnTo>
                      <a:pt x="892175" y="9525"/>
                    </a:lnTo>
                    <a:lnTo>
                      <a:pt x="822325" y="0"/>
                    </a:lnTo>
                    <a:lnTo>
                      <a:pt x="796925" y="0"/>
                    </a:lnTo>
                    <a:lnTo>
                      <a:pt x="0" y="0"/>
                    </a:lnTo>
                    <a:lnTo>
                      <a:pt x="0" y="298450"/>
                    </a:lnTo>
                    <a:close/>
                  </a:path>
                </a:pathLst>
              </a:custGeom>
              <a:solidFill>
                <a:schemeClr val="tx1"/>
              </a:solidFill>
              <a:ln w="9525" cap="flat" cmpd="sng" algn="ctr">
                <a:solidFill>
                  <a:srgbClr val="3399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grpSp>
        <p:sp>
          <p:nvSpPr>
            <p:cNvPr id="14" name="Freeform 13"/>
            <p:cNvSpPr/>
            <p:nvPr/>
          </p:nvSpPr>
          <p:spPr bwMode="auto">
            <a:xfrm rot="16200000">
              <a:off x="29108" y="1075262"/>
              <a:ext cx="871047" cy="669875"/>
            </a:xfrm>
            <a:custGeom>
              <a:avLst/>
              <a:gdLst>
                <a:gd name="connsiteX0" fmla="*/ 0 w 2625725"/>
                <a:gd name="connsiteY0" fmla="*/ 2019300 h 2019300"/>
                <a:gd name="connsiteX1" fmla="*/ 57150 w 2625725"/>
                <a:gd name="connsiteY1" fmla="*/ 1978025 h 2019300"/>
                <a:gd name="connsiteX2" fmla="*/ 123825 w 2625725"/>
                <a:gd name="connsiteY2" fmla="*/ 1911350 h 2019300"/>
                <a:gd name="connsiteX3" fmla="*/ 190500 w 2625725"/>
                <a:gd name="connsiteY3" fmla="*/ 1825625 h 2019300"/>
                <a:gd name="connsiteX4" fmla="*/ 228600 w 2625725"/>
                <a:gd name="connsiteY4" fmla="*/ 1755775 h 2019300"/>
                <a:gd name="connsiteX5" fmla="*/ 254000 w 2625725"/>
                <a:gd name="connsiteY5" fmla="*/ 1673225 h 2019300"/>
                <a:gd name="connsiteX6" fmla="*/ 273050 w 2625725"/>
                <a:gd name="connsiteY6" fmla="*/ 1597025 h 2019300"/>
                <a:gd name="connsiteX7" fmla="*/ 276225 w 2625725"/>
                <a:gd name="connsiteY7" fmla="*/ 1562100 h 2019300"/>
                <a:gd name="connsiteX8" fmla="*/ 276225 w 2625725"/>
                <a:gd name="connsiteY8" fmla="*/ 1555750 h 2019300"/>
                <a:gd name="connsiteX9" fmla="*/ 314325 w 2625725"/>
                <a:gd name="connsiteY9" fmla="*/ 1504950 h 2019300"/>
                <a:gd name="connsiteX10" fmla="*/ 1622425 w 2625725"/>
                <a:gd name="connsiteY10" fmla="*/ 1504950 h 2019300"/>
                <a:gd name="connsiteX11" fmla="*/ 1679575 w 2625725"/>
                <a:gd name="connsiteY11" fmla="*/ 1479550 h 2019300"/>
                <a:gd name="connsiteX12" fmla="*/ 1711325 w 2625725"/>
                <a:gd name="connsiteY12" fmla="*/ 1425575 h 2019300"/>
                <a:gd name="connsiteX13" fmla="*/ 1724025 w 2625725"/>
                <a:gd name="connsiteY13" fmla="*/ 1371600 h 2019300"/>
                <a:gd name="connsiteX14" fmla="*/ 1720850 w 2625725"/>
                <a:gd name="connsiteY14" fmla="*/ 1330325 h 2019300"/>
                <a:gd name="connsiteX15" fmla="*/ 1711325 w 2625725"/>
                <a:gd name="connsiteY15" fmla="*/ 1295400 h 2019300"/>
                <a:gd name="connsiteX16" fmla="*/ 1692275 w 2625725"/>
                <a:gd name="connsiteY16" fmla="*/ 1266825 h 2019300"/>
                <a:gd name="connsiteX17" fmla="*/ 1660525 w 2625725"/>
                <a:gd name="connsiteY17" fmla="*/ 1235075 h 2019300"/>
                <a:gd name="connsiteX18" fmla="*/ 1628775 w 2625725"/>
                <a:gd name="connsiteY18" fmla="*/ 1216025 h 2019300"/>
                <a:gd name="connsiteX19" fmla="*/ 1597025 w 2625725"/>
                <a:gd name="connsiteY19" fmla="*/ 1212850 h 2019300"/>
                <a:gd name="connsiteX20" fmla="*/ 1555750 w 2625725"/>
                <a:gd name="connsiteY20" fmla="*/ 1212850 h 2019300"/>
                <a:gd name="connsiteX21" fmla="*/ 1527175 w 2625725"/>
                <a:gd name="connsiteY21" fmla="*/ 1212850 h 2019300"/>
                <a:gd name="connsiteX22" fmla="*/ 612775 w 2625725"/>
                <a:gd name="connsiteY22" fmla="*/ 1212850 h 2019300"/>
                <a:gd name="connsiteX23" fmla="*/ 511175 w 2625725"/>
                <a:gd name="connsiteY23" fmla="*/ 1200150 h 2019300"/>
                <a:gd name="connsiteX24" fmla="*/ 441325 w 2625725"/>
                <a:gd name="connsiteY24" fmla="*/ 1184275 h 2019300"/>
                <a:gd name="connsiteX25" fmla="*/ 371475 w 2625725"/>
                <a:gd name="connsiteY25" fmla="*/ 1162050 h 2019300"/>
                <a:gd name="connsiteX26" fmla="*/ 254000 w 2625725"/>
                <a:gd name="connsiteY26" fmla="*/ 1104900 h 2019300"/>
                <a:gd name="connsiteX27" fmla="*/ 193675 w 2625725"/>
                <a:gd name="connsiteY27" fmla="*/ 1063625 h 2019300"/>
                <a:gd name="connsiteX28" fmla="*/ 161925 w 2625725"/>
                <a:gd name="connsiteY28" fmla="*/ 1035050 h 2019300"/>
                <a:gd name="connsiteX29" fmla="*/ 101600 w 2625725"/>
                <a:gd name="connsiteY29" fmla="*/ 965200 h 2019300"/>
                <a:gd name="connsiteX30" fmla="*/ 168275 w 2625725"/>
                <a:gd name="connsiteY30" fmla="*/ 879475 h 2019300"/>
                <a:gd name="connsiteX31" fmla="*/ 209550 w 2625725"/>
                <a:gd name="connsiteY31" fmla="*/ 793750 h 2019300"/>
                <a:gd name="connsiteX32" fmla="*/ 244475 w 2625725"/>
                <a:gd name="connsiteY32" fmla="*/ 685800 h 2019300"/>
                <a:gd name="connsiteX33" fmla="*/ 257175 w 2625725"/>
                <a:gd name="connsiteY33" fmla="*/ 596900 h 2019300"/>
                <a:gd name="connsiteX34" fmla="*/ 257175 w 2625725"/>
                <a:gd name="connsiteY34" fmla="*/ 533400 h 2019300"/>
                <a:gd name="connsiteX35" fmla="*/ 247650 w 2625725"/>
                <a:gd name="connsiteY35" fmla="*/ 454025 h 2019300"/>
                <a:gd name="connsiteX36" fmla="*/ 231775 w 2625725"/>
                <a:gd name="connsiteY36" fmla="*/ 384175 h 2019300"/>
                <a:gd name="connsiteX37" fmla="*/ 215900 w 2625725"/>
                <a:gd name="connsiteY37" fmla="*/ 339725 h 2019300"/>
                <a:gd name="connsiteX38" fmla="*/ 200025 w 2625725"/>
                <a:gd name="connsiteY38" fmla="*/ 295275 h 2019300"/>
                <a:gd name="connsiteX39" fmla="*/ 168275 w 2625725"/>
                <a:gd name="connsiteY39" fmla="*/ 250825 h 2019300"/>
                <a:gd name="connsiteX40" fmla="*/ 146050 w 2625725"/>
                <a:gd name="connsiteY40" fmla="*/ 209550 h 2019300"/>
                <a:gd name="connsiteX41" fmla="*/ 244475 w 2625725"/>
                <a:gd name="connsiteY41" fmla="*/ 133350 h 2019300"/>
                <a:gd name="connsiteX42" fmla="*/ 333375 w 2625725"/>
                <a:gd name="connsiteY42" fmla="*/ 88900 h 2019300"/>
                <a:gd name="connsiteX43" fmla="*/ 428625 w 2625725"/>
                <a:gd name="connsiteY43" fmla="*/ 60325 h 2019300"/>
                <a:gd name="connsiteX44" fmla="*/ 527050 w 2625725"/>
                <a:gd name="connsiteY44" fmla="*/ 34925 h 2019300"/>
                <a:gd name="connsiteX45" fmla="*/ 606425 w 2625725"/>
                <a:gd name="connsiteY45" fmla="*/ 19050 h 2019300"/>
                <a:gd name="connsiteX46" fmla="*/ 698500 w 2625725"/>
                <a:gd name="connsiteY46" fmla="*/ 9525 h 2019300"/>
                <a:gd name="connsiteX47" fmla="*/ 841375 w 2625725"/>
                <a:gd name="connsiteY47" fmla="*/ 0 h 2019300"/>
                <a:gd name="connsiteX48" fmla="*/ 2625725 w 2625725"/>
                <a:gd name="connsiteY48" fmla="*/ 0 h 2019300"/>
                <a:gd name="connsiteX49" fmla="*/ 2222500 w 2625725"/>
                <a:gd name="connsiteY49" fmla="*/ 527050 h 2019300"/>
                <a:gd name="connsiteX50" fmla="*/ 746125 w 2625725"/>
                <a:gd name="connsiteY50" fmla="*/ 527050 h 2019300"/>
                <a:gd name="connsiteX51" fmla="*/ 669925 w 2625725"/>
                <a:gd name="connsiteY51" fmla="*/ 542925 h 2019300"/>
                <a:gd name="connsiteX52" fmla="*/ 622300 w 2625725"/>
                <a:gd name="connsiteY52" fmla="*/ 574675 h 2019300"/>
                <a:gd name="connsiteX53" fmla="*/ 609600 w 2625725"/>
                <a:gd name="connsiteY53" fmla="*/ 603250 h 2019300"/>
                <a:gd name="connsiteX54" fmla="*/ 587375 w 2625725"/>
                <a:gd name="connsiteY54" fmla="*/ 641350 h 2019300"/>
                <a:gd name="connsiteX55" fmla="*/ 593725 w 2625725"/>
                <a:gd name="connsiteY55" fmla="*/ 701675 h 2019300"/>
                <a:gd name="connsiteX56" fmla="*/ 606425 w 2625725"/>
                <a:gd name="connsiteY56" fmla="*/ 749300 h 2019300"/>
                <a:gd name="connsiteX57" fmla="*/ 628650 w 2625725"/>
                <a:gd name="connsiteY57" fmla="*/ 768350 h 2019300"/>
                <a:gd name="connsiteX58" fmla="*/ 663575 w 2625725"/>
                <a:gd name="connsiteY58" fmla="*/ 800100 h 2019300"/>
                <a:gd name="connsiteX59" fmla="*/ 704850 w 2625725"/>
                <a:gd name="connsiteY59" fmla="*/ 803275 h 2019300"/>
                <a:gd name="connsiteX60" fmla="*/ 749300 w 2625725"/>
                <a:gd name="connsiteY60" fmla="*/ 809625 h 2019300"/>
                <a:gd name="connsiteX61" fmla="*/ 809625 w 2625725"/>
                <a:gd name="connsiteY61" fmla="*/ 815975 h 2019300"/>
                <a:gd name="connsiteX62" fmla="*/ 1657350 w 2625725"/>
                <a:gd name="connsiteY62" fmla="*/ 815975 h 2019300"/>
                <a:gd name="connsiteX63" fmla="*/ 1825625 w 2625725"/>
                <a:gd name="connsiteY63" fmla="*/ 835025 h 2019300"/>
                <a:gd name="connsiteX64" fmla="*/ 1955800 w 2625725"/>
                <a:gd name="connsiteY64" fmla="*/ 863600 h 2019300"/>
                <a:gd name="connsiteX65" fmla="*/ 2051050 w 2625725"/>
                <a:gd name="connsiteY65" fmla="*/ 895350 h 2019300"/>
                <a:gd name="connsiteX66" fmla="*/ 2146300 w 2625725"/>
                <a:gd name="connsiteY66" fmla="*/ 962025 h 2019300"/>
                <a:gd name="connsiteX67" fmla="*/ 2238375 w 2625725"/>
                <a:gd name="connsiteY67" fmla="*/ 1050925 h 2019300"/>
                <a:gd name="connsiteX68" fmla="*/ 2305050 w 2625725"/>
                <a:gd name="connsiteY68" fmla="*/ 1187450 h 2019300"/>
                <a:gd name="connsiteX69" fmla="*/ 2333625 w 2625725"/>
                <a:gd name="connsiteY69" fmla="*/ 1343025 h 2019300"/>
                <a:gd name="connsiteX70" fmla="*/ 2327275 w 2625725"/>
                <a:gd name="connsiteY70" fmla="*/ 1438275 h 2019300"/>
                <a:gd name="connsiteX71" fmla="*/ 2308225 w 2625725"/>
                <a:gd name="connsiteY71" fmla="*/ 1555750 h 2019300"/>
                <a:gd name="connsiteX72" fmla="*/ 2289175 w 2625725"/>
                <a:gd name="connsiteY72" fmla="*/ 1616075 h 2019300"/>
                <a:gd name="connsiteX73" fmla="*/ 2235200 w 2625725"/>
                <a:gd name="connsiteY73" fmla="*/ 1720850 h 2019300"/>
                <a:gd name="connsiteX74" fmla="*/ 2184400 w 2625725"/>
                <a:gd name="connsiteY74" fmla="*/ 1790700 h 2019300"/>
                <a:gd name="connsiteX75" fmla="*/ 2146300 w 2625725"/>
                <a:gd name="connsiteY75" fmla="*/ 1831975 h 2019300"/>
                <a:gd name="connsiteX76" fmla="*/ 2089150 w 2625725"/>
                <a:gd name="connsiteY76" fmla="*/ 1879600 h 2019300"/>
                <a:gd name="connsiteX77" fmla="*/ 1971675 w 2625725"/>
                <a:gd name="connsiteY77" fmla="*/ 1943100 h 2019300"/>
                <a:gd name="connsiteX78" fmla="*/ 1898650 w 2625725"/>
                <a:gd name="connsiteY78" fmla="*/ 1971675 h 2019300"/>
                <a:gd name="connsiteX79" fmla="*/ 1787525 w 2625725"/>
                <a:gd name="connsiteY79" fmla="*/ 1997075 h 2019300"/>
                <a:gd name="connsiteX80" fmla="*/ 1711325 w 2625725"/>
                <a:gd name="connsiteY80" fmla="*/ 2016125 h 2019300"/>
                <a:gd name="connsiteX81" fmla="*/ 1625600 w 2625725"/>
                <a:gd name="connsiteY81" fmla="*/ 2016125 h 2019300"/>
                <a:gd name="connsiteX82" fmla="*/ 0 w 2625725"/>
                <a:gd name="connsiteY82" fmla="*/ 2019300 h 2019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2625725" h="2019300">
                  <a:moveTo>
                    <a:pt x="0" y="2019300"/>
                  </a:moveTo>
                  <a:lnTo>
                    <a:pt x="57150" y="1978025"/>
                  </a:lnTo>
                  <a:lnTo>
                    <a:pt x="123825" y="1911350"/>
                  </a:lnTo>
                  <a:lnTo>
                    <a:pt x="190500" y="1825625"/>
                  </a:lnTo>
                  <a:lnTo>
                    <a:pt x="228600" y="1755775"/>
                  </a:lnTo>
                  <a:lnTo>
                    <a:pt x="254000" y="1673225"/>
                  </a:lnTo>
                  <a:lnTo>
                    <a:pt x="273050" y="1597025"/>
                  </a:lnTo>
                  <a:lnTo>
                    <a:pt x="276225" y="1562100"/>
                  </a:lnTo>
                  <a:lnTo>
                    <a:pt x="276225" y="1555750"/>
                  </a:lnTo>
                  <a:lnTo>
                    <a:pt x="314325" y="1504950"/>
                  </a:lnTo>
                  <a:lnTo>
                    <a:pt x="1622425" y="1504950"/>
                  </a:lnTo>
                  <a:lnTo>
                    <a:pt x="1679575" y="1479550"/>
                  </a:lnTo>
                  <a:lnTo>
                    <a:pt x="1711325" y="1425575"/>
                  </a:lnTo>
                  <a:lnTo>
                    <a:pt x="1724025" y="1371600"/>
                  </a:lnTo>
                  <a:lnTo>
                    <a:pt x="1720850" y="1330325"/>
                  </a:lnTo>
                  <a:lnTo>
                    <a:pt x="1711325" y="1295400"/>
                  </a:lnTo>
                  <a:lnTo>
                    <a:pt x="1692275" y="1266825"/>
                  </a:lnTo>
                  <a:lnTo>
                    <a:pt x="1660525" y="1235075"/>
                  </a:lnTo>
                  <a:lnTo>
                    <a:pt x="1628775" y="1216025"/>
                  </a:lnTo>
                  <a:lnTo>
                    <a:pt x="1597025" y="1212850"/>
                  </a:lnTo>
                  <a:lnTo>
                    <a:pt x="1555750" y="1212850"/>
                  </a:lnTo>
                  <a:lnTo>
                    <a:pt x="1527175" y="1212850"/>
                  </a:lnTo>
                  <a:lnTo>
                    <a:pt x="612775" y="1212850"/>
                  </a:lnTo>
                  <a:lnTo>
                    <a:pt x="511175" y="1200150"/>
                  </a:lnTo>
                  <a:lnTo>
                    <a:pt x="441325" y="1184275"/>
                  </a:lnTo>
                  <a:lnTo>
                    <a:pt x="371475" y="1162050"/>
                  </a:lnTo>
                  <a:lnTo>
                    <a:pt x="254000" y="1104900"/>
                  </a:lnTo>
                  <a:lnTo>
                    <a:pt x="193675" y="1063625"/>
                  </a:lnTo>
                  <a:lnTo>
                    <a:pt x="161925" y="1035050"/>
                  </a:lnTo>
                  <a:lnTo>
                    <a:pt x="101600" y="965200"/>
                  </a:lnTo>
                  <a:lnTo>
                    <a:pt x="168275" y="879475"/>
                  </a:lnTo>
                  <a:lnTo>
                    <a:pt x="209550" y="793750"/>
                  </a:lnTo>
                  <a:lnTo>
                    <a:pt x="244475" y="685800"/>
                  </a:lnTo>
                  <a:lnTo>
                    <a:pt x="257175" y="596900"/>
                  </a:lnTo>
                  <a:lnTo>
                    <a:pt x="257175" y="533400"/>
                  </a:lnTo>
                  <a:lnTo>
                    <a:pt x="247650" y="454025"/>
                  </a:lnTo>
                  <a:lnTo>
                    <a:pt x="231775" y="384175"/>
                  </a:lnTo>
                  <a:lnTo>
                    <a:pt x="215900" y="339725"/>
                  </a:lnTo>
                  <a:lnTo>
                    <a:pt x="200025" y="295275"/>
                  </a:lnTo>
                  <a:lnTo>
                    <a:pt x="168275" y="250825"/>
                  </a:lnTo>
                  <a:lnTo>
                    <a:pt x="146050" y="209550"/>
                  </a:lnTo>
                  <a:lnTo>
                    <a:pt x="244475" y="133350"/>
                  </a:lnTo>
                  <a:lnTo>
                    <a:pt x="333375" y="88900"/>
                  </a:lnTo>
                  <a:lnTo>
                    <a:pt x="428625" y="60325"/>
                  </a:lnTo>
                  <a:lnTo>
                    <a:pt x="527050" y="34925"/>
                  </a:lnTo>
                  <a:lnTo>
                    <a:pt x="606425" y="19050"/>
                  </a:lnTo>
                  <a:lnTo>
                    <a:pt x="698500" y="9525"/>
                  </a:lnTo>
                  <a:lnTo>
                    <a:pt x="841375" y="0"/>
                  </a:lnTo>
                  <a:lnTo>
                    <a:pt x="2625725" y="0"/>
                  </a:lnTo>
                  <a:lnTo>
                    <a:pt x="2222500" y="527050"/>
                  </a:lnTo>
                  <a:lnTo>
                    <a:pt x="746125" y="527050"/>
                  </a:lnTo>
                  <a:lnTo>
                    <a:pt x="669925" y="542925"/>
                  </a:lnTo>
                  <a:lnTo>
                    <a:pt x="622300" y="574675"/>
                  </a:lnTo>
                  <a:lnTo>
                    <a:pt x="609600" y="603250"/>
                  </a:lnTo>
                  <a:lnTo>
                    <a:pt x="587375" y="641350"/>
                  </a:lnTo>
                  <a:lnTo>
                    <a:pt x="593725" y="701675"/>
                  </a:lnTo>
                  <a:lnTo>
                    <a:pt x="606425" y="749300"/>
                  </a:lnTo>
                  <a:lnTo>
                    <a:pt x="628650" y="768350"/>
                  </a:lnTo>
                  <a:lnTo>
                    <a:pt x="663575" y="800100"/>
                  </a:lnTo>
                  <a:lnTo>
                    <a:pt x="704850" y="803275"/>
                  </a:lnTo>
                  <a:lnTo>
                    <a:pt x="749300" y="809625"/>
                  </a:lnTo>
                  <a:lnTo>
                    <a:pt x="809625" y="815975"/>
                  </a:lnTo>
                  <a:lnTo>
                    <a:pt x="1657350" y="815975"/>
                  </a:lnTo>
                  <a:lnTo>
                    <a:pt x="1825625" y="835025"/>
                  </a:lnTo>
                  <a:lnTo>
                    <a:pt x="1955800" y="863600"/>
                  </a:lnTo>
                  <a:lnTo>
                    <a:pt x="2051050" y="895350"/>
                  </a:lnTo>
                  <a:lnTo>
                    <a:pt x="2146300" y="962025"/>
                  </a:lnTo>
                  <a:lnTo>
                    <a:pt x="2238375" y="1050925"/>
                  </a:lnTo>
                  <a:lnTo>
                    <a:pt x="2305050" y="1187450"/>
                  </a:lnTo>
                  <a:lnTo>
                    <a:pt x="2333625" y="1343025"/>
                  </a:lnTo>
                  <a:lnTo>
                    <a:pt x="2327275" y="1438275"/>
                  </a:lnTo>
                  <a:lnTo>
                    <a:pt x="2308225" y="1555750"/>
                  </a:lnTo>
                  <a:lnTo>
                    <a:pt x="2289175" y="1616075"/>
                  </a:lnTo>
                  <a:lnTo>
                    <a:pt x="2235200" y="1720850"/>
                  </a:lnTo>
                  <a:lnTo>
                    <a:pt x="2184400" y="1790700"/>
                  </a:lnTo>
                  <a:lnTo>
                    <a:pt x="2146300" y="1831975"/>
                  </a:lnTo>
                  <a:lnTo>
                    <a:pt x="2089150" y="1879600"/>
                  </a:lnTo>
                  <a:lnTo>
                    <a:pt x="1971675" y="1943100"/>
                  </a:lnTo>
                  <a:lnTo>
                    <a:pt x="1898650" y="1971675"/>
                  </a:lnTo>
                  <a:lnTo>
                    <a:pt x="1787525" y="1997075"/>
                  </a:lnTo>
                  <a:lnTo>
                    <a:pt x="1711325" y="2016125"/>
                  </a:lnTo>
                  <a:lnTo>
                    <a:pt x="1625600" y="2016125"/>
                  </a:lnTo>
                  <a:lnTo>
                    <a:pt x="0" y="2019300"/>
                  </a:lnTo>
                  <a:close/>
                </a:path>
              </a:pathLst>
            </a:custGeom>
            <a:solidFill>
              <a:srgbClr val="3399FF"/>
            </a:solidFill>
            <a:ln w="9525" cap="flat" cmpd="sng" algn="ctr">
              <a:solidFill>
                <a:srgbClr val="3399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2400"/>
            </a:p>
          </p:txBody>
        </p:sp>
        <p:sp>
          <p:nvSpPr>
            <p:cNvPr id="15" name="Freeform 14"/>
            <p:cNvSpPr/>
            <p:nvPr/>
          </p:nvSpPr>
          <p:spPr bwMode="auto">
            <a:xfrm rot="16200000">
              <a:off x="35954" y="339559"/>
              <a:ext cx="842609" cy="682514"/>
            </a:xfrm>
            <a:custGeom>
              <a:avLst/>
              <a:gdLst>
                <a:gd name="connsiteX0" fmla="*/ 0 w 2540000"/>
                <a:gd name="connsiteY0" fmla="*/ 873125 h 2057400"/>
                <a:gd name="connsiteX1" fmla="*/ 79375 w 2540000"/>
                <a:gd name="connsiteY1" fmla="*/ 933450 h 2057400"/>
                <a:gd name="connsiteX2" fmla="*/ 130175 w 2540000"/>
                <a:gd name="connsiteY2" fmla="*/ 993775 h 2057400"/>
                <a:gd name="connsiteX3" fmla="*/ 187325 w 2540000"/>
                <a:gd name="connsiteY3" fmla="*/ 1076325 h 2057400"/>
                <a:gd name="connsiteX4" fmla="*/ 219075 w 2540000"/>
                <a:gd name="connsiteY4" fmla="*/ 1152525 h 2057400"/>
                <a:gd name="connsiteX5" fmla="*/ 241300 w 2540000"/>
                <a:gd name="connsiteY5" fmla="*/ 1235075 h 2057400"/>
                <a:gd name="connsiteX6" fmla="*/ 257175 w 2540000"/>
                <a:gd name="connsiteY6" fmla="*/ 1308100 h 2057400"/>
                <a:gd name="connsiteX7" fmla="*/ 266700 w 2540000"/>
                <a:gd name="connsiteY7" fmla="*/ 1355725 h 2057400"/>
                <a:gd name="connsiteX8" fmla="*/ 269875 w 2540000"/>
                <a:gd name="connsiteY8" fmla="*/ 1450975 h 2057400"/>
                <a:gd name="connsiteX9" fmla="*/ 263525 w 2540000"/>
                <a:gd name="connsiteY9" fmla="*/ 1511300 h 2057400"/>
                <a:gd name="connsiteX10" fmla="*/ 231775 w 2540000"/>
                <a:gd name="connsiteY10" fmla="*/ 1590675 h 2057400"/>
                <a:gd name="connsiteX11" fmla="*/ 863600 w 2540000"/>
                <a:gd name="connsiteY11" fmla="*/ 698500 h 2057400"/>
                <a:gd name="connsiteX12" fmla="*/ 1454150 w 2540000"/>
                <a:gd name="connsiteY12" fmla="*/ 1543050 h 2057400"/>
                <a:gd name="connsiteX13" fmla="*/ 742950 w 2540000"/>
                <a:gd name="connsiteY13" fmla="*/ 1543050 h 2057400"/>
                <a:gd name="connsiteX14" fmla="*/ 349250 w 2540000"/>
                <a:gd name="connsiteY14" fmla="*/ 2057400 h 2057400"/>
                <a:gd name="connsiteX15" fmla="*/ 2540000 w 2540000"/>
                <a:gd name="connsiteY15" fmla="*/ 2057400 h 2057400"/>
                <a:gd name="connsiteX16" fmla="*/ 1193800 w 2540000"/>
                <a:gd name="connsiteY16" fmla="*/ 136525 h 2057400"/>
                <a:gd name="connsiteX17" fmla="*/ 1136650 w 2540000"/>
                <a:gd name="connsiteY17" fmla="*/ 82550 h 2057400"/>
                <a:gd name="connsiteX18" fmla="*/ 1050925 w 2540000"/>
                <a:gd name="connsiteY18" fmla="*/ 31750 h 2057400"/>
                <a:gd name="connsiteX19" fmla="*/ 1012825 w 2540000"/>
                <a:gd name="connsiteY19" fmla="*/ 15875 h 2057400"/>
                <a:gd name="connsiteX20" fmla="*/ 942975 w 2540000"/>
                <a:gd name="connsiteY20" fmla="*/ 3175 h 2057400"/>
                <a:gd name="connsiteX21" fmla="*/ 860425 w 2540000"/>
                <a:gd name="connsiteY21" fmla="*/ 0 h 2057400"/>
                <a:gd name="connsiteX22" fmla="*/ 771525 w 2540000"/>
                <a:gd name="connsiteY22" fmla="*/ 6350 h 2057400"/>
                <a:gd name="connsiteX23" fmla="*/ 714375 w 2540000"/>
                <a:gd name="connsiteY23" fmla="*/ 28575 h 2057400"/>
                <a:gd name="connsiteX24" fmla="*/ 644525 w 2540000"/>
                <a:gd name="connsiteY24" fmla="*/ 63500 h 2057400"/>
                <a:gd name="connsiteX25" fmla="*/ 606425 w 2540000"/>
                <a:gd name="connsiteY25" fmla="*/ 85725 h 2057400"/>
                <a:gd name="connsiteX26" fmla="*/ 558800 w 2540000"/>
                <a:gd name="connsiteY26" fmla="*/ 130175 h 2057400"/>
                <a:gd name="connsiteX27" fmla="*/ 492125 w 2540000"/>
                <a:gd name="connsiteY27" fmla="*/ 196850 h 2057400"/>
                <a:gd name="connsiteX28" fmla="*/ 0 w 2540000"/>
                <a:gd name="connsiteY28" fmla="*/ 873125 h 2057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540000" h="2057400">
                  <a:moveTo>
                    <a:pt x="0" y="873125"/>
                  </a:moveTo>
                  <a:lnTo>
                    <a:pt x="79375" y="933450"/>
                  </a:lnTo>
                  <a:lnTo>
                    <a:pt x="130175" y="993775"/>
                  </a:lnTo>
                  <a:lnTo>
                    <a:pt x="187325" y="1076325"/>
                  </a:lnTo>
                  <a:lnTo>
                    <a:pt x="219075" y="1152525"/>
                  </a:lnTo>
                  <a:lnTo>
                    <a:pt x="241300" y="1235075"/>
                  </a:lnTo>
                  <a:lnTo>
                    <a:pt x="257175" y="1308100"/>
                  </a:lnTo>
                  <a:lnTo>
                    <a:pt x="266700" y="1355725"/>
                  </a:lnTo>
                  <a:lnTo>
                    <a:pt x="269875" y="1450975"/>
                  </a:lnTo>
                  <a:lnTo>
                    <a:pt x="263525" y="1511300"/>
                  </a:lnTo>
                  <a:lnTo>
                    <a:pt x="231775" y="1590675"/>
                  </a:lnTo>
                  <a:lnTo>
                    <a:pt x="863600" y="698500"/>
                  </a:lnTo>
                  <a:lnTo>
                    <a:pt x="1454150" y="1543050"/>
                  </a:lnTo>
                  <a:lnTo>
                    <a:pt x="742950" y="1543050"/>
                  </a:lnTo>
                  <a:lnTo>
                    <a:pt x="349250" y="2057400"/>
                  </a:lnTo>
                  <a:lnTo>
                    <a:pt x="2540000" y="2057400"/>
                  </a:lnTo>
                  <a:lnTo>
                    <a:pt x="1193800" y="136525"/>
                  </a:lnTo>
                  <a:lnTo>
                    <a:pt x="1136650" y="82550"/>
                  </a:lnTo>
                  <a:lnTo>
                    <a:pt x="1050925" y="31750"/>
                  </a:lnTo>
                  <a:lnTo>
                    <a:pt x="1012825" y="15875"/>
                  </a:lnTo>
                  <a:lnTo>
                    <a:pt x="942975" y="3175"/>
                  </a:lnTo>
                  <a:lnTo>
                    <a:pt x="860425" y="0"/>
                  </a:lnTo>
                  <a:lnTo>
                    <a:pt x="771525" y="6350"/>
                  </a:lnTo>
                  <a:lnTo>
                    <a:pt x="714375" y="28575"/>
                  </a:lnTo>
                  <a:lnTo>
                    <a:pt x="644525" y="63500"/>
                  </a:lnTo>
                  <a:lnTo>
                    <a:pt x="606425" y="85725"/>
                  </a:lnTo>
                  <a:lnTo>
                    <a:pt x="558800" y="130175"/>
                  </a:lnTo>
                  <a:lnTo>
                    <a:pt x="492125" y="196850"/>
                  </a:lnTo>
                  <a:lnTo>
                    <a:pt x="0" y="873125"/>
                  </a:lnTo>
                  <a:close/>
                </a:path>
              </a:pathLst>
            </a:custGeom>
            <a:solidFill>
              <a:srgbClr val="3399FF"/>
            </a:solidFill>
            <a:ln w="9525" cap="flat" cmpd="sng" algn="ctr">
              <a:solidFill>
                <a:srgbClr val="3399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2400"/>
            </a:p>
          </p:txBody>
        </p:sp>
        <p:pic>
          <p:nvPicPr>
            <p:cNvPr id="4" name="Picture 3" descr="Screen Clipping"/>
            <p:cNvPicPr>
              <a:picLocks noChangeAspect="1"/>
            </p:cNvPicPr>
            <p:nvPr userDrawn="1"/>
          </p:nvPicPr>
          <p:blipFill rotWithShape="1">
            <a:blip r:embed="rId3" cstate="print">
              <a:extLst>
                <a:ext uri="{28A0092B-C50C-407E-A947-70E740481C1C}">
                  <a14:useLocalDpi xmlns:a14="http://schemas.microsoft.com/office/drawing/2010/main" val="0"/>
                </a:ext>
              </a:extLst>
            </a:blip>
            <a:srcRect l="23612" t="40444" r="25154" b="1702"/>
            <a:stretch/>
          </p:blipFill>
          <p:spPr>
            <a:xfrm>
              <a:off x="119662" y="4117326"/>
              <a:ext cx="689426" cy="690502"/>
            </a:xfrm>
            <a:prstGeom prst="rect">
              <a:avLst/>
            </a:prstGeom>
            <a:effectLst>
              <a:glow rad="101600">
                <a:srgbClr val="33CCFF">
                  <a:alpha val="60000"/>
                </a:srgbClr>
              </a:glow>
            </a:effectLst>
          </p:spPr>
        </p:pic>
      </p:grpSp>
    </p:spTree>
  </p:cSld>
  <p:clrMap bg1="lt1" tx1="dk1" bg2="lt2" tx2="dk2" accent1="accent1" accent2="accent2" accent3="accent3" accent4="accent4" accent5="accent5" accent6="accent6" hlink="hlink" folHlink="folHlink"/>
  <p:sldLayoutIdLst>
    <p:sldLayoutId id="2147483654" r:id="rId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dt="0"/>
  <p:txStyles>
    <p:titleStyle>
      <a:lvl1pPr algn="ctr" rtl="0" eaLnBrk="0" fontAlgn="base" hangingPunct="0">
        <a:spcBef>
          <a:spcPct val="0"/>
        </a:spcBef>
        <a:spcAft>
          <a:spcPct val="0"/>
        </a:spcAft>
        <a:defRPr sz="2800">
          <a:solidFill>
            <a:schemeClr val="bg1"/>
          </a:solidFill>
          <a:latin typeface="Calibri" panose="020F0502020204030204" pitchFamily="34" charset="0"/>
          <a:ea typeface="+mj-ea"/>
          <a:cs typeface="+mj-cs"/>
        </a:defRPr>
      </a:lvl1pPr>
      <a:lvl2pPr algn="ctr" rtl="0" eaLnBrk="0" fontAlgn="base" hangingPunct="0">
        <a:spcBef>
          <a:spcPct val="0"/>
        </a:spcBef>
        <a:spcAft>
          <a:spcPct val="0"/>
        </a:spcAft>
        <a:defRPr sz="3500">
          <a:solidFill>
            <a:schemeClr val="tx2"/>
          </a:solidFill>
          <a:latin typeface="Times New Roman" pitchFamily="18" charset="0"/>
        </a:defRPr>
      </a:lvl2pPr>
      <a:lvl3pPr algn="ctr" rtl="0" eaLnBrk="0" fontAlgn="base" hangingPunct="0">
        <a:spcBef>
          <a:spcPct val="0"/>
        </a:spcBef>
        <a:spcAft>
          <a:spcPct val="0"/>
        </a:spcAft>
        <a:defRPr sz="3500">
          <a:solidFill>
            <a:schemeClr val="tx2"/>
          </a:solidFill>
          <a:latin typeface="Times New Roman" pitchFamily="18" charset="0"/>
        </a:defRPr>
      </a:lvl3pPr>
      <a:lvl4pPr algn="ctr" rtl="0" eaLnBrk="0" fontAlgn="base" hangingPunct="0">
        <a:spcBef>
          <a:spcPct val="0"/>
        </a:spcBef>
        <a:spcAft>
          <a:spcPct val="0"/>
        </a:spcAft>
        <a:defRPr sz="3500">
          <a:solidFill>
            <a:schemeClr val="tx2"/>
          </a:solidFill>
          <a:latin typeface="Times New Roman" pitchFamily="18" charset="0"/>
        </a:defRPr>
      </a:lvl4pPr>
      <a:lvl5pPr algn="ctr" rtl="0" eaLnBrk="0" fontAlgn="base" hangingPunct="0">
        <a:spcBef>
          <a:spcPct val="0"/>
        </a:spcBef>
        <a:spcAft>
          <a:spcPct val="0"/>
        </a:spcAft>
        <a:defRPr sz="3500">
          <a:solidFill>
            <a:schemeClr val="tx2"/>
          </a:solidFill>
          <a:latin typeface="Times New Roman" pitchFamily="18" charset="0"/>
        </a:defRPr>
      </a:lvl5pPr>
      <a:lvl6pPr marL="366309" algn="ctr" rtl="0" eaLnBrk="0" fontAlgn="base" hangingPunct="0">
        <a:spcBef>
          <a:spcPct val="0"/>
        </a:spcBef>
        <a:spcAft>
          <a:spcPct val="0"/>
        </a:spcAft>
        <a:defRPr sz="3500">
          <a:solidFill>
            <a:schemeClr val="tx2"/>
          </a:solidFill>
          <a:latin typeface="Times New Roman" pitchFamily="18" charset="0"/>
        </a:defRPr>
      </a:lvl6pPr>
      <a:lvl7pPr marL="732617" algn="ctr" rtl="0" eaLnBrk="0" fontAlgn="base" hangingPunct="0">
        <a:spcBef>
          <a:spcPct val="0"/>
        </a:spcBef>
        <a:spcAft>
          <a:spcPct val="0"/>
        </a:spcAft>
        <a:defRPr sz="3500">
          <a:solidFill>
            <a:schemeClr val="tx2"/>
          </a:solidFill>
          <a:latin typeface="Times New Roman" pitchFamily="18" charset="0"/>
        </a:defRPr>
      </a:lvl7pPr>
      <a:lvl8pPr marL="1098926" algn="ctr" rtl="0" eaLnBrk="0" fontAlgn="base" hangingPunct="0">
        <a:spcBef>
          <a:spcPct val="0"/>
        </a:spcBef>
        <a:spcAft>
          <a:spcPct val="0"/>
        </a:spcAft>
        <a:defRPr sz="3500">
          <a:solidFill>
            <a:schemeClr val="tx2"/>
          </a:solidFill>
          <a:latin typeface="Times New Roman" pitchFamily="18" charset="0"/>
        </a:defRPr>
      </a:lvl8pPr>
      <a:lvl9pPr marL="1465235" algn="ctr" rtl="0" eaLnBrk="0" fontAlgn="base" hangingPunct="0">
        <a:spcBef>
          <a:spcPct val="0"/>
        </a:spcBef>
        <a:spcAft>
          <a:spcPct val="0"/>
        </a:spcAft>
        <a:defRPr sz="3500">
          <a:solidFill>
            <a:schemeClr val="tx2"/>
          </a:solidFill>
          <a:latin typeface="Times New Roman" pitchFamily="18" charset="0"/>
        </a:defRPr>
      </a:lvl9pPr>
    </p:titleStyle>
    <p:bodyStyle>
      <a:lvl1pPr marL="274731" indent="-274731" algn="l" rtl="0" eaLnBrk="0" fontAlgn="base" hangingPunct="0">
        <a:spcBef>
          <a:spcPct val="20000"/>
        </a:spcBef>
        <a:spcAft>
          <a:spcPct val="0"/>
        </a:spcAft>
        <a:buChar char="•"/>
        <a:defRPr sz="2600">
          <a:solidFill>
            <a:schemeClr val="bg1"/>
          </a:solidFill>
          <a:latin typeface="Calibri" panose="020F0502020204030204" pitchFamily="34" charset="0"/>
          <a:ea typeface="+mn-ea"/>
          <a:cs typeface="+mn-cs"/>
        </a:defRPr>
      </a:lvl1pPr>
      <a:lvl2pPr marL="595252" indent="-228943" algn="l" rtl="0" eaLnBrk="0" fontAlgn="base" hangingPunct="0">
        <a:spcBef>
          <a:spcPct val="20000"/>
        </a:spcBef>
        <a:spcAft>
          <a:spcPct val="0"/>
        </a:spcAft>
        <a:buChar char="–"/>
        <a:defRPr sz="2200">
          <a:solidFill>
            <a:schemeClr val="bg1"/>
          </a:solidFill>
          <a:latin typeface="Calibri" panose="020F0502020204030204" pitchFamily="34" charset="0"/>
        </a:defRPr>
      </a:lvl2pPr>
      <a:lvl3pPr marL="915772" indent="-183154" algn="l" rtl="0" eaLnBrk="0" fontAlgn="base" hangingPunct="0">
        <a:spcBef>
          <a:spcPct val="20000"/>
        </a:spcBef>
        <a:spcAft>
          <a:spcPct val="0"/>
        </a:spcAft>
        <a:buChar char="•"/>
        <a:defRPr sz="1900">
          <a:solidFill>
            <a:schemeClr val="bg1"/>
          </a:solidFill>
          <a:latin typeface="Calibri" panose="020F0502020204030204" pitchFamily="34" charset="0"/>
        </a:defRPr>
      </a:lvl3pPr>
      <a:lvl4pPr marL="1282080" indent="-183154" algn="l" rtl="0" eaLnBrk="0" fontAlgn="base" hangingPunct="0">
        <a:spcBef>
          <a:spcPct val="20000"/>
        </a:spcBef>
        <a:spcAft>
          <a:spcPct val="0"/>
        </a:spcAft>
        <a:buChar char="–"/>
        <a:defRPr sz="1600">
          <a:solidFill>
            <a:schemeClr val="bg1"/>
          </a:solidFill>
          <a:latin typeface="Calibri" panose="020F0502020204030204" pitchFamily="34" charset="0"/>
        </a:defRPr>
      </a:lvl4pPr>
      <a:lvl5pPr marL="1648389" indent="-183154" algn="l" rtl="0" eaLnBrk="0" fontAlgn="base" hangingPunct="0">
        <a:spcBef>
          <a:spcPct val="20000"/>
        </a:spcBef>
        <a:spcAft>
          <a:spcPct val="0"/>
        </a:spcAft>
        <a:buChar char="»"/>
        <a:defRPr sz="1600">
          <a:solidFill>
            <a:schemeClr val="bg1"/>
          </a:solidFill>
          <a:latin typeface="Calibri" panose="020F0502020204030204" pitchFamily="34" charset="0"/>
        </a:defRPr>
      </a:lvl5pPr>
      <a:lvl6pPr marL="2014698" indent="-183154" algn="l" rtl="0" eaLnBrk="0" fontAlgn="base" hangingPunct="0">
        <a:spcBef>
          <a:spcPct val="20000"/>
        </a:spcBef>
        <a:spcAft>
          <a:spcPct val="0"/>
        </a:spcAft>
        <a:buChar char="»"/>
        <a:defRPr sz="1600">
          <a:solidFill>
            <a:schemeClr val="tx1"/>
          </a:solidFill>
          <a:latin typeface="+mn-lt"/>
        </a:defRPr>
      </a:lvl6pPr>
      <a:lvl7pPr marL="2381006" indent="-183154" algn="l" rtl="0" eaLnBrk="0" fontAlgn="base" hangingPunct="0">
        <a:spcBef>
          <a:spcPct val="20000"/>
        </a:spcBef>
        <a:spcAft>
          <a:spcPct val="0"/>
        </a:spcAft>
        <a:buChar char="»"/>
        <a:defRPr sz="1600">
          <a:solidFill>
            <a:schemeClr val="tx1"/>
          </a:solidFill>
          <a:latin typeface="+mn-lt"/>
        </a:defRPr>
      </a:lvl7pPr>
      <a:lvl8pPr marL="2747315" indent="-183154" algn="l" rtl="0" eaLnBrk="0" fontAlgn="base" hangingPunct="0">
        <a:spcBef>
          <a:spcPct val="20000"/>
        </a:spcBef>
        <a:spcAft>
          <a:spcPct val="0"/>
        </a:spcAft>
        <a:buChar char="»"/>
        <a:defRPr sz="1600">
          <a:solidFill>
            <a:schemeClr val="tx1"/>
          </a:solidFill>
          <a:latin typeface="+mn-lt"/>
        </a:defRPr>
      </a:lvl8pPr>
      <a:lvl9pPr marL="3113623" indent="-183154"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732617" rtl="0" eaLnBrk="1" latinLnBrk="0" hangingPunct="1">
        <a:defRPr sz="1400" kern="1200">
          <a:solidFill>
            <a:schemeClr val="tx1"/>
          </a:solidFill>
          <a:latin typeface="+mn-lt"/>
          <a:ea typeface="+mn-ea"/>
          <a:cs typeface="+mn-cs"/>
        </a:defRPr>
      </a:lvl1pPr>
      <a:lvl2pPr marL="366309" algn="l" defTabSz="732617" rtl="0" eaLnBrk="1" latinLnBrk="0" hangingPunct="1">
        <a:defRPr sz="1400" kern="1200">
          <a:solidFill>
            <a:schemeClr val="tx1"/>
          </a:solidFill>
          <a:latin typeface="+mn-lt"/>
          <a:ea typeface="+mn-ea"/>
          <a:cs typeface="+mn-cs"/>
        </a:defRPr>
      </a:lvl2pPr>
      <a:lvl3pPr marL="732617" algn="l" defTabSz="732617" rtl="0" eaLnBrk="1" latinLnBrk="0" hangingPunct="1">
        <a:defRPr sz="1400" kern="1200">
          <a:solidFill>
            <a:schemeClr val="tx1"/>
          </a:solidFill>
          <a:latin typeface="+mn-lt"/>
          <a:ea typeface="+mn-ea"/>
          <a:cs typeface="+mn-cs"/>
        </a:defRPr>
      </a:lvl3pPr>
      <a:lvl4pPr marL="1098926" algn="l" defTabSz="732617" rtl="0" eaLnBrk="1" latinLnBrk="0" hangingPunct="1">
        <a:defRPr sz="1400" kern="1200">
          <a:solidFill>
            <a:schemeClr val="tx1"/>
          </a:solidFill>
          <a:latin typeface="+mn-lt"/>
          <a:ea typeface="+mn-ea"/>
          <a:cs typeface="+mn-cs"/>
        </a:defRPr>
      </a:lvl4pPr>
      <a:lvl5pPr marL="1465235" algn="l" defTabSz="732617" rtl="0" eaLnBrk="1" latinLnBrk="0" hangingPunct="1">
        <a:defRPr sz="1400" kern="1200">
          <a:solidFill>
            <a:schemeClr val="tx1"/>
          </a:solidFill>
          <a:latin typeface="+mn-lt"/>
          <a:ea typeface="+mn-ea"/>
          <a:cs typeface="+mn-cs"/>
        </a:defRPr>
      </a:lvl5pPr>
      <a:lvl6pPr marL="1831543" algn="l" defTabSz="732617" rtl="0" eaLnBrk="1" latinLnBrk="0" hangingPunct="1">
        <a:defRPr sz="1400" kern="1200">
          <a:solidFill>
            <a:schemeClr val="tx1"/>
          </a:solidFill>
          <a:latin typeface="+mn-lt"/>
          <a:ea typeface="+mn-ea"/>
          <a:cs typeface="+mn-cs"/>
        </a:defRPr>
      </a:lvl6pPr>
      <a:lvl7pPr marL="2197852" algn="l" defTabSz="732617" rtl="0" eaLnBrk="1" latinLnBrk="0" hangingPunct="1">
        <a:defRPr sz="1400" kern="1200">
          <a:solidFill>
            <a:schemeClr val="tx1"/>
          </a:solidFill>
          <a:latin typeface="+mn-lt"/>
          <a:ea typeface="+mn-ea"/>
          <a:cs typeface="+mn-cs"/>
        </a:defRPr>
      </a:lvl7pPr>
      <a:lvl8pPr marL="2564160" algn="l" defTabSz="732617" rtl="0" eaLnBrk="1" latinLnBrk="0" hangingPunct="1">
        <a:defRPr sz="1400" kern="1200">
          <a:solidFill>
            <a:schemeClr val="tx1"/>
          </a:solidFill>
          <a:latin typeface="+mn-lt"/>
          <a:ea typeface="+mn-ea"/>
          <a:cs typeface="+mn-cs"/>
        </a:defRPr>
      </a:lvl8pPr>
      <a:lvl9pPr marL="2930469" algn="l" defTabSz="732617"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 3: Introduction to the Electromagnetic Spectrum</a:t>
            </a:r>
            <a:endParaRPr lang="en-US" dirty="0"/>
          </a:p>
        </p:txBody>
      </p:sp>
      <p:sp>
        <p:nvSpPr>
          <p:cNvPr id="3" name="Slide Number Placeholder 2"/>
          <p:cNvSpPr>
            <a:spLocks noGrp="1"/>
          </p:cNvSpPr>
          <p:nvPr>
            <p:ph type="sldNum" sz="quarter" idx="12"/>
          </p:nvPr>
        </p:nvSpPr>
        <p:spPr/>
        <p:txBody>
          <a:bodyPr/>
          <a:lstStyle/>
          <a:p>
            <a:pPr>
              <a:defRPr/>
            </a:pPr>
            <a:r>
              <a:rPr lang="en-US" dirty="0" smtClean="0">
                <a:solidFill>
                  <a:schemeClr val="bg1"/>
                </a:solidFill>
              </a:rPr>
              <a:t>SLIDE </a:t>
            </a:r>
            <a:fld id="{7DE08B2E-D59F-498D-8D62-ABBAFDFFC21C}" type="slidenum">
              <a:rPr lang="en-US" smtClean="0">
                <a:solidFill>
                  <a:schemeClr val="bg1"/>
                </a:solidFill>
              </a:rPr>
              <a:pPr>
                <a:defRPr/>
              </a:pPr>
              <a:t>1</a:t>
            </a:fld>
            <a:endParaRPr lang="en-US" dirty="0">
              <a:solidFill>
                <a:schemeClr val="bg1"/>
              </a:solidFill>
            </a:endParaRPr>
          </a:p>
        </p:txBody>
      </p:sp>
      <p:sp>
        <p:nvSpPr>
          <p:cNvPr id="18" name="TextBox 17"/>
          <p:cNvSpPr txBox="1"/>
          <p:nvPr/>
        </p:nvSpPr>
        <p:spPr bwMode="auto">
          <a:xfrm>
            <a:off x="8704418" y="4673213"/>
            <a:ext cx="263213" cy="276999"/>
          </a:xfrm>
          <a:prstGeom prst="rect">
            <a:avLst/>
          </a:prstGeom>
          <a:solidFill>
            <a:srgbClr val="00007A"/>
          </a:solidFill>
          <a:ln w="9525">
            <a:noFill/>
            <a:miter lim="800000"/>
            <a:headEnd/>
            <a:tailEnd/>
          </a:ln>
          <a:effectLst/>
        </p:spPr>
        <p:txBody>
          <a:bodyPr vert="horz" wrap="square" lIns="73262" tIns="36631" rIns="73262" bIns="36631" numCol="1" anchor="ctr" anchorCtr="0" compatLnSpc="1">
            <a:prstTxWarp prst="textNoShape">
              <a:avLst/>
            </a:prstTxWarp>
          </a:bodyPr>
          <a:lstStyle>
            <a:defPPr>
              <a:defRPr lang="en-US"/>
            </a:defPPr>
            <a:lvl1pPr algn="r">
              <a:defRPr sz="1200" b="1">
                <a:solidFill>
                  <a:schemeClr val="bg1">
                    <a:lumMod val="65000"/>
                  </a:schemeClr>
                </a:solidFill>
                <a:latin typeface="Calibri" panose="020F0502020204030204" pitchFamily="34" charset="0"/>
              </a:defRPr>
            </a:lvl1pPr>
          </a:lstStyle>
          <a:p>
            <a:pPr algn="ctr"/>
            <a:r>
              <a:rPr lang="en-US" dirty="0" smtClean="0">
                <a:solidFill>
                  <a:srgbClr val="FFFF00"/>
                </a:solidFill>
              </a:rPr>
              <a:t>1</a:t>
            </a:r>
            <a:endParaRPr lang="en-US" dirty="0">
              <a:solidFill>
                <a:srgbClr val="FFFF00"/>
              </a:solidFill>
            </a:endParaRPr>
          </a:p>
        </p:txBody>
      </p:sp>
      <p:sp>
        <p:nvSpPr>
          <p:cNvPr id="17" name="TextBox 16"/>
          <p:cNvSpPr txBox="1"/>
          <p:nvPr/>
        </p:nvSpPr>
        <p:spPr bwMode="auto">
          <a:xfrm>
            <a:off x="8707593" y="4673213"/>
            <a:ext cx="263213" cy="276999"/>
          </a:xfrm>
          <a:prstGeom prst="rect">
            <a:avLst/>
          </a:prstGeom>
          <a:solidFill>
            <a:srgbClr val="00007A"/>
          </a:solidFill>
          <a:ln w="9525">
            <a:noFill/>
            <a:miter lim="800000"/>
            <a:headEnd/>
            <a:tailEnd/>
          </a:ln>
          <a:effectLst/>
        </p:spPr>
        <p:txBody>
          <a:bodyPr vert="horz" wrap="square" lIns="73262" tIns="36631" rIns="73262" bIns="36631" numCol="1" anchor="ctr" anchorCtr="0" compatLnSpc="1">
            <a:prstTxWarp prst="textNoShape">
              <a:avLst/>
            </a:prstTxWarp>
          </a:bodyPr>
          <a:lstStyle>
            <a:defPPr>
              <a:defRPr lang="en-US"/>
            </a:defPPr>
            <a:lvl1pPr algn="r">
              <a:defRPr sz="1200" b="1">
                <a:solidFill>
                  <a:schemeClr val="bg1">
                    <a:lumMod val="65000"/>
                  </a:schemeClr>
                </a:solidFill>
                <a:latin typeface="Calibri" panose="020F0502020204030204" pitchFamily="34" charset="0"/>
              </a:defRPr>
            </a:lvl1pPr>
          </a:lstStyle>
          <a:p>
            <a:pPr algn="ctr"/>
            <a:r>
              <a:rPr lang="en-US" dirty="0" smtClean="0">
                <a:solidFill>
                  <a:srgbClr val="FFFF00"/>
                </a:solidFill>
              </a:rPr>
              <a:t>2</a:t>
            </a:r>
            <a:endParaRPr lang="en-US" dirty="0">
              <a:solidFill>
                <a:srgbClr val="FFFF00"/>
              </a:solidFill>
            </a:endParaRPr>
          </a:p>
        </p:txBody>
      </p:sp>
      <p:sp>
        <p:nvSpPr>
          <p:cNvPr id="16" name="TextBox 15"/>
          <p:cNvSpPr txBox="1"/>
          <p:nvPr/>
        </p:nvSpPr>
        <p:spPr bwMode="auto">
          <a:xfrm>
            <a:off x="8707593" y="4673213"/>
            <a:ext cx="263213" cy="276999"/>
          </a:xfrm>
          <a:prstGeom prst="rect">
            <a:avLst/>
          </a:prstGeom>
          <a:solidFill>
            <a:srgbClr val="00007A"/>
          </a:solidFill>
          <a:ln w="9525">
            <a:noFill/>
            <a:miter lim="800000"/>
            <a:headEnd/>
            <a:tailEnd/>
          </a:ln>
          <a:effectLst/>
        </p:spPr>
        <p:txBody>
          <a:bodyPr vert="horz" wrap="square" lIns="73262" tIns="36631" rIns="73262" bIns="36631" numCol="1" anchor="ctr" anchorCtr="0" compatLnSpc="1">
            <a:prstTxWarp prst="textNoShape">
              <a:avLst/>
            </a:prstTxWarp>
          </a:bodyPr>
          <a:lstStyle>
            <a:defPPr>
              <a:defRPr lang="en-US"/>
            </a:defPPr>
            <a:lvl1pPr algn="r">
              <a:defRPr sz="1200" b="1">
                <a:solidFill>
                  <a:schemeClr val="bg1">
                    <a:lumMod val="65000"/>
                  </a:schemeClr>
                </a:solidFill>
                <a:latin typeface="Calibri" panose="020F0502020204030204" pitchFamily="34" charset="0"/>
              </a:defRPr>
            </a:lvl1pPr>
          </a:lstStyle>
          <a:p>
            <a:pPr algn="ctr"/>
            <a:r>
              <a:rPr lang="en-US" dirty="0" smtClean="0">
                <a:solidFill>
                  <a:srgbClr val="FFFF00"/>
                </a:solidFill>
              </a:rPr>
              <a:t>3</a:t>
            </a:r>
            <a:endParaRPr lang="en-US" dirty="0">
              <a:solidFill>
                <a:srgbClr val="FFFF00"/>
              </a:solidFill>
            </a:endParaRPr>
          </a:p>
        </p:txBody>
      </p:sp>
      <p:sp>
        <p:nvSpPr>
          <p:cNvPr id="15" name="TextBox 14"/>
          <p:cNvSpPr txBox="1"/>
          <p:nvPr/>
        </p:nvSpPr>
        <p:spPr bwMode="auto">
          <a:xfrm>
            <a:off x="8707593" y="4673213"/>
            <a:ext cx="263213" cy="276999"/>
          </a:xfrm>
          <a:prstGeom prst="rect">
            <a:avLst/>
          </a:prstGeom>
          <a:solidFill>
            <a:srgbClr val="00007A"/>
          </a:solidFill>
          <a:ln w="9525">
            <a:noFill/>
            <a:miter lim="800000"/>
            <a:headEnd/>
            <a:tailEnd/>
          </a:ln>
          <a:effectLst/>
        </p:spPr>
        <p:txBody>
          <a:bodyPr vert="horz" wrap="square" lIns="73262" tIns="36631" rIns="73262" bIns="36631" numCol="1" anchor="ctr" anchorCtr="0" compatLnSpc="1">
            <a:prstTxWarp prst="textNoShape">
              <a:avLst/>
            </a:prstTxWarp>
          </a:bodyPr>
          <a:lstStyle>
            <a:defPPr>
              <a:defRPr lang="en-US"/>
            </a:defPPr>
            <a:lvl1pPr algn="r">
              <a:defRPr sz="1200" b="1">
                <a:solidFill>
                  <a:schemeClr val="bg1">
                    <a:lumMod val="65000"/>
                  </a:schemeClr>
                </a:solidFill>
                <a:latin typeface="Calibri" panose="020F0502020204030204" pitchFamily="34" charset="0"/>
              </a:defRPr>
            </a:lvl1pPr>
          </a:lstStyle>
          <a:p>
            <a:pPr algn="ctr"/>
            <a:r>
              <a:rPr lang="en-US" dirty="0" smtClean="0">
                <a:solidFill>
                  <a:srgbClr val="FFFF00"/>
                </a:solidFill>
              </a:rPr>
              <a:t>4</a:t>
            </a:r>
            <a:endParaRPr lang="en-US" dirty="0">
              <a:solidFill>
                <a:srgbClr val="FFFF00"/>
              </a:solidFill>
            </a:endParaRPr>
          </a:p>
        </p:txBody>
      </p:sp>
      <p:sp>
        <p:nvSpPr>
          <p:cNvPr id="14" name="TextBox 13"/>
          <p:cNvSpPr txBox="1"/>
          <p:nvPr/>
        </p:nvSpPr>
        <p:spPr bwMode="auto">
          <a:xfrm>
            <a:off x="8707593" y="4673213"/>
            <a:ext cx="263213" cy="276999"/>
          </a:xfrm>
          <a:prstGeom prst="rect">
            <a:avLst/>
          </a:prstGeom>
          <a:solidFill>
            <a:srgbClr val="00007A"/>
          </a:solidFill>
          <a:ln w="9525">
            <a:noFill/>
            <a:miter lim="800000"/>
            <a:headEnd/>
            <a:tailEnd/>
          </a:ln>
          <a:effectLst/>
        </p:spPr>
        <p:txBody>
          <a:bodyPr vert="horz" wrap="square" lIns="73262" tIns="36631" rIns="73262" bIns="36631" numCol="1" anchor="ctr" anchorCtr="0" compatLnSpc="1">
            <a:prstTxWarp prst="textNoShape">
              <a:avLst/>
            </a:prstTxWarp>
          </a:bodyPr>
          <a:lstStyle>
            <a:defPPr>
              <a:defRPr lang="en-US"/>
            </a:defPPr>
            <a:lvl1pPr algn="r">
              <a:defRPr sz="1200" b="1">
                <a:solidFill>
                  <a:schemeClr val="bg1">
                    <a:lumMod val="65000"/>
                  </a:schemeClr>
                </a:solidFill>
                <a:latin typeface="Calibri" panose="020F0502020204030204" pitchFamily="34" charset="0"/>
              </a:defRPr>
            </a:lvl1pPr>
          </a:lstStyle>
          <a:p>
            <a:pPr algn="ctr"/>
            <a:r>
              <a:rPr lang="en-US" dirty="0" smtClean="0">
                <a:solidFill>
                  <a:srgbClr val="FFFF00"/>
                </a:solidFill>
              </a:rPr>
              <a:t>5</a:t>
            </a:r>
            <a:endParaRPr lang="en-US" dirty="0">
              <a:solidFill>
                <a:srgbClr val="FFFF00"/>
              </a:solidFill>
            </a:endParaRPr>
          </a:p>
        </p:txBody>
      </p:sp>
      <p:sp>
        <p:nvSpPr>
          <p:cNvPr id="13" name="TextBox 12"/>
          <p:cNvSpPr txBox="1"/>
          <p:nvPr/>
        </p:nvSpPr>
        <p:spPr bwMode="auto">
          <a:xfrm>
            <a:off x="8707593" y="4673213"/>
            <a:ext cx="263213" cy="276999"/>
          </a:xfrm>
          <a:prstGeom prst="rect">
            <a:avLst/>
          </a:prstGeom>
          <a:solidFill>
            <a:srgbClr val="00007A"/>
          </a:solidFill>
          <a:ln w="9525">
            <a:noFill/>
            <a:miter lim="800000"/>
            <a:headEnd/>
            <a:tailEnd/>
          </a:ln>
          <a:effectLst/>
        </p:spPr>
        <p:txBody>
          <a:bodyPr vert="horz" wrap="square" lIns="73262" tIns="36631" rIns="73262" bIns="36631" numCol="1" anchor="ctr" anchorCtr="0" compatLnSpc="1">
            <a:prstTxWarp prst="textNoShape">
              <a:avLst/>
            </a:prstTxWarp>
          </a:bodyPr>
          <a:lstStyle>
            <a:defPPr>
              <a:defRPr lang="en-US"/>
            </a:defPPr>
            <a:lvl1pPr algn="r">
              <a:defRPr sz="1200" b="1">
                <a:solidFill>
                  <a:schemeClr val="bg1">
                    <a:lumMod val="65000"/>
                  </a:schemeClr>
                </a:solidFill>
                <a:latin typeface="Calibri" panose="020F0502020204030204" pitchFamily="34" charset="0"/>
              </a:defRPr>
            </a:lvl1pPr>
          </a:lstStyle>
          <a:p>
            <a:pPr algn="ctr"/>
            <a:r>
              <a:rPr lang="en-US" dirty="0" smtClean="0">
                <a:solidFill>
                  <a:srgbClr val="FFFF00"/>
                </a:solidFill>
              </a:rPr>
              <a:t>6</a:t>
            </a:r>
            <a:endParaRPr lang="en-US" dirty="0">
              <a:solidFill>
                <a:srgbClr val="FFFF00"/>
              </a:solidFill>
            </a:endParaRPr>
          </a:p>
        </p:txBody>
      </p:sp>
      <p:sp>
        <p:nvSpPr>
          <p:cNvPr id="23" name="Rounded Rectangle 22"/>
          <p:cNvSpPr/>
          <p:nvPr/>
        </p:nvSpPr>
        <p:spPr bwMode="auto">
          <a:xfrm>
            <a:off x="1057275" y="2739389"/>
            <a:ext cx="7620000" cy="1504951"/>
          </a:xfrm>
          <a:prstGeom prst="roundRect">
            <a:avLst/>
          </a:prstGeom>
          <a:solidFill>
            <a:srgbClr val="C2FFF0">
              <a:alpha val="20000"/>
            </a:srgbClr>
          </a:solidFill>
          <a:ln w="317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4" name="Rounded Rectangle 23"/>
          <p:cNvSpPr/>
          <p:nvPr/>
        </p:nvSpPr>
        <p:spPr bwMode="auto">
          <a:xfrm>
            <a:off x="1040130" y="1013460"/>
            <a:ext cx="7620000" cy="1455420"/>
          </a:xfrm>
          <a:prstGeom prst="roundRect">
            <a:avLst/>
          </a:prstGeom>
          <a:solidFill>
            <a:srgbClr val="C2FFF0">
              <a:alpha val="20000"/>
            </a:srgbClr>
          </a:solidFill>
          <a:ln w="317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5" name="Freeform 24"/>
          <p:cNvSpPr/>
          <p:nvPr/>
        </p:nvSpPr>
        <p:spPr bwMode="auto">
          <a:xfrm>
            <a:off x="1560825" y="1109531"/>
            <a:ext cx="2720955" cy="1251136"/>
          </a:xfrm>
          <a:custGeom>
            <a:avLst/>
            <a:gdLst>
              <a:gd name="connsiteX0" fmla="*/ 0 w 1452563"/>
              <a:gd name="connsiteY0" fmla="*/ 469953 h 982589"/>
              <a:gd name="connsiteX1" fmla="*/ 180975 w 1452563"/>
              <a:gd name="connsiteY1" fmla="*/ 124672 h 982589"/>
              <a:gd name="connsiteX2" fmla="*/ 359569 w 1452563"/>
              <a:gd name="connsiteY2" fmla="*/ 847 h 982589"/>
              <a:gd name="connsiteX3" fmla="*/ 550069 w 1452563"/>
              <a:gd name="connsiteY3" fmla="*/ 174678 h 982589"/>
              <a:gd name="connsiteX4" fmla="*/ 709613 w 1452563"/>
              <a:gd name="connsiteY4" fmla="*/ 481859 h 982589"/>
              <a:gd name="connsiteX5" fmla="*/ 873919 w 1452563"/>
              <a:gd name="connsiteY5" fmla="*/ 808090 h 982589"/>
              <a:gd name="connsiteX6" fmla="*/ 959644 w 1452563"/>
              <a:gd name="connsiteY6" fmla="*/ 927153 h 982589"/>
              <a:gd name="connsiteX7" fmla="*/ 1045369 w 1452563"/>
              <a:gd name="connsiteY7" fmla="*/ 977159 h 982589"/>
              <a:gd name="connsiteX8" fmla="*/ 1131094 w 1452563"/>
              <a:gd name="connsiteY8" fmla="*/ 972397 h 982589"/>
              <a:gd name="connsiteX9" fmla="*/ 1223963 w 1452563"/>
              <a:gd name="connsiteY9" fmla="*/ 898578 h 982589"/>
              <a:gd name="connsiteX10" fmla="*/ 1345407 w 1452563"/>
              <a:gd name="connsiteY10" fmla="*/ 684265 h 982589"/>
              <a:gd name="connsiteX11" fmla="*/ 1452563 w 1452563"/>
              <a:gd name="connsiteY11" fmla="*/ 477097 h 982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52563" h="982589">
                <a:moveTo>
                  <a:pt x="0" y="469953"/>
                </a:moveTo>
                <a:cubicBezTo>
                  <a:pt x="60523" y="336404"/>
                  <a:pt x="121047" y="202856"/>
                  <a:pt x="180975" y="124672"/>
                </a:cubicBezTo>
                <a:cubicBezTo>
                  <a:pt x="240903" y="46488"/>
                  <a:pt x="298053" y="-7487"/>
                  <a:pt x="359569" y="847"/>
                </a:cubicBezTo>
                <a:cubicBezTo>
                  <a:pt x="421085" y="9181"/>
                  <a:pt x="491728" y="94509"/>
                  <a:pt x="550069" y="174678"/>
                </a:cubicBezTo>
                <a:cubicBezTo>
                  <a:pt x="608410" y="254847"/>
                  <a:pt x="655638" y="376290"/>
                  <a:pt x="709613" y="481859"/>
                </a:cubicBezTo>
                <a:cubicBezTo>
                  <a:pt x="763588" y="587428"/>
                  <a:pt x="832247" y="733874"/>
                  <a:pt x="873919" y="808090"/>
                </a:cubicBezTo>
                <a:cubicBezTo>
                  <a:pt x="915591" y="882306"/>
                  <a:pt x="931069" y="898975"/>
                  <a:pt x="959644" y="927153"/>
                </a:cubicBezTo>
                <a:cubicBezTo>
                  <a:pt x="988219" y="955331"/>
                  <a:pt x="1016794" y="969618"/>
                  <a:pt x="1045369" y="977159"/>
                </a:cubicBezTo>
                <a:cubicBezTo>
                  <a:pt x="1073944" y="984700"/>
                  <a:pt x="1101328" y="985494"/>
                  <a:pt x="1131094" y="972397"/>
                </a:cubicBezTo>
                <a:cubicBezTo>
                  <a:pt x="1160860" y="959300"/>
                  <a:pt x="1188244" y="946600"/>
                  <a:pt x="1223963" y="898578"/>
                </a:cubicBezTo>
                <a:cubicBezTo>
                  <a:pt x="1259682" y="850556"/>
                  <a:pt x="1307307" y="754512"/>
                  <a:pt x="1345407" y="684265"/>
                </a:cubicBezTo>
                <a:cubicBezTo>
                  <a:pt x="1383507" y="614018"/>
                  <a:pt x="1418035" y="545557"/>
                  <a:pt x="1452563" y="477097"/>
                </a:cubicBezTo>
              </a:path>
            </a:pathLst>
          </a:custGeom>
          <a:noFill/>
          <a:ln w="1905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6" name="TextBox 25"/>
          <p:cNvSpPr txBox="1"/>
          <p:nvPr/>
        </p:nvSpPr>
        <p:spPr bwMode="auto">
          <a:xfrm>
            <a:off x="1476375" y="190500"/>
            <a:ext cx="2284600" cy="523220"/>
          </a:xfrm>
          <a:prstGeom prst="rect">
            <a:avLst/>
          </a:prstGeom>
          <a:noFill/>
          <a:ln w="9525">
            <a:noFill/>
            <a:miter lim="800000"/>
            <a:headEnd/>
            <a:tailEnd/>
          </a:ln>
        </p:spPr>
        <p:txBody>
          <a:bodyPr wrap="none" rtlCol="0">
            <a:spAutoFit/>
          </a:bodyPr>
          <a:lstStyle/>
          <a:p>
            <a:r>
              <a:rPr lang="en-US" sz="2800" b="1" dirty="0" smtClean="0">
                <a:solidFill>
                  <a:srgbClr val="FFFF00"/>
                </a:solidFill>
                <a:latin typeface="Verdana" pitchFamily="34" charset="0"/>
              </a:rPr>
              <a:t>Frequency</a:t>
            </a:r>
            <a:endParaRPr lang="en-US" sz="2800" b="1" dirty="0">
              <a:solidFill>
                <a:srgbClr val="FFFF00"/>
              </a:solidFill>
              <a:latin typeface="Verdana" pitchFamily="34" charset="0"/>
            </a:endParaRPr>
          </a:p>
        </p:txBody>
      </p:sp>
      <p:sp>
        <p:nvSpPr>
          <p:cNvPr id="27" name="Freeform 26"/>
          <p:cNvSpPr/>
          <p:nvPr/>
        </p:nvSpPr>
        <p:spPr bwMode="auto">
          <a:xfrm>
            <a:off x="1560825" y="1107900"/>
            <a:ext cx="2720955" cy="1251136"/>
          </a:xfrm>
          <a:custGeom>
            <a:avLst/>
            <a:gdLst>
              <a:gd name="connsiteX0" fmla="*/ 0 w 1452563"/>
              <a:gd name="connsiteY0" fmla="*/ 469953 h 982589"/>
              <a:gd name="connsiteX1" fmla="*/ 180975 w 1452563"/>
              <a:gd name="connsiteY1" fmla="*/ 124672 h 982589"/>
              <a:gd name="connsiteX2" fmla="*/ 359569 w 1452563"/>
              <a:gd name="connsiteY2" fmla="*/ 847 h 982589"/>
              <a:gd name="connsiteX3" fmla="*/ 550069 w 1452563"/>
              <a:gd name="connsiteY3" fmla="*/ 174678 h 982589"/>
              <a:gd name="connsiteX4" fmla="*/ 709613 w 1452563"/>
              <a:gd name="connsiteY4" fmla="*/ 481859 h 982589"/>
              <a:gd name="connsiteX5" fmla="*/ 873919 w 1452563"/>
              <a:gd name="connsiteY5" fmla="*/ 808090 h 982589"/>
              <a:gd name="connsiteX6" fmla="*/ 959644 w 1452563"/>
              <a:gd name="connsiteY6" fmla="*/ 927153 h 982589"/>
              <a:gd name="connsiteX7" fmla="*/ 1045369 w 1452563"/>
              <a:gd name="connsiteY7" fmla="*/ 977159 h 982589"/>
              <a:gd name="connsiteX8" fmla="*/ 1131094 w 1452563"/>
              <a:gd name="connsiteY8" fmla="*/ 972397 h 982589"/>
              <a:gd name="connsiteX9" fmla="*/ 1223963 w 1452563"/>
              <a:gd name="connsiteY9" fmla="*/ 898578 h 982589"/>
              <a:gd name="connsiteX10" fmla="*/ 1345407 w 1452563"/>
              <a:gd name="connsiteY10" fmla="*/ 684265 h 982589"/>
              <a:gd name="connsiteX11" fmla="*/ 1452563 w 1452563"/>
              <a:gd name="connsiteY11" fmla="*/ 477097 h 982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52563" h="982589">
                <a:moveTo>
                  <a:pt x="0" y="469953"/>
                </a:moveTo>
                <a:cubicBezTo>
                  <a:pt x="60523" y="336404"/>
                  <a:pt x="121047" y="202856"/>
                  <a:pt x="180975" y="124672"/>
                </a:cubicBezTo>
                <a:cubicBezTo>
                  <a:pt x="240903" y="46488"/>
                  <a:pt x="298053" y="-7487"/>
                  <a:pt x="359569" y="847"/>
                </a:cubicBezTo>
                <a:cubicBezTo>
                  <a:pt x="421085" y="9181"/>
                  <a:pt x="491728" y="94509"/>
                  <a:pt x="550069" y="174678"/>
                </a:cubicBezTo>
                <a:cubicBezTo>
                  <a:pt x="608410" y="254847"/>
                  <a:pt x="655638" y="376290"/>
                  <a:pt x="709613" y="481859"/>
                </a:cubicBezTo>
                <a:cubicBezTo>
                  <a:pt x="763588" y="587428"/>
                  <a:pt x="832247" y="733874"/>
                  <a:pt x="873919" y="808090"/>
                </a:cubicBezTo>
                <a:cubicBezTo>
                  <a:pt x="915591" y="882306"/>
                  <a:pt x="931069" y="898975"/>
                  <a:pt x="959644" y="927153"/>
                </a:cubicBezTo>
                <a:cubicBezTo>
                  <a:pt x="988219" y="955331"/>
                  <a:pt x="1016794" y="969618"/>
                  <a:pt x="1045369" y="977159"/>
                </a:cubicBezTo>
                <a:cubicBezTo>
                  <a:pt x="1073944" y="984700"/>
                  <a:pt x="1101328" y="985494"/>
                  <a:pt x="1131094" y="972397"/>
                </a:cubicBezTo>
                <a:cubicBezTo>
                  <a:pt x="1160860" y="959300"/>
                  <a:pt x="1188244" y="946600"/>
                  <a:pt x="1223963" y="898578"/>
                </a:cubicBezTo>
                <a:cubicBezTo>
                  <a:pt x="1259682" y="850556"/>
                  <a:pt x="1307307" y="754512"/>
                  <a:pt x="1345407" y="684265"/>
                </a:cubicBezTo>
                <a:cubicBezTo>
                  <a:pt x="1383507" y="614018"/>
                  <a:pt x="1418035" y="545557"/>
                  <a:pt x="1452563" y="477097"/>
                </a:cubicBezTo>
              </a:path>
            </a:pathLst>
          </a:custGeom>
          <a:noFill/>
          <a:ln w="1905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cxnSp>
        <p:nvCxnSpPr>
          <p:cNvPr id="28" name="Straight Connector 27"/>
          <p:cNvCxnSpPr/>
          <p:nvPr/>
        </p:nvCxnSpPr>
        <p:spPr bwMode="auto">
          <a:xfrm>
            <a:off x="1516169" y="1387475"/>
            <a:ext cx="0" cy="3091180"/>
          </a:xfrm>
          <a:prstGeom prst="line">
            <a:avLst/>
          </a:prstGeom>
          <a:solidFill>
            <a:schemeClr val="accent1"/>
          </a:solidFill>
          <a:ln w="28575" cap="flat" cmpd="sng" algn="ctr">
            <a:solidFill>
              <a:srgbClr val="FFFF00"/>
            </a:solidFill>
            <a:prstDash val="sysDash"/>
            <a:round/>
            <a:headEnd type="none" w="med" len="med"/>
            <a:tailEnd type="none" w="med" len="med"/>
          </a:ln>
          <a:effectLst/>
        </p:spPr>
      </p:cxnSp>
      <p:cxnSp>
        <p:nvCxnSpPr>
          <p:cNvPr id="29" name="Straight Connector 28"/>
          <p:cNvCxnSpPr/>
          <p:nvPr/>
        </p:nvCxnSpPr>
        <p:spPr bwMode="auto">
          <a:xfrm>
            <a:off x="4294510" y="1387475"/>
            <a:ext cx="0" cy="3094355"/>
          </a:xfrm>
          <a:prstGeom prst="line">
            <a:avLst/>
          </a:prstGeom>
          <a:solidFill>
            <a:schemeClr val="accent1"/>
          </a:solidFill>
          <a:ln w="28575" cap="flat" cmpd="sng" algn="ctr">
            <a:solidFill>
              <a:srgbClr val="FFFF00"/>
            </a:solidFill>
            <a:prstDash val="sysDash"/>
            <a:round/>
            <a:headEnd type="none" w="med" len="med"/>
            <a:tailEnd type="none" w="med" len="med"/>
          </a:ln>
          <a:effectLst/>
        </p:spPr>
      </p:cxnSp>
      <p:sp>
        <p:nvSpPr>
          <p:cNvPr id="30" name="TextBox 29"/>
          <p:cNvSpPr txBox="1"/>
          <p:nvPr/>
        </p:nvSpPr>
        <p:spPr bwMode="auto">
          <a:xfrm>
            <a:off x="5317629" y="1125388"/>
            <a:ext cx="2847254" cy="1138773"/>
          </a:xfrm>
          <a:prstGeom prst="rect">
            <a:avLst/>
          </a:prstGeom>
          <a:noFill/>
          <a:ln w="9525">
            <a:noFill/>
            <a:miter lim="800000"/>
            <a:headEnd/>
            <a:tailEnd/>
          </a:ln>
        </p:spPr>
        <p:txBody>
          <a:bodyPr wrap="none" rtlCol="0">
            <a:spAutoFit/>
          </a:bodyPr>
          <a:lstStyle/>
          <a:p>
            <a:pPr algn="ctr"/>
            <a:r>
              <a:rPr lang="en-US" sz="2000" b="1" dirty="0" smtClean="0">
                <a:solidFill>
                  <a:srgbClr val="FFFF00"/>
                </a:solidFill>
                <a:latin typeface="Verdana" pitchFamily="34" charset="0"/>
              </a:rPr>
              <a:t>1 cycle per second</a:t>
            </a:r>
          </a:p>
          <a:p>
            <a:pPr algn="ctr"/>
            <a:r>
              <a:rPr lang="en-US" sz="1600" b="1" i="1" dirty="0" smtClean="0">
                <a:solidFill>
                  <a:srgbClr val="FFFF00"/>
                </a:solidFill>
                <a:latin typeface="Verdana" pitchFamily="34" charset="0"/>
              </a:rPr>
              <a:t>or</a:t>
            </a:r>
          </a:p>
          <a:p>
            <a:pPr algn="ctr"/>
            <a:r>
              <a:rPr lang="en-US" sz="3200" b="1" dirty="0" smtClean="0">
                <a:solidFill>
                  <a:schemeClr val="bg1"/>
                </a:solidFill>
                <a:latin typeface="Verdana" pitchFamily="34" charset="0"/>
              </a:rPr>
              <a:t>1 Hertz</a:t>
            </a:r>
            <a:endParaRPr lang="en-US" sz="3200" b="1" dirty="0">
              <a:solidFill>
                <a:schemeClr val="bg1"/>
              </a:solidFill>
              <a:latin typeface="Verdana" pitchFamily="34" charset="0"/>
            </a:endParaRPr>
          </a:p>
        </p:txBody>
      </p:sp>
      <p:cxnSp>
        <p:nvCxnSpPr>
          <p:cNvPr id="31" name="Straight Connector 30"/>
          <p:cNvCxnSpPr/>
          <p:nvPr/>
        </p:nvCxnSpPr>
        <p:spPr bwMode="auto">
          <a:xfrm>
            <a:off x="1541319" y="4384993"/>
            <a:ext cx="2741756" cy="6350"/>
          </a:xfrm>
          <a:prstGeom prst="line">
            <a:avLst/>
          </a:prstGeom>
          <a:solidFill>
            <a:schemeClr val="accent1"/>
          </a:solidFill>
          <a:ln w="38100" cap="flat" cmpd="sng" algn="ctr">
            <a:solidFill>
              <a:srgbClr val="FFFF00"/>
            </a:solidFill>
            <a:prstDash val="solid"/>
            <a:round/>
            <a:headEnd type="triangle" w="med" len="med"/>
            <a:tailEnd type="triangle" w="med" len="med"/>
          </a:ln>
          <a:effectLst/>
        </p:spPr>
      </p:cxnSp>
      <p:sp>
        <p:nvSpPr>
          <p:cNvPr id="32" name="TextBox 31"/>
          <p:cNvSpPr txBox="1"/>
          <p:nvPr/>
        </p:nvSpPr>
        <p:spPr bwMode="auto">
          <a:xfrm>
            <a:off x="2135204" y="4397072"/>
            <a:ext cx="1467068" cy="400110"/>
          </a:xfrm>
          <a:prstGeom prst="rect">
            <a:avLst/>
          </a:prstGeom>
          <a:noFill/>
          <a:ln w="9525">
            <a:noFill/>
            <a:miter lim="800000"/>
            <a:headEnd/>
            <a:tailEnd/>
          </a:ln>
        </p:spPr>
        <p:txBody>
          <a:bodyPr wrap="none" rtlCol="0">
            <a:spAutoFit/>
          </a:bodyPr>
          <a:lstStyle/>
          <a:p>
            <a:pPr algn="ctr"/>
            <a:r>
              <a:rPr lang="en-US" sz="2000" b="1" dirty="0" smtClean="0">
                <a:solidFill>
                  <a:srgbClr val="FFFF00"/>
                </a:solidFill>
                <a:latin typeface="Verdana" pitchFamily="34" charset="0"/>
              </a:rPr>
              <a:t>1 second</a:t>
            </a:r>
            <a:endParaRPr lang="en-US" sz="2000" b="1" dirty="0">
              <a:solidFill>
                <a:srgbClr val="FFFF00"/>
              </a:solidFill>
              <a:latin typeface="Verdana" pitchFamily="34" charset="0"/>
            </a:endParaRPr>
          </a:p>
        </p:txBody>
      </p:sp>
      <p:sp>
        <p:nvSpPr>
          <p:cNvPr id="33" name="TextBox 32"/>
          <p:cNvSpPr txBox="1"/>
          <p:nvPr/>
        </p:nvSpPr>
        <p:spPr bwMode="auto">
          <a:xfrm>
            <a:off x="4517053" y="1381790"/>
            <a:ext cx="673582" cy="769441"/>
          </a:xfrm>
          <a:prstGeom prst="rect">
            <a:avLst/>
          </a:prstGeom>
          <a:noFill/>
          <a:ln w="9525">
            <a:noFill/>
            <a:miter lim="800000"/>
            <a:headEnd/>
            <a:tailEnd/>
          </a:ln>
        </p:spPr>
        <p:txBody>
          <a:bodyPr wrap="none" rtlCol="0">
            <a:spAutoFit/>
          </a:bodyPr>
          <a:lstStyle/>
          <a:p>
            <a:pPr algn="ctr"/>
            <a:r>
              <a:rPr lang="en-US" sz="4400" b="1" dirty="0" smtClean="0">
                <a:solidFill>
                  <a:srgbClr val="FFFF00"/>
                </a:solidFill>
                <a:latin typeface="Verdana" pitchFamily="34" charset="0"/>
              </a:rPr>
              <a:t>=</a:t>
            </a:r>
            <a:endParaRPr lang="en-US" sz="4400" b="1" dirty="0">
              <a:solidFill>
                <a:srgbClr val="FFFF00"/>
              </a:solidFill>
              <a:latin typeface="Verdana" pitchFamily="34" charset="0"/>
            </a:endParaRPr>
          </a:p>
        </p:txBody>
      </p:sp>
      <p:sp>
        <p:nvSpPr>
          <p:cNvPr id="34" name="TextBox 33"/>
          <p:cNvSpPr txBox="1"/>
          <p:nvPr/>
        </p:nvSpPr>
        <p:spPr bwMode="auto">
          <a:xfrm>
            <a:off x="5810460" y="3154758"/>
            <a:ext cx="1869422" cy="584775"/>
          </a:xfrm>
          <a:prstGeom prst="rect">
            <a:avLst/>
          </a:prstGeom>
          <a:noFill/>
          <a:ln w="9525">
            <a:noFill/>
            <a:miter lim="800000"/>
            <a:headEnd/>
            <a:tailEnd/>
          </a:ln>
        </p:spPr>
        <p:txBody>
          <a:bodyPr wrap="none" rtlCol="0">
            <a:spAutoFit/>
          </a:bodyPr>
          <a:lstStyle/>
          <a:p>
            <a:pPr algn="ctr"/>
            <a:r>
              <a:rPr lang="en-US" sz="3200" b="1" dirty="0" smtClean="0">
                <a:solidFill>
                  <a:schemeClr val="bg1"/>
                </a:solidFill>
                <a:latin typeface="Verdana" pitchFamily="34" charset="0"/>
              </a:rPr>
              <a:t>9 Hertz</a:t>
            </a:r>
            <a:endParaRPr lang="en-US" sz="3200" b="1" dirty="0">
              <a:solidFill>
                <a:schemeClr val="bg1"/>
              </a:solidFill>
              <a:latin typeface="Verdana" pitchFamily="34" charset="0"/>
            </a:endParaRPr>
          </a:p>
        </p:txBody>
      </p:sp>
      <p:sp>
        <p:nvSpPr>
          <p:cNvPr id="35" name="TextBox 34"/>
          <p:cNvSpPr txBox="1"/>
          <p:nvPr/>
        </p:nvSpPr>
        <p:spPr bwMode="auto">
          <a:xfrm>
            <a:off x="4520968" y="3042485"/>
            <a:ext cx="673582" cy="769441"/>
          </a:xfrm>
          <a:prstGeom prst="rect">
            <a:avLst/>
          </a:prstGeom>
          <a:noFill/>
          <a:ln w="9525">
            <a:noFill/>
            <a:miter lim="800000"/>
            <a:headEnd/>
            <a:tailEnd/>
          </a:ln>
        </p:spPr>
        <p:txBody>
          <a:bodyPr wrap="none" rtlCol="0">
            <a:spAutoFit/>
          </a:bodyPr>
          <a:lstStyle/>
          <a:p>
            <a:pPr algn="ctr"/>
            <a:r>
              <a:rPr lang="en-US" sz="4400" b="1" dirty="0" smtClean="0">
                <a:solidFill>
                  <a:srgbClr val="FFFF00"/>
                </a:solidFill>
                <a:latin typeface="Verdana" pitchFamily="34" charset="0"/>
              </a:rPr>
              <a:t>=</a:t>
            </a:r>
            <a:endParaRPr lang="en-US" sz="4400" b="1" dirty="0">
              <a:solidFill>
                <a:srgbClr val="FFFF00"/>
              </a:solidFill>
              <a:latin typeface="Verdana" pitchFamily="34" charset="0"/>
            </a:endParaRPr>
          </a:p>
        </p:txBody>
      </p:sp>
      <p:grpSp>
        <p:nvGrpSpPr>
          <p:cNvPr id="36" name="Group 35"/>
          <p:cNvGrpSpPr/>
          <p:nvPr/>
        </p:nvGrpSpPr>
        <p:grpSpPr>
          <a:xfrm>
            <a:off x="1513200" y="2843044"/>
            <a:ext cx="2777016" cy="1280018"/>
            <a:chOff x="1513200" y="2977664"/>
            <a:chExt cx="2777016" cy="1280018"/>
          </a:xfrm>
        </p:grpSpPr>
        <p:grpSp>
          <p:nvGrpSpPr>
            <p:cNvPr id="37" name="Group 36"/>
            <p:cNvGrpSpPr/>
            <p:nvPr/>
          </p:nvGrpSpPr>
          <p:grpSpPr>
            <a:xfrm>
              <a:off x="1513200" y="2977664"/>
              <a:ext cx="924244" cy="1265286"/>
              <a:chOff x="1834356" y="1194541"/>
              <a:chExt cx="4359275" cy="993701"/>
            </a:xfrm>
          </p:grpSpPr>
          <p:sp>
            <p:nvSpPr>
              <p:cNvPr id="49" name="Freeform 48"/>
              <p:cNvSpPr/>
              <p:nvPr/>
            </p:nvSpPr>
            <p:spPr bwMode="auto">
              <a:xfrm>
                <a:off x="1834356" y="1194541"/>
                <a:ext cx="1452563" cy="982589"/>
              </a:xfrm>
              <a:custGeom>
                <a:avLst/>
                <a:gdLst>
                  <a:gd name="connsiteX0" fmla="*/ 0 w 1452563"/>
                  <a:gd name="connsiteY0" fmla="*/ 469953 h 982589"/>
                  <a:gd name="connsiteX1" fmla="*/ 180975 w 1452563"/>
                  <a:gd name="connsiteY1" fmla="*/ 124672 h 982589"/>
                  <a:gd name="connsiteX2" fmla="*/ 359569 w 1452563"/>
                  <a:gd name="connsiteY2" fmla="*/ 847 h 982589"/>
                  <a:gd name="connsiteX3" fmla="*/ 550069 w 1452563"/>
                  <a:gd name="connsiteY3" fmla="*/ 174678 h 982589"/>
                  <a:gd name="connsiteX4" fmla="*/ 709613 w 1452563"/>
                  <a:gd name="connsiteY4" fmla="*/ 481859 h 982589"/>
                  <a:gd name="connsiteX5" fmla="*/ 873919 w 1452563"/>
                  <a:gd name="connsiteY5" fmla="*/ 808090 h 982589"/>
                  <a:gd name="connsiteX6" fmla="*/ 959644 w 1452563"/>
                  <a:gd name="connsiteY6" fmla="*/ 927153 h 982589"/>
                  <a:gd name="connsiteX7" fmla="*/ 1045369 w 1452563"/>
                  <a:gd name="connsiteY7" fmla="*/ 977159 h 982589"/>
                  <a:gd name="connsiteX8" fmla="*/ 1131094 w 1452563"/>
                  <a:gd name="connsiteY8" fmla="*/ 972397 h 982589"/>
                  <a:gd name="connsiteX9" fmla="*/ 1223963 w 1452563"/>
                  <a:gd name="connsiteY9" fmla="*/ 898578 h 982589"/>
                  <a:gd name="connsiteX10" fmla="*/ 1345407 w 1452563"/>
                  <a:gd name="connsiteY10" fmla="*/ 684265 h 982589"/>
                  <a:gd name="connsiteX11" fmla="*/ 1452563 w 1452563"/>
                  <a:gd name="connsiteY11" fmla="*/ 477097 h 982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52563" h="982589">
                    <a:moveTo>
                      <a:pt x="0" y="469953"/>
                    </a:moveTo>
                    <a:cubicBezTo>
                      <a:pt x="60523" y="336404"/>
                      <a:pt x="121047" y="202856"/>
                      <a:pt x="180975" y="124672"/>
                    </a:cubicBezTo>
                    <a:cubicBezTo>
                      <a:pt x="240903" y="46488"/>
                      <a:pt x="298053" y="-7487"/>
                      <a:pt x="359569" y="847"/>
                    </a:cubicBezTo>
                    <a:cubicBezTo>
                      <a:pt x="421085" y="9181"/>
                      <a:pt x="491728" y="94509"/>
                      <a:pt x="550069" y="174678"/>
                    </a:cubicBezTo>
                    <a:cubicBezTo>
                      <a:pt x="608410" y="254847"/>
                      <a:pt x="655638" y="376290"/>
                      <a:pt x="709613" y="481859"/>
                    </a:cubicBezTo>
                    <a:cubicBezTo>
                      <a:pt x="763588" y="587428"/>
                      <a:pt x="832247" y="733874"/>
                      <a:pt x="873919" y="808090"/>
                    </a:cubicBezTo>
                    <a:cubicBezTo>
                      <a:pt x="915591" y="882306"/>
                      <a:pt x="931069" y="898975"/>
                      <a:pt x="959644" y="927153"/>
                    </a:cubicBezTo>
                    <a:cubicBezTo>
                      <a:pt x="988219" y="955331"/>
                      <a:pt x="1016794" y="969618"/>
                      <a:pt x="1045369" y="977159"/>
                    </a:cubicBezTo>
                    <a:cubicBezTo>
                      <a:pt x="1073944" y="984700"/>
                      <a:pt x="1101328" y="985494"/>
                      <a:pt x="1131094" y="972397"/>
                    </a:cubicBezTo>
                    <a:cubicBezTo>
                      <a:pt x="1160860" y="959300"/>
                      <a:pt x="1188244" y="946600"/>
                      <a:pt x="1223963" y="898578"/>
                    </a:cubicBezTo>
                    <a:cubicBezTo>
                      <a:pt x="1259682" y="850556"/>
                      <a:pt x="1307307" y="754512"/>
                      <a:pt x="1345407" y="684265"/>
                    </a:cubicBezTo>
                    <a:cubicBezTo>
                      <a:pt x="1383507" y="614018"/>
                      <a:pt x="1418035" y="545557"/>
                      <a:pt x="1452563" y="477097"/>
                    </a:cubicBezTo>
                  </a:path>
                </a:pathLst>
              </a:custGeom>
              <a:noFill/>
              <a:ln w="1905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50" name="Freeform 49"/>
              <p:cNvSpPr/>
              <p:nvPr/>
            </p:nvSpPr>
            <p:spPr bwMode="auto">
              <a:xfrm>
                <a:off x="3286918" y="1200891"/>
                <a:ext cx="1452563" cy="982589"/>
              </a:xfrm>
              <a:custGeom>
                <a:avLst/>
                <a:gdLst>
                  <a:gd name="connsiteX0" fmla="*/ 0 w 1452563"/>
                  <a:gd name="connsiteY0" fmla="*/ 469953 h 982589"/>
                  <a:gd name="connsiteX1" fmla="*/ 180975 w 1452563"/>
                  <a:gd name="connsiteY1" fmla="*/ 124672 h 982589"/>
                  <a:gd name="connsiteX2" fmla="*/ 359569 w 1452563"/>
                  <a:gd name="connsiteY2" fmla="*/ 847 h 982589"/>
                  <a:gd name="connsiteX3" fmla="*/ 550069 w 1452563"/>
                  <a:gd name="connsiteY3" fmla="*/ 174678 h 982589"/>
                  <a:gd name="connsiteX4" fmla="*/ 709613 w 1452563"/>
                  <a:gd name="connsiteY4" fmla="*/ 481859 h 982589"/>
                  <a:gd name="connsiteX5" fmla="*/ 873919 w 1452563"/>
                  <a:gd name="connsiteY5" fmla="*/ 808090 h 982589"/>
                  <a:gd name="connsiteX6" fmla="*/ 959644 w 1452563"/>
                  <a:gd name="connsiteY6" fmla="*/ 927153 h 982589"/>
                  <a:gd name="connsiteX7" fmla="*/ 1045369 w 1452563"/>
                  <a:gd name="connsiteY7" fmla="*/ 977159 h 982589"/>
                  <a:gd name="connsiteX8" fmla="*/ 1131094 w 1452563"/>
                  <a:gd name="connsiteY8" fmla="*/ 972397 h 982589"/>
                  <a:gd name="connsiteX9" fmla="*/ 1223963 w 1452563"/>
                  <a:gd name="connsiteY9" fmla="*/ 898578 h 982589"/>
                  <a:gd name="connsiteX10" fmla="*/ 1345407 w 1452563"/>
                  <a:gd name="connsiteY10" fmla="*/ 684265 h 982589"/>
                  <a:gd name="connsiteX11" fmla="*/ 1452563 w 1452563"/>
                  <a:gd name="connsiteY11" fmla="*/ 477097 h 982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52563" h="982589">
                    <a:moveTo>
                      <a:pt x="0" y="469953"/>
                    </a:moveTo>
                    <a:cubicBezTo>
                      <a:pt x="60523" y="336404"/>
                      <a:pt x="121047" y="202856"/>
                      <a:pt x="180975" y="124672"/>
                    </a:cubicBezTo>
                    <a:cubicBezTo>
                      <a:pt x="240903" y="46488"/>
                      <a:pt x="298053" y="-7487"/>
                      <a:pt x="359569" y="847"/>
                    </a:cubicBezTo>
                    <a:cubicBezTo>
                      <a:pt x="421085" y="9181"/>
                      <a:pt x="491728" y="94509"/>
                      <a:pt x="550069" y="174678"/>
                    </a:cubicBezTo>
                    <a:cubicBezTo>
                      <a:pt x="608410" y="254847"/>
                      <a:pt x="655638" y="376290"/>
                      <a:pt x="709613" y="481859"/>
                    </a:cubicBezTo>
                    <a:cubicBezTo>
                      <a:pt x="763588" y="587428"/>
                      <a:pt x="832247" y="733874"/>
                      <a:pt x="873919" y="808090"/>
                    </a:cubicBezTo>
                    <a:cubicBezTo>
                      <a:pt x="915591" y="882306"/>
                      <a:pt x="931069" y="898975"/>
                      <a:pt x="959644" y="927153"/>
                    </a:cubicBezTo>
                    <a:cubicBezTo>
                      <a:pt x="988219" y="955331"/>
                      <a:pt x="1016794" y="969618"/>
                      <a:pt x="1045369" y="977159"/>
                    </a:cubicBezTo>
                    <a:cubicBezTo>
                      <a:pt x="1073944" y="984700"/>
                      <a:pt x="1101328" y="985494"/>
                      <a:pt x="1131094" y="972397"/>
                    </a:cubicBezTo>
                    <a:cubicBezTo>
                      <a:pt x="1160860" y="959300"/>
                      <a:pt x="1188244" y="946600"/>
                      <a:pt x="1223963" y="898578"/>
                    </a:cubicBezTo>
                    <a:cubicBezTo>
                      <a:pt x="1259682" y="850556"/>
                      <a:pt x="1307307" y="754512"/>
                      <a:pt x="1345407" y="684265"/>
                    </a:cubicBezTo>
                    <a:cubicBezTo>
                      <a:pt x="1383507" y="614018"/>
                      <a:pt x="1418035" y="545557"/>
                      <a:pt x="1452563" y="477097"/>
                    </a:cubicBezTo>
                  </a:path>
                </a:pathLst>
              </a:custGeom>
              <a:noFill/>
              <a:ln w="1905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51" name="Freeform 50"/>
              <p:cNvSpPr/>
              <p:nvPr/>
            </p:nvSpPr>
            <p:spPr bwMode="auto">
              <a:xfrm>
                <a:off x="4741068" y="1205653"/>
                <a:ext cx="1452563" cy="982589"/>
              </a:xfrm>
              <a:custGeom>
                <a:avLst/>
                <a:gdLst>
                  <a:gd name="connsiteX0" fmla="*/ 0 w 1452563"/>
                  <a:gd name="connsiteY0" fmla="*/ 469953 h 982589"/>
                  <a:gd name="connsiteX1" fmla="*/ 180975 w 1452563"/>
                  <a:gd name="connsiteY1" fmla="*/ 124672 h 982589"/>
                  <a:gd name="connsiteX2" fmla="*/ 359569 w 1452563"/>
                  <a:gd name="connsiteY2" fmla="*/ 847 h 982589"/>
                  <a:gd name="connsiteX3" fmla="*/ 550069 w 1452563"/>
                  <a:gd name="connsiteY3" fmla="*/ 174678 h 982589"/>
                  <a:gd name="connsiteX4" fmla="*/ 709613 w 1452563"/>
                  <a:gd name="connsiteY4" fmla="*/ 481859 h 982589"/>
                  <a:gd name="connsiteX5" fmla="*/ 873919 w 1452563"/>
                  <a:gd name="connsiteY5" fmla="*/ 808090 h 982589"/>
                  <a:gd name="connsiteX6" fmla="*/ 959644 w 1452563"/>
                  <a:gd name="connsiteY6" fmla="*/ 927153 h 982589"/>
                  <a:gd name="connsiteX7" fmla="*/ 1045369 w 1452563"/>
                  <a:gd name="connsiteY7" fmla="*/ 977159 h 982589"/>
                  <a:gd name="connsiteX8" fmla="*/ 1131094 w 1452563"/>
                  <a:gd name="connsiteY8" fmla="*/ 972397 h 982589"/>
                  <a:gd name="connsiteX9" fmla="*/ 1223963 w 1452563"/>
                  <a:gd name="connsiteY9" fmla="*/ 898578 h 982589"/>
                  <a:gd name="connsiteX10" fmla="*/ 1345407 w 1452563"/>
                  <a:gd name="connsiteY10" fmla="*/ 684265 h 982589"/>
                  <a:gd name="connsiteX11" fmla="*/ 1452563 w 1452563"/>
                  <a:gd name="connsiteY11" fmla="*/ 477097 h 982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52563" h="982589">
                    <a:moveTo>
                      <a:pt x="0" y="469953"/>
                    </a:moveTo>
                    <a:cubicBezTo>
                      <a:pt x="60523" y="336404"/>
                      <a:pt x="121047" y="202856"/>
                      <a:pt x="180975" y="124672"/>
                    </a:cubicBezTo>
                    <a:cubicBezTo>
                      <a:pt x="240903" y="46488"/>
                      <a:pt x="298053" y="-7487"/>
                      <a:pt x="359569" y="847"/>
                    </a:cubicBezTo>
                    <a:cubicBezTo>
                      <a:pt x="421085" y="9181"/>
                      <a:pt x="491728" y="94509"/>
                      <a:pt x="550069" y="174678"/>
                    </a:cubicBezTo>
                    <a:cubicBezTo>
                      <a:pt x="608410" y="254847"/>
                      <a:pt x="655638" y="376290"/>
                      <a:pt x="709613" y="481859"/>
                    </a:cubicBezTo>
                    <a:cubicBezTo>
                      <a:pt x="763588" y="587428"/>
                      <a:pt x="832247" y="733874"/>
                      <a:pt x="873919" y="808090"/>
                    </a:cubicBezTo>
                    <a:cubicBezTo>
                      <a:pt x="915591" y="882306"/>
                      <a:pt x="931069" y="898975"/>
                      <a:pt x="959644" y="927153"/>
                    </a:cubicBezTo>
                    <a:cubicBezTo>
                      <a:pt x="988219" y="955331"/>
                      <a:pt x="1016794" y="969618"/>
                      <a:pt x="1045369" y="977159"/>
                    </a:cubicBezTo>
                    <a:cubicBezTo>
                      <a:pt x="1073944" y="984700"/>
                      <a:pt x="1101328" y="985494"/>
                      <a:pt x="1131094" y="972397"/>
                    </a:cubicBezTo>
                    <a:cubicBezTo>
                      <a:pt x="1160860" y="959300"/>
                      <a:pt x="1188244" y="946600"/>
                      <a:pt x="1223963" y="898578"/>
                    </a:cubicBezTo>
                    <a:cubicBezTo>
                      <a:pt x="1259682" y="850556"/>
                      <a:pt x="1307307" y="754512"/>
                      <a:pt x="1345407" y="684265"/>
                    </a:cubicBezTo>
                    <a:cubicBezTo>
                      <a:pt x="1383507" y="614018"/>
                      <a:pt x="1418035" y="545557"/>
                      <a:pt x="1452563" y="477097"/>
                    </a:cubicBezTo>
                  </a:path>
                </a:pathLst>
              </a:custGeom>
              <a:noFill/>
              <a:ln w="1905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grpSp>
        <p:grpSp>
          <p:nvGrpSpPr>
            <p:cNvPr id="38" name="Group 37"/>
            <p:cNvGrpSpPr/>
            <p:nvPr/>
          </p:nvGrpSpPr>
          <p:grpSpPr>
            <a:xfrm>
              <a:off x="2440777" y="2985030"/>
              <a:ext cx="924244" cy="1265286"/>
              <a:chOff x="1834356" y="1194541"/>
              <a:chExt cx="4359275" cy="993701"/>
            </a:xfrm>
          </p:grpSpPr>
          <p:sp>
            <p:nvSpPr>
              <p:cNvPr id="46" name="Freeform 45"/>
              <p:cNvSpPr/>
              <p:nvPr/>
            </p:nvSpPr>
            <p:spPr bwMode="auto">
              <a:xfrm>
                <a:off x="1834356" y="1194541"/>
                <a:ext cx="1452563" cy="982589"/>
              </a:xfrm>
              <a:custGeom>
                <a:avLst/>
                <a:gdLst>
                  <a:gd name="connsiteX0" fmla="*/ 0 w 1452563"/>
                  <a:gd name="connsiteY0" fmla="*/ 469953 h 982589"/>
                  <a:gd name="connsiteX1" fmla="*/ 180975 w 1452563"/>
                  <a:gd name="connsiteY1" fmla="*/ 124672 h 982589"/>
                  <a:gd name="connsiteX2" fmla="*/ 359569 w 1452563"/>
                  <a:gd name="connsiteY2" fmla="*/ 847 h 982589"/>
                  <a:gd name="connsiteX3" fmla="*/ 550069 w 1452563"/>
                  <a:gd name="connsiteY3" fmla="*/ 174678 h 982589"/>
                  <a:gd name="connsiteX4" fmla="*/ 709613 w 1452563"/>
                  <a:gd name="connsiteY4" fmla="*/ 481859 h 982589"/>
                  <a:gd name="connsiteX5" fmla="*/ 873919 w 1452563"/>
                  <a:gd name="connsiteY5" fmla="*/ 808090 h 982589"/>
                  <a:gd name="connsiteX6" fmla="*/ 959644 w 1452563"/>
                  <a:gd name="connsiteY6" fmla="*/ 927153 h 982589"/>
                  <a:gd name="connsiteX7" fmla="*/ 1045369 w 1452563"/>
                  <a:gd name="connsiteY7" fmla="*/ 977159 h 982589"/>
                  <a:gd name="connsiteX8" fmla="*/ 1131094 w 1452563"/>
                  <a:gd name="connsiteY8" fmla="*/ 972397 h 982589"/>
                  <a:gd name="connsiteX9" fmla="*/ 1223963 w 1452563"/>
                  <a:gd name="connsiteY9" fmla="*/ 898578 h 982589"/>
                  <a:gd name="connsiteX10" fmla="*/ 1345407 w 1452563"/>
                  <a:gd name="connsiteY10" fmla="*/ 684265 h 982589"/>
                  <a:gd name="connsiteX11" fmla="*/ 1452563 w 1452563"/>
                  <a:gd name="connsiteY11" fmla="*/ 477097 h 982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52563" h="982589">
                    <a:moveTo>
                      <a:pt x="0" y="469953"/>
                    </a:moveTo>
                    <a:cubicBezTo>
                      <a:pt x="60523" y="336404"/>
                      <a:pt x="121047" y="202856"/>
                      <a:pt x="180975" y="124672"/>
                    </a:cubicBezTo>
                    <a:cubicBezTo>
                      <a:pt x="240903" y="46488"/>
                      <a:pt x="298053" y="-7487"/>
                      <a:pt x="359569" y="847"/>
                    </a:cubicBezTo>
                    <a:cubicBezTo>
                      <a:pt x="421085" y="9181"/>
                      <a:pt x="491728" y="94509"/>
                      <a:pt x="550069" y="174678"/>
                    </a:cubicBezTo>
                    <a:cubicBezTo>
                      <a:pt x="608410" y="254847"/>
                      <a:pt x="655638" y="376290"/>
                      <a:pt x="709613" y="481859"/>
                    </a:cubicBezTo>
                    <a:cubicBezTo>
                      <a:pt x="763588" y="587428"/>
                      <a:pt x="832247" y="733874"/>
                      <a:pt x="873919" y="808090"/>
                    </a:cubicBezTo>
                    <a:cubicBezTo>
                      <a:pt x="915591" y="882306"/>
                      <a:pt x="931069" y="898975"/>
                      <a:pt x="959644" y="927153"/>
                    </a:cubicBezTo>
                    <a:cubicBezTo>
                      <a:pt x="988219" y="955331"/>
                      <a:pt x="1016794" y="969618"/>
                      <a:pt x="1045369" y="977159"/>
                    </a:cubicBezTo>
                    <a:cubicBezTo>
                      <a:pt x="1073944" y="984700"/>
                      <a:pt x="1101328" y="985494"/>
                      <a:pt x="1131094" y="972397"/>
                    </a:cubicBezTo>
                    <a:cubicBezTo>
                      <a:pt x="1160860" y="959300"/>
                      <a:pt x="1188244" y="946600"/>
                      <a:pt x="1223963" y="898578"/>
                    </a:cubicBezTo>
                    <a:cubicBezTo>
                      <a:pt x="1259682" y="850556"/>
                      <a:pt x="1307307" y="754512"/>
                      <a:pt x="1345407" y="684265"/>
                    </a:cubicBezTo>
                    <a:cubicBezTo>
                      <a:pt x="1383507" y="614018"/>
                      <a:pt x="1418035" y="545557"/>
                      <a:pt x="1452563" y="477097"/>
                    </a:cubicBezTo>
                  </a:path>
                </a:pathLst>
              </a:custGeom>
              <a:noFill/>
              <a:ln w="1905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47" name="Freeform 46"/>
              <p:cNvSpPr/>
              <p:nvPr/>
            </p:nvSpPr>
            <p:spPr bwMode="auto">
              <a:xfrm>
                <a:off x="3286918" y="1200891"/>
                <a:ext cx="1452563" cy="982589"/>
              </a:xfrm>
              <a:custGeom>
                <a:avLst/>
                <a:gdLst>
                  <a:gd name="connsiteX0" fmla="*/ 0 w 1452563"/>
                  <a:gd name="connsiteY0" fmla="*/ 469953 h 982589"/>
                  <a:gd name="connsiteX1" fmla="*/ 180975 w 1452563"/>
                  <a:gd name="connsiteY1" fmla="*/ 124672 h 982589"/>
                  <a:gd name="connsiteX2" fmla="*/ 359569 w 1452563"/>
                  <a:gd name="connsiteY2" fmla="*/ 847 h 982589"/>
                  <a:gd name="connsiteX3" fmla="*/ 550069 w 1452563"/>
                  <a:gd name="connsiteY3" fmla="*/ 174678 h 982589"/>
                  <a:gd name="connsiteX4" fmla="*/ 709613 w 1452563"/>
                  <a:gd name="connsiteY4" fmla="*/ 481859 h 982589"/>
                  <a:gd name="connsiteX5" fmla="*/ 873919 w 1452563"/>
                  <a:gd name="connsiteY5" fmla="*/ 808090 h 982589"/>
                  <a:gd name="connsiteX6" fmla="*/ 959644 w 1452563"/>
                  <a:gd name="connsiteY6" fmla="*/ 927153 h 982589"/>
                  <a:gd name="connsiteX7" fmla="*/ 1045369 w 1452563"/>
                  <a:gd name="connsiteY7" fmla="*/ 977159 h 982589"/>
                  <a:gd name="connsiteX8" fmla="*/ 1131094 w 1452563"/>
                  <a:gd name="connsiteY8" fmla="*/ 972397 h 982589"/>
                  <a:gd name="connsiteX9" fmla="*/ 1223963 w 1452563"/>
                  <a:gd name="connsiteY9" fmla="*/ 898578 h 982589"/>
                  <a:gd name="connsiteX10" fmla="*/ 1345407 w 1452563"/>
                  <a:gd name="connsiteY10" fmla="*/ 684265 h 982589"/>
                  <a:gd name="connsiteX11" fmla="*/ 1452563 w 1452563"/>
                  <a:gd name="connsiteY11" fmla="*/ 477097 h 982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52563" h="982589">
                    <a:moveTo>
                      <a:pt x="0" y="469953"/>
                    </a:moveTo>
                    <a:cubicBezTo>
                      <a:pt x="60523" y="336404"/>
                      <a:pt x="121047" y="202856"/>
                      <a:pt x="180975" y="124672"/>
                    </a:cubicBezTo>
                    <a:cubicBezTo>
                      <a:pt x="240903" y="46488"/>
                      <a:pt x="298053" y="-7487"/>
                      <a:pt x="359569" y="847"/>
                    </a:cubicBezTo>
                    <a:cubicBezTo>
                      <a:pt x="421085" y="9181"/>
                      <a:pt x="491728" y="94509"/>
                      <a:pt x="550069" y="174678"/>
                    </a:cubicBezTo>
                    <a:cubicBezTo>
                      <a:pt x="608410" y="254847"/>
                      <a:pt x="655638" y="376290"/>
                      <a:pt x="709613" y="481859"/>
                    </a:cubicBezTo>
                    <a:cubicBezTo>
                      <a:pt x="763588" y="587428"/>
                      <a:pt x="832247" y="733874"/>
                      <a:pt x="873919" y="808090"/>
                    </a:cubicBezTo>
                    <a:cubicBezTo>
                      <a:pt x="915591" y="882306"/>
                      <a:pt x="931069" y="898975"/>
                      <a:pt x="959644" y="927153"/>
                    </a:cubicBezTo>
                    <a:cubicBezTo>
                      <a:pt x="988219" y="955331"/>
                      <a:pt x="1016794" y="969618"/>
                      <a:pt x="1045369" y="977159"/>
                    </a:cubicBezTo>
                    <a:cubicBezTo>
                      <a:pt x="1073944" y="984700"/>
                      <a:pt x="1101328" y="985494"/>
                      <a:pt x="1131094" y="972397"/>
                    </a:cubicBezTo>
                    <a:cubicBezTo>
                      <a:pt x="1160860" y="959300"/>
                      <a:pt x="1188244" y="946600"/>
                      <a:pt x="1223963" y="898578"/>
                    </a:cubicBezTo>
                    <a:cubicBezTo>
                      <a:pt x="1259682" y="850556"/>
                      <a:pt x="1307307" y="754512"/>
                      <a:pt x="1345407" y="684265"/>
                    </a:cubicBezTo>
                    <a:cubicBezTo>
                      <a:pt x="1383507" y="614018"/>
                      <a:pt x="1418035" y="545557"/>
                      <a:pt x="1452563" y="477097"/>
                    </a:cubicBezTo>
                  </a:path>
                </a:pathLst>
              </a:custGeom>
              <a:noFill/>
              <a:ln w="1905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48" name="Freeform 47"/>
              <p:cNvSpPr/>
              <p:nvPr/>
            </p:nvSpPr>
            <p:spPr bwMode="auto">
              <a:xfrm>
                <a:off x="4741068" y="1205653"/>
                <a:ext cx="1452563" cy="982589"/>
              </a:xfrm>
              <a:custGeom>
                <a:avLst/>
                <a:gdLst>
                  <a:gd name="connsiteX0" fmla="*/ 0 w 1452563"/>
                  <a:gd name="connsiteY0" fmla="*/ 469953 h 982589"/>
                  <a:gd name="connsiteX1" fmla="*/ 180975 w 1452563"/>
                  <a:gd name="connsiteY1" fmla="*/ 124672 h 982589"/>
                  <a:gd name="connsiteX2" fmla="*/ 359569 w 1452563"/>
                  <a:gd name="connsiteY2" fmla="*/ 847 h 982589"/>
                  <a:gd name="connsiteX3" fmla="*/ 550069 w 1452563"/>
                  <a:gd name="connsiteY3" fmla="*/ 174678 h 982589"/>
                  <a:gd name="connsiteX4" fmla="*/ 709613 w 1452563"/>
                  <a:gd name="connsiteY4" fmla="*/ 481859 h 982589"/>
                  <a:gd name="connsiteX5" fmla="*/ 873919 w 1452563"/>
                  <a:gd name="connsiteY5" fmla="*/ 808090 h 982589"/>
                  <a:gd name="connsiteX6" fmla="*/ 959644 w 1452563"/>
                  <a:gd name="connsiteY6" fmla="*/ 927153 h 982589"/>
                  <a:gd name="connsiteX7" fmla="*/ 1045369 w 1452563"/>
                  <a:gd name="connsiteY7" fmla="*/ 977159 h 982589"/>
                  <a:gd name="connsiteX8" fmla="*/ 1131094 w 1452563"/>
                  <a:gd name="connsiteY8" fmla="*/ 972397 h 982589"/>
                  <a:gd name="connsiteX9" fmla="*/ 1223963 w 1452563"/>
                  <a:gd name="connsiteY9" fmla="*/ 898578 h 982589"/>
                  <a:gd name="connsiteX10" fmla="*/ 1345407 w 1452563"/>
                  <a:gd name="connsiteY10" fmla="*/ 684265 h 982589"/>
                  <a:gd name="connsiteX11" fmla="*/ 1452563 w 1452563"/>
                  <a:gd name="connsiteY11" fmla="*/ 477097 h 982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52563" h="982589">
                    <a:moveTo>
                      <a:pt x="0" y="469953"/>
                    </a:moveTo>
                    <a:cubicBezTo>
                      <a:pt x="60523" y="336404"/>
                      <a:pt x="121047" y="202856"/>
                      <a:pt x="180975" y="124672"/>
                    </a:cubicBezTo>
                    <a:cubicBezTo>
                      <a:pt x="240903" y="46488"/>
                      <a:pt x="298053" y="-7487"/>
                      <a:pt x="359569" y="847"/>
                    </a:cubicBezTo>
                    <a:cubicBezTo>
                      <a:pt x="421085" y="9181"/>
                      <a:pt x="491728" y="94509"/>
                      <a:pt x="550069" y="174678"/>
                    </a:cubicBezTo>
                    <a:cubicBezTo>
                      <a:pt x="608410" y="254847"/>
                      <a:pt x="655638" y="376290"/>
                      <a:pt x="709613" y="481859"/>
                    </a:cubicBezTo>
                    <a:cubicBezTo>
                      <a:pt x="763588" y="587428"/>
                      <a:pt x="832247" y="733874"/>
                      <a:pt x="873919" y="808090"/>
                    </a:cubicBezTo>
                    <a:cubicBezTo>
                      <a:pt x="915591" y="882306"/>
                      <a:pt x="931069" y="898975"/>
                      <a:pt x="959644" y="927153"/>
                    </a:cubicBezTo>
                    <a:cubicBezTo>
                      <a:pt x="988219" y="955331"/>
                      <a:pt x="1016794" y="969618"/>
                      <a:pt x="1045369" y="977159"/>
                    </a:cubicBezTo>
                    <a:cubicBezTo>
                      <a:pt x="1073944" y="984700"/>
                      <a:pt x="1101328" y="985494"/>
                      <a:pt x="1131094" y="972397"/>
                    </a:cubicBezTo>
                    <a:cubicBezTo>
                      <a:pt x="1160860" y="959300"/>
                      <a:pt x="1188244" y="946600"/>
                      <a:pt x="1223963" y="898578"/>
                    </a:cubicBezTo>
                    <a:cubicBezTo>
                      <a:pt x="1259682" y="850556"/>
                      <a:pt x="1307307" y="754512"/>
                      <a:pt x="1345407" y="684265"/>
                    </a:cubicBezTo>
                    <a:cubicBezTo>
                      <a:pt x="1383507" y="614018"/>
                      <a:pt x="1418035" y="545557"/>
                      <a:pt x="1452563" y="477097"/>
                    </a:cubicBezTo>
                  </a:path>
                </a:pathLst>
              </a:custGeom>
              <a:noFill/>
              <a:ln w="1905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grpSp>
        <p:grpSp>
          <p:nvGrpSpPr>
            <p:cNvPr id="39" name="Group 38"/>
            <p:cNvGrpSpPr/>
            <p:nvPr/>
          </p:nvGrpSpPr>
          <p:grpSpPr>
            <a:xfrm>
              <a:off x="3365972" y="2992396"/>
              <a:ext cx="924244" cy="1265286"/>
              <a:chOff x="1834356" y="1194541"/>
              <a:chExt cx="4359275" cy="993701"/>
            </a:xfrm>
          </p:grpSpPr>
          <p:sp>
            <p:nvSpPr>
              <p:cNvPr id="43" name="Freeform 42"/>
              <p:cNvSpPr/>
              <p:nvPr/>
            </p:nvSpPr>
            <p:spPr bwMode="auto">
              <a:xfrm>
                <a:off x="1834356" y="1194541"/>
                <a:ext cx="1452563" cy="982589"/>
              </a:xfrm>
              <a:custGeom>
                <a:avLst/>
                <a:gdLst>
                  <a:gd name="connsiteX0" fmla="*/ 0 w 1452563"/>
                  <a:gd name="connsiteY0" fmla="*/ 469953 h 982589"/>
                  <a:gd name="connsiteX1" fmla="*/ 180975 w 1452563"/>
                  <a:gd name="connsiteY1" fmla="*/ 124672 h 982589"/>
                  <a:gd name="connsiteX2" fmla="*/ 359569 w 1452563"/>
                  <a:gd name="connsiteY2" fmla="*/ 847 h 982589"/>
                  <a:gd name="connsiteX3" fmla="*/ 550069 w 1452563"/>
                  <a:gd name="connsiteY3" fmla="*/ 174678 h 982589"/>
                  <a:gd name="connsiteX4" fmla="*/ 709613 w 1452563"/>
                  <a:gd name="connsiteY4" fmla="*/ 481859 h 982589"/>
                  <a:gd name="connsiteX5" fmla="*/ 873919 w 1452563"/>
                  <a:gd name="connsiteY5" fmla="*/ 808090 h 982589"/>
                  <a:gd name="connsiteX6" fmla="*/ 959644 w 1452563"/>
                  <a:gd name="connsiteY6" fmla="*/ 927153 h 982589"/>
                  <a:gd name="connsiteX7" fmla="*/ 1045369 w 1452563"/>
                  <a:gd name="connsiteY7" fmla="*/ 977159 h 982589"/>
                  <a:gd name="connsiteX8" fmla="*/ 1131094 w 1452563"/>
                  <a:gd name="connsiteY8" fmla="*/ 972397 h 982589"/>
                  <a:gd name="connsiteX9" fmla="*/ 1223963 w 1452563"/>
                  <a:gd name="connsiteY9" fmla="*/ 898578 h 982589"/>
                  <a:gd name="connsiteX10" fmla="*/ 1345407 w 1452563"/>
                  <a:gd name="connsiteY10" fmla="*/ 684265 h 982589"/>
                  <a:gd name="connsiteX11" fmla="*/ 1452563 w 1452563"/>
                  <a:gd name="connsiteY11" fmla="*/ 477097 h 982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52563" h="982589">
                    <a:moveTo>
                      <a:pt x="0" y="469953"/>
                    </a:moveTo>
                    <a:cubicBezTo>
                      <a:pt x="60523" y="336404"/>
                      <a:pt x="121047" y="202856"/>
                      <a:pt x="180975" y="124672"/>
                    </a:cubicBezTo>
                    <a:cubicBezTo>
                      <a:pt x="240903" y="46488"/>
                      <a:pt x="298053" y="-7487"/>
                      <a:pt x="359569" y="847"/>
                    </a:cubicBezTo>
                    <a:cubicBezTo>
                      <a:pt x="421085" y="9181"/>
                      <a:pt x="491728" y="94509"/>
                      <a:pt x="550069" y="174678"/>
                    </a:cubicBezTo>
                    <a:cubicBezTo>
                      <a:pt x="608410" y="254847"/>
                      <a:pt x="655638" y="376290"/>
                      <a:pt x="709613" y="481859"/>
                    </a:cubicBezTo>
                    <a:cubicBezTo>
                      <a:pt x="763588" y="587428"/>
                      <a:pt x="832247" y="733874"/>
                      <a:pt x="873919" y="808090"/>
                    </a:cubicBezTo>
                    <a:cubicBezTo>
                      <a:pt x="915591" y="882306"/>
                      <a:pt x="931069" y="898975"/>
                      <a:pt x="959644" y="927153"/>
                    </a:cubicBezTo>
                    <a:cubicBezTo>
                      <a:pt x="988219" y="955331"/>
                      <a:pt x="1016794" y="969618"/>
                      <a:pt x="1045369" y="977159"/>
                    </a:cubicBezTo>
                    <a:cubicBezTo>
                      <a:pt x="1073944" y="984700"/>
                      <a:pt x="1101328" y="985494"/>
                      <a:pt x="1131094" y="972397"/>
                    </a:cubicBezTo>
                    <a:cubicBezTo>
                      <a:pt x="1160860" y="959300"/>
                      <a:pt x="1188244" y="946600"/>
                      <a:pt x="1223963" y="898578"/>
                    </a:cubicBezTo>
                    <a:cubicBezTo>
                      <a:pt x="1259682" y="850556"/>
                      <a:pt x="1307307" y="754512"/>
                      <a:pt x="1345407" y="684265"/>
                    </a:cubicBezTo>
                    <a:cubicBezTo>
                      <a:pt x="1383507" y="614018"/>
                      <a:pt x="1418035" y="545557"/>
                      <a:pt x="1452563" y="477097"/>
                    </a:cubicBezTo>
                  </a:path>
                </a:pathLst>
              </a:custGeom>
              <a:noFill/>
              <a:ln w="1905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44" name="Freeform 43"/>
              <p:cNvSpPr/>
              <p:nvPr/>
            </p:nvSpPr>
            <p:spPr bwMode="auto">
              <a:xfrm>
                <a:off x="3286918" y="1200891"/>
                <a:ext cx="1452563" cy="982589"/>
              </a:xfrm>
              <a:custGeom>
                <a:avLst/>
                <a:gdLst>
                  <a:gd name="connsiteX0" fmla="*/ 0 w 1452563"/>
                  <a:gd name="connsiteY0" fmla="*/ 469953 h 982589"/>
                  <a:gd name="connsiteX1" fmla="*/ 180975 w 1452563"/>
                  <a:gd name="connsiteY1" fmla="*/ 124672 h 982589"/>
                  <a:gd name="connsiteX2" fmla="*/ 359569 w 1452563"/>
                  <a:gd name="connsiteY2" fmla="*/ 847 h 982589"/>
                  <a:gd name="connsiteX3" fmla="*/ 550069 w 1452563"/>
                  <a:gd name="connsiteY3" fmla="*/ 174678 h 982589"/>
                  <a:gd name="connsiteX4" fmla="*/ 709613 w 1452563"/>
                  <a:gd name="connsiteY4" fmla="*/ 481859 h 982589"/>
                  <a:gd name="connsiteX5" fmla="*/ 873919 w 1452563"/>
                  <a:gd name="connsiteY5" fmla="*/ 808090 h 982589"/>
                  <a:gd name="connsiteX6" fmla="*/ 959644 w 1452563"/>
                  <a:gd name="connsiteY6" fmla="*/ 927153 h 982589"/>
                  <a:gd name="connsiteX7" fmla="*/ 1045369 w 1452563"/>
                  <a:gd name="connsiteY7" fmla="*/ 977159 h 982589"/>
                  <a:gd name="connsiteX8" fmla="*/ 1131094 w 1452563"/>
                  <a:gd name="connsiteY8" fmla="*/ 972397 h 982589"/>
                  <a:gd name="connsiteX9" fmla="*/ 1223963 w 1452563"/>
                  <a:gd name="connsiteY9" fmla="*/ 898578 h 982589"/>
                  <a:gd name="connsiteX10" fmla="*/ 1345407 w 1452563"/>
                  <a:gd name="connsiteY10" fmla="*/ 684265 h 982589"/>
                  <a:gd name="connsiteX11" fmla="*/ 1452563 w 1452563"/>
                  <a:gd name="connsiteY11" fmla="*/ 477097 h 982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52563" h="982589">
                    <a:moveTo>
                      <a:pt x="0" y="469953"/>
                    </a:moveTo>
                    <a:cubicBezTo>
                      <a:pt x="60523" y="336404"/>
                      <a:pt x="121047" y="202856"/>
                      <a:pt x="180975" y="124672"/>
                    </a:cubicBezTo>
                    <a:cubicBezTo>
                      <a:pt x="240903" y="46488"/>
                      <a:pt x="298053" y="-7487"/>
                      <a:pt x="359569" y="847"/>
                    </a:cubicBezTo>
                    <a:cubicBezTo>
                      <a:pt x="421085" y="9181"/>
                      <a:pt x="491728" y="94509"/>
                      <a:pt x="550069" y="174678"/>
                    </a:cubicBezTo>
                    <a:cubicBezTo>
                      <a:pt x="608410" y="254847"/>
                      <a:pt x="655638" y="376290"/>
                      <a:pt x="709613" y="481859"/>
                    </a:cubicBezTo>
                    <a:cubicBezTo>
                      <a:pt x="763588" y="587428"/>
                      <a:pt x="832247" y="733874"/>
                      <a:pt x="873919" y="808090"/>
                    </a:cubicBezTo>
                    <a:cubicBezTo>
                      <a:pt x="915591" y="882306"/>
                      <a:pt x="931069" y="898975"/>
                      <a:pt x="959644" y="927153"/>
                    </a:cubicBezTo>
                    <a:cubicBezTo>
                      <a:pt x="988219" y="955331"/>
                      <a:pt x="1016794" y="969618"/>
                      <a:pt x="1045369" y="977159"/>
                    </a:cubicBezTo>
                    <a:cubicBezTo>
                      <a:pt x="1073944" y="984700"/>
                      <a:pt x="1101328" y="985494"/>
                      <a:pt x="1131094" y="972397"/>
                    </a:cubicBezTo>
                    <a:cubicBezTo>
                      <a:pt x="1160860" y="959300"/>
                      <a:pt x="1188244" y="946600"/>
                      <a:pt x="1223963" y="898578"/>
                    </a:cubicBezTo>
                    <a:cubicBezTo>
                      <a:pt x="1259682" y="850556"/>
                      <a:pt x="1307307" y="754512"/>
                      <a:pt x="1345407" y="684265"/>
                    </a:cubicBezTo>
                    <a:cubicBezTo>
                      <a:pt x="1383507" y="614018"/>
                      <a:pt x="1418035" y="545557"/>
                      <a:pt x="1452563" y="477097"/>
                    </a:cubicBezTo>
                  </a:path>
                </a:pathLst>
              </a:custGeom>
              <a:noFill/>
              <a:ln w="1905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45" name="Freeform 44"/>
              <p:cNvSpPr/>
              <p:nvPr/>
            </p:nvSpPr>
            <p:spPr bwMode="auto">
              <a:xfrm>
                <a:off x="4741068" y="1205653"/>
                <a:ext cx="1452563" cy="982589"/>
              </a:xfrm>
              <a:custGeom>
                <a:avLst/>
                <a:gdLst>
                  <a:gd name="connsiteX0" fmla="*/ 0 w 1452563"/>
                  <a:gd name="connsiteY0" fmla="*/ 469953 h 982589"/>
                  <a:gd name="connsiteX1" fmla="*/ 180975 w 1452563"/>
                  <a:gd name="connsiteY1" fmla="*/ 124672 h 982589"/>
                  <a:gd name="connsiteX2" fmla="*/ 359569 w 1452563"/>
                  <a:gd name="connsiteY2" fmla="*/ 847 h 982589"/>
                  <a:gd name="connsiteX3" fmla="*/ 550069 w 1452563"/>
                  <a:gd name="connsiteY3" fmla="*/ 174678 h 982589"/>
                  <a:gd name="connsiteX4" fmla="*/ 709613 w 1452563"/>
                  <a:gd name="connsiteY4" fmla="*/ 481859 h 982589"/>
                  <a:gd name="connsiteX5" fmla="*/ 873919 w 1452563"/>
                  <a:gd name="connsiteY5" fmla="*/ 808090 h 982589"/>
                  <a:gd name="connsiteX6" fmla="*/ 959644 w 1452563"/>
                  <a:gd name="connsiteY6" fmla="*/ 927153 h 982589"/>
                  <a:gd name="connsiteX7" fmla="*/ 1045369 w 1452563"/>
                  <a:gd name="connsiteY7" fmla="*/ 977159 h 982589"/>
                  <a:gd name="connsiteX8" fmla="*/ 1131094 w 1452563"/>
                  <a:gd name="connsiteY8" fmla="*/ 972397 h 982589"/>
                  <a:gd name="connsiteX9" fmla="*/ 1223963 w 1452563"/>
                  <a:gd name="connsiteY9" fmla="*/ 898578 h 982589"/>
                  <a:gd name="connsiteX10" fmla="*/ 1345407 w 1452563"/>
                  <a:gd name="connsiteY10" fmla="*/ 684265 h 982589"/>
                  <a:gd name="connsiteX11" fmla="*/ 1452563 w 1452563"/>
                  <a:gd name="connsiteY11" fmla="*/ 477097 h 982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52563" h="982589">
                    <a:moveTo>
                      <a:pt x="0" y="469953"/>
                    </a:moveTo>
                    <a:cubicBezTo>
                      <a:pt x="60523" y="336404"/>
                      <a:pt x="121047" y="202856"/>
                      <a:pt x="180975" y="124672"/>
                    </a:cubicBezTo>
                    <a:cubicBezTo>
                      <a:pt x="240903" y="46488"/>
                      <a:pt x="298053" y="-7487"/>
                      <a:pt x="359569" y="847"/>
                    </a:cubicBezTo>
                    <a:cubicBezTo>
                      <a:pt x="421085" y="9181"/>
                      <a:pt x="491728" y="94509"/>
                      <a:pt x="550069" y="174678"/>
                    </a:cubicBezTo>
                    <a:cubicBezTo>
                      <a:pt x="608410" y="254847"/>
                      <a:pt x="655638" y="376290"/>
                      <a:pt x="709613" y="481859"/>
                    </a:cubicBezTo>
                    <a:cubicBezTo>
                      <a:pt x="763588" y="587428"/>
                      <a:pt x="832247" y="733874"/>
                      <a:pt x="873919" y="808090"/>
                    </a:cubicBezTo>
                    <a:cubicBezTo>
                      <a:pt x="915591" y="882306"/>
                      <a:pt x="931069" y="898975"/>
                      <a:pt x="959644" y="927153"/>
                    </a:cubicBezTo>
                    <a:cubicBezTo>
                      <a:pt x="988219" y="955331"/>
                      <a:pt x="1016794" y="969618"/>
                      <a:pt x="1045369" y="977159"/>
                    </a:cubicBezTo>
                    <a:cubicBezTo>
                      <a:pt x="1073944" y="984700"/>
                      <a:pt x="1101328" y="985494"/>
                      <a:pt x="1131094" y="972397"/>
                    </a:cubicBezTo>
                    <a:cubicBezTo>
                      <a:pt x="1160860" y="959300"/>
                      <a:pt x="1188244" y="946600"/>
                      <a:pt x="1223963" y="898578"/>
                    </a:cubicBezTo>
                    <a:cubicBezTo>
                      <a:pt x="1259682" y="850556"/>
                      <a:pt x="1307307" y="754512"/>
                      <a:pt x="1345407" y="684265"/>
                    </a:cubicBezTo>
                    <a:cubicBezTo>
                      <a:pt x="1383507" y="614018"/>
                      <a:pt x="1418035" y="545557"/>
                      <a:pt x="1452563" y="477097"/>
                    </a:cubicBezTo>
                  </a:path>
                </a:pathLst>
              </a:custGeom>
              <a:noFill/>
              <a:ln w="1905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grpSp>
        <p:cxnSp>
          <p:nvCxnSpPr>
            <p:cNvPr id="40" name="Straight Connector 39"/>
            <p:cNvCxnSpPr>
              <a:stCxn id="51" idx="11"/>
              <a:endCxn id="46" idx="0"/>
            </p:cNvCxnSpPr>
            <p:nvPr/>
          </p:nvCxnSpPr>
          <p:spPr bwMode="auto">
            <a:xfrm flipV="1">
              <a:off x="2437444" y="3583424"/>
              <a:ext cx="3333" cy="1588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 name="Straight Connector 40"/>
            <p:cNvCxnSpPr/>
            <p:nvPr/>
          </p:nvCxnSpPr>
          <p:spPr bwMode="auto">
            <a:xfrm rot="-120000" flipH="1">
              <a:off x="2436023" y="3548063"/>
              <a:ext cx="9525" cy="80962"/>
            </a:xfrm>
            <a:prstGeom prst="line">
              <a:avLst/>
            </a:prstGeom>
            <a:solidFill>
              <a:schemeClr val="accent1"/>
            </a:solidFill>
            <a:ln w="19050" cap="flat" cmpd="sng" algn="ctr">
              <a:solidFill>
                <a:schemeClr val="bg1"/>
              </a:solidFill>
              <a:prstDash val="solid"/>
              <a:round/>
              <a:headEnd type="none" w="med" len="med"/>
              <a:tailEnd type="none" w="med" len="med"/>
            </a:ln>
            <a:effectLst/>
          </p:spPr>
        </p:cxnSp>
        <p:cxnSp>
          <p:nvCxnSpPr>
            <p:cNvPr id="42" name="Straight Connector 41"/>
            <p:cNvCxnSpPr/>
            <p:nvPr/>
          </p:nvCxnSpPr>
          <p:spPr bwMode="auto">
            <a:xfrm rot="-120000" flipH="1">
              <a:off x="3362329" y="3559971"/>
              <a:ext cx="9525" cy="80962"/>
            </a:xfrm>
            <a:prstGeom prst="line">
              <a:avLst/>
            </a:prstGeom>
            <a:solidFill>
              <a:schemeClr val="accent1"/>
            </a:solidFill>
            <a:ln w="19050" cap="flat" cmpd="sng" algn="ctr">
              <a:solidFill>
                <a:schemeClr val="bg1"/>
              </a:solidFill>
              <a:prstDash val="solid"/>
              <a:round/>
              <a:headEnd type="none" w="med" len="med"/>
              <a:tailEnd type="none" w="med" len="med"/>
            </a:ln>
            <a:effectLst/>
          </p:spPr>
        </p:cxnSp>
      </p:grpSp>
      <p:grpSp>
        <p:nvGrpSpPr>
          <p:cNvPr id="52" name="Group 51"/>
          <p:cNvGrpSpPr/>
          <p:nvPr/>
        </p:nvGrpSpPr>
        <p:grpSpPr>
          <a:xfrm>
            <a:off x="1513200" y="2836694"/>
            <a:ext cx="2777016" cy="1280018"/>
            <a:chOff x="1513200" y="2977664"/>
            <a:chExt cx="2777016" cy="1280018"/>
          </a:xfrm>
        </p:grpSpPr>
        <p:grpSp>
          <p:nvGrpSpPr>
            <p:cNvPr id="53" name="Group 52"/>
            <p:cNvGrpSpPr/>
            <p:nvPr/>
          </p:nvGrpSpPr>
          <p:grpSpPr>
            <a:xfrm>
              <a:off x="1513200" y="2977664"/>
              <a:ext cx="924244" cy="1265286"/>
              <a:chOff x="1834356" y="1194541"/>
              <a:chExt cx="4359275" cy="993701"/>
            </a:xfrm>
          </p:grpSpPr>
          <p:sp>
            <p:nvSpPr>
              <p:cNvPr id="65" name="Freeform 64"/>
              <p:cNvSpPr/>
              <p:nvPr/>
            </p:nvSpPr>
            <p:spPr bwMode="auto">
              <a:xfrm>
                <a:off x="1834356" y="1194541"/>
                <a:ext cx="1452563" cy="982589"/>
              </a:xfrm>
              <a:custGeom>
                <a:avLst/>
                <a:gdLst>
                  <a:gd name="connsiteX0" fmla="*/ 0 w 1452563"/>
                  <a:gd name="connsiteY0" fmla="*/ 469953 h 982589"/>
                  <a:gd name="connsiteX1" fmla="*/ 180975 w 1452563"/>
                  <a:gd name="connsiteY1" fmla="*/ 124672 h 982589"/>
                  <a:gd name="connsiteX2" fmla="*/ 359569 w 1452563"/>
                  <a:gd name="connsiteY2" fmla="*/ 847 h 982589"/>
                  <a:gd name="connsiteX3" fmla="*/ 550069 w 1452563"/>
                  <a:gd name="connsiteY3" fmla="*/ 174678 h 982589"/>
                  <a:gd name="connsiteX4" fmla="*/ 709613 w 1452563"/>
                  <a:gd name="connsiteY4" fmla="*/ 481859 h 982589"/>
                  <a:gd name="connsiteX5" fmla="*/ 873919 w 1452563"/>
                  <a:gd name="connsiteY5" fmla="*/ 808090 h 982589"/>
                  <a:gd name="connsiteX6" fmla="*/ 959644 w 1452563"/>
                  <a:gd name="connsiteY6" fmla="*/ 927153 h 982589"/>
                  <a:gd name="connsiteX7" fmla="*/ 1045369 w 1452563"/>
                  <a:gd name="connsiteY7" fmla="*/ 977159 h 982589"/>
                  <a:gd name="connsiteX8" fmla="*/ 1131094 w 1452563"/>
                  <a:gd name="connsiteY8" fmla="*/ 972397 h 982589"/>
                  <a:gd name="connsiteX9" fmla="*/ 1223963 w 1452563"/>
                  <a:gd name="connsiteY9" fmla="*/ 898578 h 982589"/>
                  <a:gd name="connsiteX10" fmla="*/ 1345407 w 1452563"/>
                  <a:gd name="connsiteY10" fmla="*/ 684265 h 982589"/>
                  <a:gd name="connsiteX11" fmla="*/ 1452563 w 1452563"/>
                  <a:gd name="connsiteY11" fmla="*/ 477097 h 982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52563" h="982589">
                    <a:moveTo>
                      <a:pt x="0" y="469953"/>
                    </a:moveTo>
                    <a:cubicBezTo>
                      <a:pt x="60523" y="336404"/>
                      <a:pt x="121047" y="202856"/>
                      <a:pt x="180975" y="124672"/>
                    </a:cubicBezTo>
                    <a:cubicBezTo>
                      <a:pt x="240903" y="46488"/>
                      <a:pt x="298053" y="-7487"/>
                      <a:pt x="359569" y="847"/>
                    </a:cubicBezTo>
                    <a:cubicBezTo>
                      <a:pt x="421085" y="9181"/>
                      <a:pt x="491728" y="94509"/>
                      <a:pt x="550069" y="174678"/>
                    </a:cubicBezTo>
                    <a:cubicBezTo>
                      <a:pt x="608410" y="254847"/>
                      <a:pt x="655638" y="376290"/>
                      <a:pt x="709613" y="481859"/>
                    </a:cubicBezTo>
                    <a:cubicBezTo>
                      <a:pt x="763588" y="587428"/>
                      <a:pt x="832247" y="733874"/>
                      <a:pt x="873919" y="808090"/>
                    </a:cubicBezTo>
                    <a:cubicBezTo>
                      <a:pt x="915591" y="882306"/>
                      <a:pt x="931069" y="898975"/>
                      <a:pt x="959644" y="927153"/>
                    </a:cubicBezTo>
                    <a:cubicBezTo>
                      <a:pt x="988219" y="955331"/>
                      <a:pt x="1016794" y="969618"/>
                      <a:pt x="1045369" y="977159"/>
                    </a:cubicBezTo>
                    <a:cubicBezTo>
                      <a:pt x="1073944" y="984700"/>
                      <a:pt x="1101328" y="985494"/>
                      <a:pt x="1131094" y="972397"/>
                    </a:cubicBezTo>
                    <a:cubicBezTo>
                      <a:pt x="1160860" y="959300"/>
                      <a:pt x="1188244" y="946600"/>
                      <a:pt x="1223963" y="898578"/>
                    </a:cubicBezTo>
                    <a:cubicBezTo>
                      <a:pt x="1259682" y="850556"/>
                      <a:pt x="1307307" y="754512"/>
                      <a:pt x="1345407" y="684265"/>
                    </a:cubicBezTo>
                    <a:cubicBezTo>
                      <a:pt x="1383507" y="614018"/>
                      <a:pt x="1418035" y="545557"/>
                      <a:pt x="1452563" y="477097"/>
                    </a:cubicBezTo>
                  </a:path>
                </a:pathLst>
              </a:custGeom>
              <a:noFill/>
              <a:ln w="1905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66" name="Freeform 65"/>
              <p:cNvSpPr/>
              <p:nvPr/>
            </p:nvSpPr>
            <p:spPr bwMode="auto">
              <a:xfrm>
                <a:off x="3286918" y="1200891"/>
                <a:ext cx="1452563" cy="982589"/>
              </a:xfrm>
              <a:custGeom>
                <a:avLst/>
                <a:gdLst>
                  <a:gd name="connsiteX0" fmla="*/ 0 w 1452563"/>
                  <a:gd name="connsiteY0" fmla="*/ 469953 h 982589"/>
                  <a:gd name="connsiteX1" fmla="*/ 180975 w 1452563"/>
                  <a:gd name="connsiteY1" fmla="*/ 124672 h 982589"/>
                  <a:gd name="connsiteX2" fmla="*/ 359569 w 1452563"/>
                  <a:gd name="connsiteY2" fmla="*/ 847 h 982589"/>
                  <a:gd name="connsiteX3" fmla="*/ 550069 w 1452563"/>
                  <a:gd name="connsiteY3" fmla="*/ 174678 h 982589"/>
                  <a:gd name="connsiteX4" fmla="*/ 709613 w 1452563"/>
                  <a:gd name="connsiteY4" fmla="*/ 481859 h 982589"/>
                  <a:gd name="connsiteX5" fmla="*/ 873919 w 1452563"/>
                  <a:gd name="connsiteY5" fmla="*/ 808090 h 982589"/>
                  <a:gd name="connsiteX6" fmla="*/ 959644 w 1452563"/>
                  <a:gd name="connsiteY6" fmla="*/ 927153 h 982589"/>
                  <a:gd name="connsiteX7" fmla="*/ 1045369 w 1452563"/>
                  <a:gd name="connsiteY7" fmla="*/ 977159 h 982589"/>
                  <a:gd name="connsiteX8" fmla="*/ 1131094 w 1452563"/>
                  <a:gd name="connsiteY8" fmla="*/ 972397 h 982589"/>
                  <a:gd name="connsiteX9" fmla="*/ 1223963 w 1452563"/>
                  <a:gd name="connsiteY9" fmla="*/ 898578 h 982589"/>
                  <a:gd name="connsiteX10" fmla="*/ 1345407 w 1452563"/>
                  <a:gd name="connsiteY10" fmla="*/ 684265 h 982589"/>
                  <a:gd name="connsiteX11" fmla="*/ 1452563 w 1452563"/>
                  <a:gd name="connsiteY11" fmla="*/ 477097 h 982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52563" h="982589">
                    <a:moveTo>
                      <a:pt x="0" y="469953"/>
                    </a:moveTo>
                    <a:cubicBezTo>
                      <a:pt x="60523" y="336404"/>
                      <a:pt x="121047" y="202856"/>
                      <a:pt x="180975" y="124672"/>
                    </a:cubicBezTo>
                    <a:cubicBezTo>
                      <a:pt x="240903" y="46488"/>
                      <a:pt x="298053" y="-7487"/>
                      <a:pt x="359569" y="847"/>
                    </a:cubicBezTo>
                    <a:cubicBezTo>
                      <a:pt x="421085" y="9181"/>
                      <a:pt x="491728" y="94509"/>
                      <a:pt x="550069" y="174678"/>
                    </a:cubicBezTo>
                    <a:cubicBezTo>
                      <a:pt x="608410" y="254847"/>
                      <a:pt x="655638" y="376290"/>
                      <a:pt x="709613" y="481859"/>
                    </a:cubicBezTo>
                    <a:cubicBezTo>
                      <a:pt x="763588" y="587428"/>
                      <a:pt x="832247" y="733874"/>
                      <a:pt x="873919" y="808090"/>
                    </a:cubicBezTo>
                    <a:cubicBezTo>
                      <a:pt x="915591" y="882306"/>
                      <a:pt x="931069" y="898975"/>
                      <a:pt x="959644" y="927153"/>
                    </a:cubicBezTo>
                    <a:cubicBezTo>
                      <a:pt x="988219" y="955331"/>
                      <a:pt x="1016794" y="969618"/>
                      <a:pt x="1045369" y="977159"/>
                    </a:cubicBezTo>
                    <a:cubicBezTo>
                      <a:pt x="1073944" y="984700"/>
                      <a:pt x="1101328" y="985494"/>
                      <a:pt x="1131094" y="972397"/>
                    </a:cubicBezTo>
                    <a:cubicBezTo>
                      <a:pt x="1160860" y="959300"/>
                      <a:pt x="1188244" y="946600"/>
                      <a:pt x="1223963" y="898578"/>
                    </a:cubicBezTo>
                    <a:cubicBezTo>
                      <a:pt x="1259682" y="850556"/>
                      <a:pt x="1307307" y="754512"/>
                      <a:pt x="1345407" y="684265"/>
                    </a:cubicBezTo>
                    <a:cubicBezTo>
                      <a:pt x="1383507" y="614018"/>
                      <a:pt x="1418035" y="545557"/>
                      <a:pt x="1452563" y="477097"/>
                    </a:cubicBezTo>
                  </a:path>
                </a:pathLst>
              </a:custGeom>
              <a:noFill/>
              <a:ln w="1905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67" name="Freeform 66"/>
              <p:cNvSpPr/>
              <p:nvPr/>
            </p:nvSpPr>
            <p:spPr bwMode="auto">
              <a:xfrm>
                <a:off x="4741068" y="1205653"/>
                <a:ext cx="1452563" cy="982589"/>
              </a:xfrm>
              <a:custGeom>
                <a:avLst/>
                <a:gdLst>
                  <a:gd name="connsiteX0" fmla="*/ 0 w 1452563"/>
                  <a:gd name="connsiteY0" fmla="*/ 469953 h 982589"/>
                  <a:gd name="connsiteX1" fmla="*/ 180975 w 1452563"/>
                  <a:gd name="connsiteY1" fmla="*/ 124672 h 982589"/>
                  <a:gd name="connsiteX2" fmla="*/ 359569 w 1452563"/>
                  <a:gd name="connsiteY2" fmla="*/ 847 h 982589"/>
                  <a:gd name="connsiteX3" fmla="*/ 550069 w 1452563"/>
                  <a:gd name="connsiteY3" fmla="*/ 174678 h 982589"/>
                  <a:gd name="connsiteX4" fmla="*/ 709613 w 1452563"/>
                  <a:gd name="connsiteY4" fmla="*/ 481859 h 982589"/>
                  <a:gd name="connsiteX5" fmla="*/ 873919 w 1452563"/>
                  <a:gd name="connsiteY5" fmla="*/ 808090 h 982589"/>
                  <a:gd name="connsiteX6" fmla="*/ 959644 w 1452563"/>
                  <a:gd name="connsiteY6" fmla="*/ 927153 h 982589"/>
                  <a:gd name="connsiteX7" fmla="*/ 1045369 w 1452563"/>
                  <a:gd name="connsiteY7" fmla="*/ 977159 h 982589"/>
                  <a:gd name="connsiteX8" fmla="*/ 1131094 w 1452563"/>
                  <a:gd name="connsiteY8" fmla="*/ 972397 h 982589"/>
                  <a:gd name="connsiteX9" fmla="*/ 1223963 w 1452563"/>
                  <a:gd name="connsiteY9" fmla="*/ 898578 h 982589"/>
                  <a:gd name="connsiteX10" fmla="*/ 1345407 w 1452563"/>
                  <a:gd name="connsiteY10" fmla="*/ 684265 h 982589"/>
                  <a:gd name="connsiteX11" fmla="*/ 1452563 w 1452563"/>
                  <a:gd name="connsiteY11" fmla="*/ 477097 h 982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52563" h="982589">
                    <a:moveTo>
                      <a:pt x="0" y="469953"/>
                    </a:moveTo>
                    <a:cubicBezTo>
                      <a:pt x="60523" y="336404"/>
                      <a:pt x="121047" y="202856"/>
                      <a:pt x="180975" y="124672"/>
                    </a:cubicBezTo>
                    <a:cubicBezTo>
                      <a:pt x="240903" y="46488"/>
                      <a:pt x="298053" y="-7487"/>
                      <a:pt x="359569" y="847"/>
                    </a:cubicBezTo>
                    <a:cubicBezTo>
                      <a:pt x="421085" y="9181"/>
                      <a:pt x="491728" y="94509"/>
                      <a:pt x="550069" y="174678"/>
                    </a:cubicBezTo>
                    <a:cubicBezTo>
                      <a:pt x="608410" y="254847"/>
                      <a:pt x="655638" y="376290"/>
                      <a:pt x="709613" y="481859"/>
                    </a:cubicBezTo>
                    <a:cubicBezTo>
                      <a:pt x="763588" y="587428"/>
                      <a:pt x="832247" y="733874"/>
                      <a:pt x="873919" y="808090"/>
                    </a:cubicBezTo>
                    <a:cubicBezTo>
                      <a:pt x="915591" y="882306"/>
                      <a:pt x="931069" y="898975"/>
                      <a:pt x="959644" y="927153"/>
                    </a:cubicBezTo>
                    <a:cubicBezTo>
                      <a:pt x="988219" y="955331"/>
                      <a:pt x="1016794" y="969618"/>
                      <a:pt x="1045369" y="977159"/>
                    </a:cubicBezTo>
                    <a:cubicBezTo>
                      <a:pt x="1073944" y="984700"/>
                      <a:pt x="1101328" y="985494"/>
                      <a:pt x="1131094" y="972397"/>
                    </a:cubicBezTo>
                    <a:cubicBezTo>
                      <a:pt x="1160860" y="959300"/>
                      <a:pt x="1188244" y="946600"/>
                      <a:pt x="1223963" y="898578"/>
                    </a:cubicBezTo>
                    <a:cubicBezTo>
                      <a:pt x="1259682" y="850556"/>
                      <a:pt x="1307307" y="754512"/>
                      <a:pt x="1345407" y="684265"/>
                    </a:cubicBezTo>
                    <a:cubicBezTo>
                      <a:pt x="1383507" y="614018"/>
                      <a:pt x="1418035" y="545557"/>
                      <a:pt x="1452563" y="477097"/>
                    </a:cubicBezTo>
                  </a:path>
                </a:pathLst>
              </a:custGeom>
              <a:noFill/>
              <a:ln w="1905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grpSp>
        <p:grpSp>
          <p:nvGrpSpPr>
            <p:cNvPr id="54" name="Group 53"/>
            <p:cNvGrpSpPr/>
            <p:nvPr/>
          </p:nvGrpSpPr>
          <p:grpSpPr>
            <a:xfrm>
              <a:off x="2440777" y="2985030"/>
              <a:ext cx="924244" cy="1265286"/>
              <a:chOff x="1834356" y="1194541"/>
              <a:chExt cx="4359275" cy="993701"/>
            </a:xfrm>
          </p:grpSpPr>
          <p:sp>
            <p:nvSpPr>
              <p:cNvPr id="62" name="Freeform 61"/>
              <p:cNvSpPr/>
              <p:nvPr/>
            </p:nvSpPr>
            <p:spPr bwMode="auto">
              <a:xfrm>
                <a:off x="1834356" y="1194541"/>
                <a:ext cx="1452563" cy="982589"/>
              </a:xfrm>
              <a:custGeom>
                <a:avLst/>
                <a:gdLst>
                  <a:gd name="connsiteX0" fmla="*/ 0 w 1452563"/>
                  <a:gd name="connsiteY0" fmla="*/ 469953 h 982589"/>
                  <a:gd name="connsiteX1" fmla="*/ 180975 w 1452563"/>
                  <a:gd name="connsiteY1" fmla="*/ 124672 h 982589"/>
                  <a:gd name="connsiteX2" fmla="*/ 359569 w 1452563"/>
                  <a:gd name="connsiteY2" fmla="*/ 847 h 982589"/>
                  <a:gd name="connsiteX3" fmla="*/ 550069 w 1452563"/>
                  <a:gd name="connsiteY3" fmla="*/ 174678 h 982589"/>
                  <a:gd name="connsiteX4" fmla="*/ 709613 w 1452563"/>
                  <a:gd name="connsiteY4" fmla="*/ 481859 h 982589"/>
                  <a:gd name="connsiteX5" fmla="*/ 873919 w 1452563"/>
                  <a:gd name="connsiteY5" fmla="*/ 808090 h 982589"/>
                  <a:gd name="connsiteX6" fmla="*/ 959644 w 1452563"/>
                  <a:gd name="connsiteY6" fmla="*/ 927153 h 982589"/>
                  <a:gd name="connsiteX7" fmla="*/ 1045369 w 1452563"/>
                  <a:gd name="connsiteY7" fmla="*/ 977159 h 982589"/>
                  <a:gd name="connsiteX8" fmla="*/ 1131094 w 1452563"/>
                  <a:gd name="connsiteY8" fmla="*/ 972397 h 982589"/>
                  <a:gd name="connsiteX9" fmla="*/ 1223963 w 1452563"/>
                  <a:gd name="connsiteY9" fmla="*/ 898578 h 982589"/>
                  <a:gd name="connsiteX10" fmla="*/ 1345407 w 1452563"/>
                  <a:gd name="connsiteY10" fmla="*/ 684265 h 982589"/>
                  <a:gd name="connsiteX11" fmla="*/ 1452563 w 1452563"/>
                  <a:gd name="connsiteY11" fmla="*/ 477097 h 982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52563" h="982589">
                    <a:moveTo>
                      <a:pt x="0" y="469953"/>
                    </a:moveTo>
                    <a:cubicBezTo>
                      <a:pt x="60523" y="336404"/>
                      <a:pt x="121047" y="202856"/>
                      <a:pt x="180975" y="124672"/>
                    </a:cubicBezTo>
                    <a:cubicBezTo>
                      <a:pt x="240903" y="46488"/>
                      <a:pt x="298053" y="-7487"/>
                      <a:pt x="359569" y="847"/>
                    </a:cubicBezTo>
                    <a:cubicBezTo>
                      <a:pt x="421085" y="9181"/>
                      <a:pt x="491728" y="94509"/>
                      <a:pt x="550069" y="174678"/>
                    </a:cubicBezTo>
                    <a:cubicBezTo>
                      <a:pt x="608410" y="254847"/>
                      <a:pt x="655638" y="376290"/>
                      <a:pt x="709613" y="481859"/>
                    </a:cubicBezTo>
                    <a:cubicBezTo>
                      <a:pt x="763588" y="587428"/>
                      <a:pt x="832247" y="733874"/>
                      <a:pt x="873919" y="808090"/>
                    </a:cubicBezTo>
                    <a:cubicBezTo>
                      <a:pt x="915591" y="882306"/>
                      <a:pt x="931069" y="898975"/>
                      <a:pt x="959644" y="927153"/>
                    </a:cubicBezTo>
                    <a:cubicBezTo>
                      <a:pt x="988219" y="955331"/>
                      <a:pt x="1016794" y="969618"/>
                      <a:pt x="1045369" y="977159"/>
                    </a:cubicBezTo>
                    <a:cubicBezTo>
                      <a:pt x="1073944" y="984700"/>
                      <a:pt x="1101328" y="985494"/>
                      <a:pt x="1131094" y="972397"/>
                    </a:cubicBezTo>
                    <a:cubicBezTo>
                      <a:pt x="1160860" y="959300"/>
                      <a:pt x="1188244" y="946600"/>
                      <a:pt x="1223963" y="898578"/>
                    </a:cubicBezTo>
                    <a:cubicBezTo>
                      <a:pt x="1259682" y="850556"/>
                      <a:pt x="1307307" y="754512"/>
                      <a:pt x="1345407" y="684265"/>
                    </a:cubicBezTo>
                    <a:cubicBezTo>
                      <a:pt x="1383507" y="614018"/>
                      <a:pt x="1418035" y="545557"/>
                      <a:pt x="1452563" y="477097"/>
                    </a:cubicBezTo>
                  </a:path>
                </a:pathLst>
              </a:custGeom>
              <a:noFill/>
              <a:ln w="1905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63" name="Freeform 62"/>
              <p:cNvSpPr/>
              <p:nvPr/>
            </p:nvSpPr>
            <p:spPr bwMode="auto">
              <a:xfrm>
                <a:off x="3286918" y="1200891"/>
                <a:ext cx="1452563" cy="982589"/>
              </a:xfrm>
              <a:custGeom>
                <a:avLst/>
                <a:gdLst>
                  <a:gd name="connsiteX0" fmla="*/ 0 w 1452563"/>
                  <a:gd name="connsiteY0" fmla="*/ 469953 h 982589"/>
                  <a:gd name="connsiteX1" fmla="*/ 180975 w 1452563"/>
                  <a:gd name="connsiteY1" fmla="*/ 124672 h 982589"/>
                  <a:gd name="connsiteX2" fmla="*/ 359569 w 1452563"/>
                  <a:gd name="connsiteY2" fmla="*/ 847 h 982589"/>
                  <a:gd name="connsiteX3" fmla="*/ 550069 w 1452563"/>
                  <a:gd name="connsiteY3" fmla="*/ 174678 h 982589"/>
                  <a:gd name="connsiteX4" fmla="*/ 709613 w 1452563"/>
                  <a:gd name="connsiteY4" fmla="*/ 481859 h 982589"/>
                  <a:gd name="connsiteX5" fmla="*/ 873919 w 1452563"/>
                  <a:gd name="connsiteY5" fmla="*/ 808090 h 982589"/>
                  <a:gd name="connsiteX6" fmla="*/ 959644 w 1452563"/>
                  <a:gd name="connsiteY6" fmla="*/ 927153 h 982589"/>
                  <a:gd name="connsiteX7" fmla="*/ 1045369 w 1452563"/>
                  <a:gd name="connsiteY7" fmla="*/ 977159 h 982589"/>
                  <a:gd name="connsiteX8" fmla="*/ 1131094 w 1452563"/>
                  <a:gd name="connsiteY8" fmla="*/ 972397 h 982589"/>
                  <a:gd name="connsiteX9" fmla="*/ 1223963 w 1452563"/>
                  <a:gd name="connsiteY9" fmla="*/ 898578 h 982589"/>
                  <a:gd name="connsiteX10" fmla="*/ 1345407 w 1452563"/>
                  <a:gd name="connsiteY10" fmla="*/ 684265 h 982589"/>
                  <a:gd name="connsiteX11" fmla="*/ 1452563 w 1452563"/>
                  <a:gd name="connsiteY11" fmla="*/ 477097 h 982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52563" h="982589">
                    <a:moveTo>
                      <a:pt x="0" y="469953"/>
                    </a:moveTo>
                    <a:cubicBezTo>
                      <a:pt x="60523" y="336404"/>
                      <a:pt x="121047" y="202856"/>
                      <a:pt x="180975" y="124672"/>
                    </a:cubicBezTo>
                    <a:cubicBezTo>
                      <a:pt x="240903" y="46488"/>
                      <a:pt x="298053" y="-7487"/>
                      <a:pt x="359569" y="847"/>
                    </a:cubicBezTo>
                    <a:cubicBezTo>
                      <a:pt x="421085" y="9181"/>
                      <a:pt x="491728" y="94509"/>
                      <a:pt x="550069" y="174678"/>
                    </a:cubicBezTo>
                    <a:cubicBezTo>
                      <a:pt x="608410" y="254847"/>
                      <a:pt x="655638" y="376290"/>
                      <a:pt x="709613" y="481859"/>
                    </a:cubicBezTo>
                    <a:cubicBezTo>
                      <a:pt x="763588" y="587428"/>
                      <a:pt x="832247" y="733874"/>
                      <a:pt x="873919" y="808090"/>
                    </a:cubicBezTo>
                    <a:cubicBezTo>
                      <a:pt x="915591" y="882306"/>
                      <a:pt x="931069" y="898975"/>
                      <a:pt x="959644" y="927153"/>
                    </a:cubicBezTo>
                    <a:cubicBezTo>
                      <a:pt x="988219" y="955331"/>
                      <a:pt x="1016794" y="969618"/>
                      <a:pt x="1045369" y="977159"/>
                    </a:cubicBezTo>
                    <a:cubicBezTo>
                      <a:pt x="1073944" y="984700"/>
                      <a:pt x="1101328" y="985494"/>
                      <a:pt x="1131094" y="972397"/>
                    </a:cubicBezTo>
                    <a:cubicBezTo>
                      <a:pt x="1160860" y="959300"/>
                      <a:pt x="1188244" y="946600"/>
                      <a:pt x="1223963" y="898578"/>
                    </a:cubicBezTo>
                    <a:cubicBezTo>
                      <a:pt x="1259682" y="850556"/>
                      <a:pt x="1307307" y="754512"/>
                      <a:pt x="1345407" y="684265"/>
                    </a:cubicBezTo>
                    <a:cubicBezTo>
                      <a:pt x="1383507" y="614018"/>
                      <a:pt x="1418035" y="545557"/>
                      <a:pt x="1452563" y="477097"/>
                    </a:cubicBezTo>
                  </a:path>
                </a:pathLst>
              </a:custGeom>
              <a:noFill/>
              <a:ln w="1905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64" name="Freeform 63"/>
              <p:cNvSpPr/>
              <p:nvPr/>
            </p:nvSpPr>
            <p:spPr bwMode="auto">
              <a:xfrm>
                <a:off x="4741068" y="1205653"/>
                <a:ext cx="1452563" cy="982589"/>
              </a:xfrm>
              <a:custGeom>
                <a:avLst/>
                <a:gdLst>
                  <a:gd name="connsiteX0" fmla="*/ 0 w 1452563"/>
                  <a:gd name="connsiteY0" fmla="*/ 469953 h 982589"/>
                  <a:gd name="connsiteX1" fmla="*/ 180975 w 1452563"/>
                  <a:gd name="connsiteY1" fmla="*/ 124672 h 982589"/>
                  <a:gd name="connsiteX2" fmla="*/ 359569 w 1452563"/>
                  <a:gd name="connsiteY2" fmla="*/ 847 h 982589"/>
                  <a:gd name="connsiteX3" fmla="*/ 550069 w 1452563"/>
                  <a:gd name="connsiteY3" fmla="*/ 174678 h 982589"/>
                  <a:gd name="connsiteX4" fmla="*/ 709613 w 1452563"/>
                  <a:gd name="connsiteY4" fmla="*/ 481859 h 982589"/>
                  <a:gd name="connsiteX5" fmla="*/ 873919 w 1452563"/>
                  <a:gd name="connsiteY5" fmla="*/ 808090 h 982589"/>
                  <a:gd name="connsiteX6" fmla="*/ 959644 w 1452563"/>
                  <a:gd name="connsiteY6" fmla="*/ 927153 h 982589"/>
                  <a:gd name="connsiteX7" fmla="*/ 1045369 w 1452563"/>
                  <a:gd name="connsiteY7" fmla="*/ 977159 h 982589"/>
                  <a:gd name="connsiteX8" fmla="*/ 1131094 w 1452563"/>
                  <a:gd name="connsiteY8" fmla="*/ 972397 h 982589"/>
                  <a:gd name="connsiteX9" fmla="*/ 1223963 w 1452563"/>
                  <a:gd name="connsiteY9" fmla="*/ 898578 h 982589"/>
                  <a:gd name="connsiteX10" fmla="*/ 1345407 w 1452563"/>
                  <a:gd name="connsiteY10" fmla="*/ 684265 h 982589"/>
                  <a:gd name="connsiteX11" fmla="*/ 1452563 w 1452563"/>
                  <a:gd name="connsiteY11" fmla="*/ 477097 h 982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52563" h="982589">
                    <a:moveTo>
                      <a:pt x="0" y="469953"/>
                    </a:moveTo>
                    <a:cubicBezTo>
                      <a:pt x="60523" y="336404"/>
                      <a:pt x="121047" y="202856"/>
                      <a:pt x="180975" y="124672"/>
                    </a:cubicBezTo>
                    <a:cubicBezTo>
                      <a:pt x="240903" y="46488"/>
                      <a:pt x="298053" y="-7487"/>
                      <a:pt x="359569" y="847"/>
                    </a:cubicBezTo>
                    <a:cubicBezTo>
                      <a:pt x="421085" y="9181"/>
                      <a:pt x="491728" y="94509"/>
                      <a:pt x="550069" y="174678"/>
                    </a:cubicBezTo>
                    <a:cubicBezTo>
                      <a:pt x="608410" y="254847"/>
                      <a:pt x="655638" y="376290"/>
                      <a:pt x="709613" y="481859"/>
                    </a:cubicBezTo>
                    <a:cubicBezTo>
                      <a:pt x="763588" y="587428"/>
                      <a:pt x="832247" y="733874"/>
                      <a:pt x="873919" y="808090"/>
                    </a:cubicBezTo>
                    <a:cubicBezTo>
                      <a:pt x="915591" y="882306"/>
                      <a:pt x="931069" y="898975"/>
                      <a:pt x="959644" y="927153"/>
                    </a:cubicBezTo>
                    <a:cubicBezTo>
                      <a:pt x="988219" y="955331"/>
                      <a:pt x="1016794" y="969618"/>
                      <a:pt x="1045369" y="977159"/>
                    </a:cubicBezTo>
                    <a:cubicBezTo>
                      <a:pt x="1073944" y="984700"/>
                      <a:pt x="1101328" y="985494"/>
                      <a:pt x="1131094" y="972397"/>
                    </a:cubicBezTo>
                    <a:cubicBezTo>
                      <a:pt x="1160860" y="959300"/>
                      <a:pt x="1188244" y="946600"/>
                      <a:pt x="1223963" y="898578"/>
                    </a:cubicBezTo>
                    <a:cubicBezTo>
                      <a:pt x="1259682" y="850556"/>
                      <a:pt x="1307307" y="754512"/>
                      <a:pt x="1345407" y="684265"/>
                    </a:cubicBezTo>
                    <a:cubicBezTo>
                      <a:pt x="1383507" y="614018"/>
                      <a:pt x="1418035" y="545557"/>
                      <a:pt x="1452563" y="477097"/>
                    </a:cubicBezTo>
                  </a:path>
                </a:pathLst>
              </a:custGeom>
              <a:noFill/>
              <a:ln w="1905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grpSp>
        <p:grpSp>
          <p:nvGrpSpPr>
            <p:cNvPr id="55" name="Group 54"/>
            <p:cNvGrpSpPr/>
            <p:nvPr/>
          </p:nvGrpSpPr>
          <p:grpSpPr>
            <a:xfrm>
              <a:off x="3365972" y="2992396"/>
              <a:ext cx="924244" cy="1265286"/>
              <a:chOff x="1834356" y="1194541"/>
              <a:chExt cx="4359275" cy="993701"/>
            </a:xfrm>
          </p:grpSpPr>
          <p:sp>
            <p:nvSpPr>
              <p:cNvPr id="59" name="Freeform 58"/>
              <p:cNvSpPr/>
              <p:nvPr/>
            </p:nvSpPr>
            <p:spPr bwMode="auto">
              <a:xfrm>
                <a:off x="1834356" y="1194541"/>
                <a:ext cx="1452563" cy="982589"/>
              </a:xfrm>
              <a:custGeom>
                <a:avLst/>
                <a:gdLst>
                  <a:gd name="connsiteX0" fmla="*/ 0 w 1452563"/>
                  <a:gd name="connsiteY0" fmla="*/ 469953 h 982589"/>
                  <a:gd name="connsiteX1" fmla="*/ 180975 w 1452563"/>
                  <a:gd name="connsiteY1" fmla="*/ 124672 h 982589"/>
                  <a:gd name="connsiteX2" fmla="*/ 359569 w 1452563"/>
                  <a:gd name="connsiteY2" fmla="*/ 847 h 982589"/>
                  <a:gd name="connsiteX3" fmla="*/ 550069 w 1452563"/>
                  <a:gd name="connsiteY3" fmla="*/ 174678 h 982589"/>
                  <a:gd name="connsiteX4" fmla="*/ 709613 w 1452563"/>
                  <a:gd name="connsiteY4" fmla="*/ 481859 h 982589"/>
                  <a:gd name="connsiteX5" fmla="*/ 873919 w 1452563"/>
                  <a:gd name="connsiteY5" fmla="*/ 808090 h 982589"/>
                  <a:gd name="connsiteX6" fmla="*/ 959644 w 1452563"/>
                  <a:gd name="connsiteY6" fmla="*/ 927153 h 982589"/>
                  <a:gd name="connsiteX7" fmla="*/ 1045369 w 1452563"/>
                  <a:gd name="connsiteY7" fmla="*/ 977159 h 982589"/>
                  <a:gd name="connsiteX8" fmla="*/ 1131094 w 1452563"/>
                  <a:gd name="connsiteY8" fmla="*/ 972397 h 982589"/>
                  <a:gd name="connsiteX9" fmla="*/ 1223963 w 1452563"/>
                  <a:gd name="connsiteY9" fmla="*/ 898578 h 982589"/>
                  <a:gd name="connsiteX10" fmla="*/ 1345407 w 1452563"/>
                  <a:gd name="connsiteY10" fmla="*/ 684265 h 982589"/>
                  <a:gd name="connsiteX11" fmla="*/ 1452563 w 1452563"/>
                  <a:gd name="connsiteY11" fmla="*/ 477097 h 982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52563" h="982589">
                    <a:moveTo>
                      <a:pt x="0" y="469953"/>
                    </a:moveTo>
                    <a:cubicBezTo>
                      <a:pt x="60523" y="336404"/>
                      <a:pt x="121047" y="202856"/>
                      <a:pt x="180975" y="124672"/>
                    </a:cubicBezTo>
                    <a:cubicBezTo>
                      <a:pt x="240903" y="46488"/>
                      <a:pt x="298053" y="-7487"/>
                      <a:pt x="359569" y="847"/>
                    </a:cubicBezTo>
                    <a:cubicBezTo>
                      <a:pt x="421085" y="9181"/>
                      <a:pt x="491728" y="94509"/>
                      <a:pt x="550069" y="174678"/>
                    </a:cubicBezTo>
                    <a:cubicBezTo>
                      <a:pt x="608410" y="254847"/>
                      <a:pt x="655638" y="376290"/>
                      <a:pt x="709613" y="481859"/>
                    </a:cubicBezTo>
                    <a:cubicBezTo>
                      <a:pt x="763588" y="587428"/>
                      <a:pt x="832247" y="733874"/>
                      <a:pt x="873919" y="808090"/>
                    </a:cubicBezTo>
                    <a:cubicBezTo>
                      <a:pt x="915591" y="882306"/>
                      <a:pt x="931069" y="898975"/>
                      <a:pt x="959644" y="927153"/>
                    </a:cubicBezTo>
                    <a:cubicBezTo>
                      <a:pt x="988219" y="955331"/>
                      <a:pt x="1016794" y="969618"/>
                      <a:pt x="1045369" y="977159"/>
                    </a:cubicBezTo>
                    <a:cubicBezTo>
                      <a:pt x="1073944" y="984700"/>
                      <a:pt x="1101328" y="985494"/>
                      <a:pt x="1131094" y="972397"/>
                    </a:cubicBezTo>
                    <a:cubicBezTo>
                      <a:pt x="1160860" y="959300"/>
                      <a:pt x="1188244" y="946600"/>
                      <a:pt x="1223963" y="898578"/>
                    </a:cubicBezTo>
                    <a:cubicBezTo>
                      <a:pt x="1259682" y="850556"/>
                      <a:pt x="1307307" y="754512"/>
                      <a:pt x="1345407" y="684265"/>
                    </a:cubicBezTo>
                    <a:cubicBezTo>
                      <a:pt x="1383507" y="614018"/>
                      <a:pt x="1418035" y="545557"/>
                      <a:pt x="1452563" y="477097"/>
                    </a:cubicBezTo>
                  </a:path>
                </a:pathLst>
              </a:custGeom>
              <a:noFill/>
              <a:ln w="1905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60" name="Freeform 59"/>
              <p:cNvSpPr/>
              <p:nvPr/>
            </p:nvSpPr>
            <p:spPr bwMode="auto">
              <a:xfrm>
                <a:off x="3286918" y="1200891"/>
                <a:ext cx="1452563" cy="982589"/>
              </a:xfrm>
              <a:custGeom>
                <a:avLst/>
                <a:gdLst>
                  <a:gd name="connsiteX0" fmla="*/ 0 w 1452563"/>
                  <a:gd name="connsiteY0" fmla="*/ 469953 h 982589"/>
                  <a:gd name="connsiteX1" fmla="*/ 180975 w 1452563"/>
                  <a:gd name="connsiteY1" fmla="*/ 124672 h 982589"/>
                  <a:gd name="connsiteX2" fmla="*/ 359569 w 1452563"/>
                  <a:gd name="connsiteY2" fmla="*/ 847 h 982589"/>
                  <a:gd name="connsiteX3" fmla="*/ 550069 w 1452563"/>
                  <a:gd name="connsiteY3" fmla="*/ 174678 h 982589"/>
                  <a:gd name="connsiteX4" fmla="*/ 709613 w 1452563"/>
                  <a:gd name="connsiteY4" fmla="*/ 481859 h 982589"/>
                  <a:gd name="connsiteX5" fmla="*/ 873919 w 1452563"/>
                  <a:gd name="connsiteY5" fmla="*/ 808090 h 982589"/>
                  <a:gd name="connsiteX6" fmla="*/ 959644 w 1452563"/>
                  <a:gd name="connsiteY6" fmla="*/ 927153 h 982589"/>
                  <a:gd name="connsiteX7" fmla="*/ 1045369 w 1452563"/>
                  <a:gd name="connsiteY7" fmla="*/ 977159 h 982589"/>
                  <a:gd name="connsiteX8" fmla="*/ 1131094 w 1452563"/>
                  <a:gd name="connsiteY8" fmla="*/ 972397 h 982589"/>
                  <a:gd name="connsiteX9" fmla="*/ 1223963 w 1452563"/>
                  <a:gd name="connsiteY9" fmla="*/ 898578 h 982589"/>
                  <a:gd name="connsiteX10" fmla="*/ 1345407 w 1452563"/>
                  <a:gd name="connsiteY10" fmla="*/ 684265 h 982589"/>
                  <a:gd name="connsiteX11" fmla="*/ 1452563 w 1452563"/>
                  <a:gd name="connsiteY11" fmla="*/ 477097 h 982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52563" h="982589">
                    <a:moveTo>
                      <a:pt x="0" y="469953"/>
                    </a:moveTo>
                    <a:cubicBezTo>
                      <a:pt x="60523" y="336404"/>
                      <a:pt x="121047" y="202856"/>
                      <a:pt x="180975" y="124672"/>
                    </a:cubicBezTo>
                    <a:cubicBezTo>
                      <a:pt x="240903" y="46488"/>
                      <a:pt x="298053" y="-7487"/>
                      <a:pt x="359569" y="847"/>
                    </a:cubicBezTo>
                    <a:cubicBezTo>
                      <a:pt x="421085" y="9181"/>
                      <a:pt x="491728" y="94509"/>
                      <a:pt x="550069" y="174678"/>
                    </a:cubicBezTo>
                    <a:cubicBezTo>
                      <a:pt x="608410" y="254847"/>
                      <a:pt x="655638" y="376290"/>
                      <a:pt x="709613" y="481859"/>
                    </a:cubicBezTo>
                    <a:cubicBezTo>
                      <a:pt x="763588" y="587428"/>
                      <a:pt x="832247" y="733874"/>
                      <a:pt x="873919" y="808090"/>
                    </a:cubicBezTo>
                    <a:cubicBezTo>
                      <a:pt x="915591" y="882306"/>
                      <a:pt x="931069" y="898975"/>
                      <a:pt x="959644" y="927153"/>
                    </a:cubicBezTo>
                    <a:cubicBezTo>
                      <a:pt x="988219" y="955331"/>
                      <a:pt x="1016794" y="969618"/>
                      <a:pt x="1045369" y="977159"/>
                    </a:cubicBezTo>
                    <a:cubicBezTo>
                      <a:pt x="1073944" y="984700"/>
                      <a:pt x="1101328" y="985494"/>
                      <a:pt x="1131094" y="972397"/>
                    </a:cubicBezTo>
                    <a:cubicBezTo>
                      <a:pt x="1160860" y="959300"/>
                      <a:pt x="1188244" y="946600"/>
                      <a:pt x="1223963" y="898578"/>
                    </a:cubicBezTo>
                    <a:cubicBezTo>
                      <a:pt x="1259682" y="850556"/>
                      <a:pt x="1307307" y="754512"/>
                      <a:pt x="1345407" y="684265"/>
                    </a:cubicBezTo>
                    <a:cubicBezTo>
                      <a:pt x="1383507" y="614018"/>
                      <a:pt x="1418035" y="545557"/>
                      <a:pt x="1452563" y="477097"/>
                    </a:cubicBezTo>
                  </a:path>
                </a:pathLst>
              </a:custGeom>
              <a:noFill/>
              <a:ln w="1905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61" name="Freeform 60"/>
              <p:cNvSpPr/>
              <p:nvPr/>
            </p:nvSpPr>
            <p:spPr bwMode="auto">
              <a:xfrm>
                <a:off x="4741068" y="1205653"/>
                <a:ext cx="1452563" cy="982589"/>
              </a:xfrm>
              <a:custGeom>
                <a:avLst/>
                <a:gdLst>
                  <a:gd name="connsiteX0" fmla="*/ 0 w 1452563"/>
                  <a:gd name="connsiteY0" fmla="*/ 469953 h 982589"/>
                  <a:gd name="connsiteX1" fmla="*/ 180975 w 1452563"/>
                  <a:gd name="connsiteY1" fmla="*/ 124672 h 982589"/>
                  <a:gd name="connsiteX2" fmla="*/ 359569 w 1452563"/>
                  <a:gd name="connsiteY2" fmla="*/ 847 h 982589"/>
                  <a:gd name="connsiteX3" fmla="*/ 550069 w 1452563"/>
                  <a:gd name="connsiteY3" fmla="*/ 174678 h 982589"/>
                  <a:gd name="connsiteX4" fmla="*/ 709613 w 1452563"/>
                  <a:gd name="connsiteY4" fmla="*/ 481859 h 982589"/>
                  <a:gd name="connsiteX5" fmla="*/ 873919 w 1452563"/>
                  <a:gd name="connsiteY5" fmla="*/ 808090 h 982589"/>
                  <a:gd name="connsiteX6" fmla="*/ 959644 w 1452563"/>
                  <a:gd name="connsiteY6" fmla="*/ 927153 h 982589"/>
                  <a:gd name="connsiteX7" fmla="*/ 1045369 w 1452563"/>
                  <a:gd name="connsiteY7" fmla="*/ 977159 h 982589"/>
                  <a:gd name="connsiteX8" fmla="*/ 1131094 w 1452563"/>
                  <a:gd name="connsiteY8" fmla="*/ 972397 h 982589"/>
                  <a:gd name="connsiteX9" fmla="*/ 1223963 w 1452563"/>
                  <a:gd name="connsiteY9" fmla="*/ 898578 h 982589"/>
                  <a:gd name="connsiteX10" fmla="*/ 1345407 w 1452563"/>
                  <a:gd name="connsiteY10" fmla="*/ 684265 h 982589"/>
                  <a:gd name="connsiteX11" fmla="*/ 1452563 w 1452563"/>
                  <a:gd name="connsiteY11" fmla="*/ 477097 h 982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52563" h="982589">
                    <a:moveTo>
                      <a:pt x="0" y="469953"/>
                    </a:moveTo>
                    <a:cubicBezTo>
                      <a:pt x="60523" y="336404"/>
                      <a:pt x="121047" y="202856"/>
                      <a:pt x="180975" y="124672"/>
                    </a:cubicBezTo>
                    <a:cubicBezTo>
                      <a:pt x="240903" y="46488"/>
                      <a:pt x="298053" y="-7487"/>
                      <a:pt x="359569" y="847"/>
                    </a:cubicBezTo>
                    <a:cubicBezTo>
                      <a:pt x="421085" y="9181"/>
                      <a:pt x="491728" y="94509"/>
                      <a:pt x="550069" y="174678"/>
                    </a:cubicBezTo>
                    <a:cubicBezTo>
                      <a:pt x="608410" y="254847"/>
                      <a:pt x="655638" y="376290"/>
                      <a:pt x="709613" y="481859"/>
                    </a:cubicBezTo>
                    <a:cubicBezTo>
                      <a:pt x="763588" y="587428"/>
                      <a:pt x="832247" y="733874"/>
                      <a:pt x="873919" y="808090"/>
                    </a:cubicBezTo>
                    <a:cubicBezTo>
                      <a:pt x="915591" y="882306"/>
                      <a:pt x="931069" y="898975"/>
                      <a:pt x="959644" y="927153"/>
                    </a:cubicBezTo>
                    <a:cubicBezTo>
                      <a:pt x="988219" y="955331"/>
                      <a:pt x="1016794" y="969618"/>
                      <a:pt x="1045369" y="977159"/>
                    </a:cubicBezTo>
                    <a:cubicBezTo>
                      <a:pt x="1073944" y="984700"/>
                      <a:pt x="1101328" y="985494"/>
                      <a:pt x="1131094" y="972397"/>
                    </a:cubicBezTo>
                    <a:cubicBezTo>
                      <a:pt x="1160860" y="959300"/>
                      <a:pt x="1188244" y="946600"/>
                      <a:pt x="1223963" y="898578"/>
                    </a:cubicBezTo>
                    <a:cubicBezTo>
                      <a:pt x="1259682" y="850556"/>
                      <a:pt x="1307307" y="754512"/>
                      <a:pt x="1345407" y="684265"/>
                    </a:cubicBezTo>
                    <a:cubicBezTo>
                      <a:pt x="1383507" y="614018"/>
                      <a:pt x="1418035" y="545557"/>
                      <a:pt x="1452563" y="477097"/>
                    </a:cubicBezTo>
                  </a:path>
                </a:pathLst>
              </a:custGeom>
              <a:noFill/>
              <a:ln w="1905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grpSp>
        <p:cxnSp>
          <p:nvCxnSpPr>
            <p:cNvPr id="56" name="Straight Connector 55"/>
            <p:cNvCxnSpPr>
              <a:stCxn id="67" idx="11"/>
              <a:endCxn id="62" idx="0"/>
            </p:cNvCxnSpPr>
            <p:nvPr/>
          </p:nvCxnSpPr>
          <p:spPr bwMode="auto">
            <a:xfrm flipV="1">
              <a:off x="2437444" y="3583424"/>
              <a:ext cx="3333" cy="1588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 name="Straight Connector 56"/>
            <p:cNvCxnSpPr/>
            <p:nvPr/>
          </p:nvCxnSpPr>
          <p:spPr bwMode="auto">
            <a:xfrm rot="-120000" flipH="1">
              <a:off x="2436023" y="3548063"/>
              <a:ext cx="9525" cy="80962"/>
            </a:xfrm>
            <a:prstGeom prst="line">
              <a:avLst/>
            </a:prstGeom>
            <a:solidFill>
              <a:schemeClr val="accent1"/>
            </a:solidFill>
            <a:ln w="19050" cap="flat" cmpd="sng" algn="ctr">
              <a:solidFill>
                <a:schemeClr val="bg1"/>
              </a:solidFill>
              <a:prstDash val="solid"/>
              <a:round/>
              <a:headEnd type="none" w="med" len="med"/>
              <a:tailEnd type="none" w="med" len="med"/>
            </a:ln>
            <a:effectLst/>
          </p:spPr>
        </p:cxnSp>
        <p:cxnSp>
          <p:nvCxnSpPr>
            <p:cNvPr id="58" name="Straight Connector 57"/>
            <p:cNvCxnSpPr/>
            <p:nvPr/>
          </p:nvCxnSpPr>
          <p:spPr bwMode="auto">
            <a:xfrm rot="-120000" flipH="1">
              <a:off x="3362329" y="3559971"/>
              <a:ext cx="9525" cy="80962"/>
            </a:xfrm>
            <a:prstGeom prst="line">
              <a:avLst/>
            </a:prstGeom>
            <a:solidFill>
              <a:schemeClr val="accent1"/>
            </a:solidFill>
            <a:ln w="19050" cap="flat" cmpd="sng" algn="ctr">
              <a:solidFill>
                <a:schemeClr val="bg1"/>
              </a:solidFill>
              <a:prstDash val="solid"/>
              <a:round/>
              <a:headEnd type="none" w="med" len="med"/>
              <a:tailEnd type="none" w="med" len="med"/>
            </a:ln>
            <a:effectLst/>
          </p:spPr>
        </p:cxnSp>
      </p:grpSp>
      <p:sp>
        <p:nvSpPr>
          <p:cNvPr id="4" name="TextBox 3"/>
          <p:cNvSpPr txBox="1"/>
          <p:nvPr/>
        </p:nvSpPr>
        <p:spPr bwMode="auto">
          <a:xfrm>
            <a:off x="1545496" y="1238250"/>
            <a:ext cx="6492483" cy="1754326"/>
          </a:xfrm>
          <a:prstGeom prst="rect">
            <a:avLst/>
          </a:prstGeom>
          <a:noFill/>
          <a:ln w="9525">
            <a:noFill/>
            <a:miter lim="800000"/>
            <a:headEnd/>
            <a:tailEnd/>
          </a:ln>
        </p:spPr>
        <p:txBody>
          <a:bodyPr wrap="none" rtlCol="0">
            <a:spAutoFit/>
          </a:bodyPr>
          <a:lstStyle/>
          <a:p>
            <a:pPr algn="ctr"/>
            <a:r>
              <a:rPr lang="en-US" sz="5400" b="1" dirty="0" smtClean="0">
                <a:ln w="10541" cmpd="sng">
                  <a:solidFill>
                    <a:schemeClr val="accent1">
                      <a:shade val="88000"/>
                      <a:satMod val="110000"/>
                    </a:schemeClr>
                  </a:solidFill>
                  <a:prstDash val="solid"/>
                </a:ln>
                <a:solidFill>
                  <a:srgbClr val="FFFF00"/>
                </a:solidFill>
                <a:latin typeface="Verdana" pitchFamily="34" charset="0"/>
              </a:rPr>
              <a:t>Electromagnetic</a:t>
            </a:r>
          </a:p>
          <a:p>
            <a:pPr algn="ctr"/>
            <a:r>
              <a:rPr lang="en-US" sz="5400" b="1" dirty="0" smtClean="0">
                <a:ln w="10541" cmpd="sng">
                  <a:solidFill>
                    <a:schemeClr val="accent1">
                      <a:shade val="88000"/>
                      <a:satMod val="110000"/>
                    </a:schemeClr>
                  </a:solidFill>
                  <a:prstDash val="solid"/>
                </a:ln>
                <a:solidFill>
                  <a:srgbClr val="FFFF00"/>
                </a:solidFill>
                <a:latin typeface="Verdana" pitchFamily="34" charset="0"/>
              </a:rPr>
              <a:t>Spectrum</a:t>
            </a:r>
            <a:endParaRPr lang="en-US" sz="5400" b="1" dirty="0">
              <a:ln w="10541" cmpd="sng">
                <a:solidFill>
                  <a:schemeClr val="accent1">
                    <a:shade val="88000"/>
                    <a:satMod val="110000"/>
                  </a:schemeClr>
                </a:solidFill>
                <a:prstDash val="solid"/>
              </a:ln>
              <a:solidFill>
                <a:srgbClr val="FFFF00"/>
              </a:solidFill>
              <a:latin typeface="Verdana" pitchFamily="34" charset="0"/>
            </a:endParaRPr>
          </a:p>
        </p:txBody>
      </p:sp>
    </p:spTree>
    <p:extLst>
      <p:ext uri="{BB962C8B-B14F-4D97-AF65-F5344CB8AC3E}">
        <p14:creationId xmlns:p14="http://schemas.microsoft.com/office/powerpoint/2010/main" val="35012702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3"/>
                                        </p:tgtEl>
                                      </p:cBhvr>
                                    </p:animEffect>
                                    <p:set>
                                      <p:cBhvr>
                                        <p:cTn id="7" dur="1" fill="hold">
                                          <p:stCondLst>
                                            <p:cond delay="499"/>
                                          </p:stCondLst>
                                        </p:cTn>
                                        <p:tgtEl>
                                          <p:spTgt spid="13"/>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500"/>
                                        <p:tgtEl>
                                          <p:spTgt spid="4"/>
                                        </p:tgtEl>
                                      </p:cBhvr>
                                    </p:animEffect>
                                    <p:set>
                                      <p:cBhvr>
                                        <p:cTn id="10" dur="1" fill="hold">
                                          <p:stCondLst>
                                            <p:cond delay="499"/>
                                          </p:stCondLst>
                                        </p:cTn>
                                        <p:tgtEl>
                                          <p:spTgt spid="4"/>
                                        </p:tgtEl>
                                        <p:attrNameLst>
                                          <p:attrName>style.visibility</p:attrName>
                                        </p:attrNameLst>
                                      </p:cBhvr>
                                      <p:to>
                                        <p:strVal val="hidden"/>
                                      </p:to>
                                    </p:set>
                                  </p:childTnLst>
                                </p:cTn>
                              </p:par>
                              <p:par>
                                <p:cTn id="11" presetID="10" presetClass="entr" presetSubtype="0" fill="hold" grpId="0" nodeType="withEffect">
                                  <p:stCondLst>
                                    <p:cond delay="0"/>
                                  </p:stCondLst>
                                  <p:childTnLst>
                                    <p:set>
                                      <p:cBhvr>
                                        <p:cTn id="12" dur="1" fill="hold">
                                          <p:stCondLst>
                                            <p:cond delay="0"/>
                                          </p:stCondLst>
                                        </p:cTn>
                                        <p:tgtEl>
                                          <p:spTgt spid="27"/>
                                        </p:tgtEl>
                                        <p:attrNameLst>
                                          <p:attrName>style.visibility</p:attrName>
                                        </p:attrNameLst>
                                      </p:cBhvr>
                                      <p:to>
                                        <p:strVal val="visible"/>
                                      </p:to>
                                    </p:set>
                                    <p:animEffect transition="in" filter="fade">
                                      <p:cBhvr>
                                        <p:cTn id="13" dur="500"/>
                                        <p:tgtEl>
                                          <p:spTgt spid="2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4"/>
                                        </p:tgtEl>
                                        <p:attrNameLst>
                                          <p:attrName>style.visibility</p:attrName>
                                        </p:attrNameLst>
                                      </p:cBhvr>
                                      <p:to>
                                        <p:strVal val="visible"/>
                                      </p:to>
                                    </p:set>
                                    <p:animEffect transition="in" filter="fade">
                                      <p:cBhvr>
                                        <p:cTn id="16" dur="500"/>
                                        <p:tgtEl>
                                          <p:spTgt spid="24"/>
                                        </p:tgtEl>
                                      </p:cBhvr>
                                    </p:animEffect>
                                  </p:childTnLst>
                                </p:cTn>
                              </p:par>
                              <p:par>
                                <p:cTn id="17" presetID="10" presetClass="entr" presetSubtype="0" fill="hold" nodeType="withEffect">
                                  <p:stCondLst>
                                    <p:cond delay="0"/>
                                  </p:stCondLst>
                                  <p:childTnLst>
                                    <p:set>
                                      <p:cBhvr>
                                        <p:cTn id="18" dur="1" fill="hold">
                                          <p:stCondLst>
                                            <p:cond delay="0"/>
                                          </p:stCondLst>
                                        </p:cTn>
                                        <p:tgtEl>
                                          <p:spTgt spid="52"/>
                                        </p:tgtEl>
                                        <p:attrNameLst>
                                          <p:attrName>style.visibility</p:attrName>
                                        </p:attrNameLst>
                                      </p:cBhvr>
                                      <p:to>
                                        <p:strVal val="visible"/>
                                      </p:to>
                                    </p:set>
                                    <p:animEffect transition="in" filter="fade">
                                      <p:cBhvr>
                                        <p:cTn id="19" dur="500"/>
                                        <p:tgtEl>
                                          <p:spTgt spid="52"/>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fade">
                                      <p:cBhvr>
                                        <p:cTn id="22" dur="500"/>
                                        <p:tgtEl>
                                          <p:spTgt spid="2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1" nodeType="clickEffect">
                                  <p:stCondLst>
                                    <p:cond delay="0"/>
                                  </p:stCondLst>
                                  <p:childTnLst>
                                    <p:animEffect transition="out" filter="fade">
                                      <p:cBhvr>
                                        <p:cTn id="26" dur="500"/>
                                        <p:tgtEl>
                                          <p:spTgt spid="27"/>
                                        </p:tgtEl>
                                      </p:cBhvr>
                                    </p:animEffect>
                                    <p:set>
                                      <p:cBhvr>
                                        <p:cTn id="27" dur="1" fill="hold">
                                          <p:stCondLst>
                                            <p:cond delay="499"/>
                                          </p:stCondLst>
                                        </p:cTn>
                                        <p:tgtEl>
                                          <p:spTgt spid="27"/>
                                        </p:tgtEl>
                                        <p:attrNameLst>
                                          <p:attrName>style.visibility</p:attrName>
                                        </p:attrNameLst>
                                      </p:cBhvr>
                                      <p:to>
                                        <p:strVal val="hidden"/>
                                      </p:to>
                                    </p:set>
                                  </p:childTnLst>
                                </p:cTn>
                              </p:par>
                              <p:par>
                                <p:cTn id="28" presetID="10" presetClass="exit" presetSubtype="0" fill="hold" grpId="0" nodeType="withEffect">
                                  <p:stCondLst>
                                    <p:cond delay="0"/>
                                  </p:stCondLst>
                                  <p:childTnLst>
                                    <p:animEffect transition="out" filter="fade">
                                      <p:cBhvr>
                                        <p:cTn id="29" dur="500"/>
                                        <p:tgtEl>
                                          <p:spTgt spid="14"/>
                                        </p:tgtEl>
                                      </p:cBhvr>
                                    </p:animEffect>
                                    <p:set>
                                      <p:cBhvr>
                                        <p:cTn id="30" dur="1" fill="hold">
                                          <p:stCondLst>
                                            <p:cond delay="499"/>
                                          </p:stCondLst>
                                        </p:cTn>
                                        <p:tgtEl>
                                          <p:spTgt spid="14"/>
                                        </p:tgtEl>
                                        <p:attrNameLst>
                                          <p:attrName>style.visibility</p:attrName>
                                        </p:attrNameLst>
                                      </p:cBhvr>
                                      <p:to>
                                        <p:strVal val="hidden"/>
                                      </p:to>
                                    </p:set>
                                  </p:childTnLst>
                                </p:cTn>
                              </p:par>
                              <p:par>
                                <p:cTn id="31" presetID="10" presetClass="exit" presetSubtype="0" fill="hold" nodeType="withEffect">
                                  <p:stCondLst>
                                    <p:cond delay="0"/>
                                  </p:stCondLst>
                                  <p:childTnLst>
                                    <p:animEffect transition="out" filter="fade">
                                      <p:cBhvr>
                                        <p:cTn id="32" dur="500"/>
                                        <p:tgtEl>
                                          <p:spTgt spid="52"/>
                                        </p:tgtEl>
                                      </p:cBhvr>
                                    </p:animEffect>
                                    <p:set>
                                      <p:cBhvr>
                                        <p:cTn id="33" dur="1" fill="hold">
                                          <p:stCondLst>
                                            <p:cond delay="499"/>
                                          </p:stCondLst>
                                        </p:cTn>
                                        <p:tgtEl>
                                          <p:spTgt spid="52"/>
                                        </p:tgtEl>
                                        <p:attrNameLst>
                                          <p:attrName>style.visibility</p:attrName>
                                        </p:attrNameLst>
                                      </p:cBhvr>
                                      <p:to>
                                        <p:strVal val="hidden"/>
                                      </p:to>
                                    </p:set>
                                  </p:childTnLst>
                                </p:cTn>
                              </p:par>
                              <p:par>
                                <p:cTn id="34" presetID="22" presetClass="entr" presetSubtype="8" repeatCount="indefinite" fill="hold" grpId="0" nodeType="withEffect">
                                  <p:stCondLst>
                                    <p:cond delay="0"/>
                                  </p:stCondLst>
                                  <p:childTnLst>
                                    <p:set>
                                      <p:cBhvr>
                                        <p:cTn id="35" dur="1" fill="hold">
                                          <p:stCondLst>
                                            <p:cond delay="0"/>
                                          </p:stCondLst>
                                        </p:cTn>
                                        <p:tgtEl>
                                          <p:spTgt spid="25"/>
                                        </p:tgtEl>
                                        <p:attrNameLst>
                                          <p:attrName>style.visibility</p:attrName>
                                        </p:attrNameLst>
                                      </p:cBhvr>
                                      <p:to>
                                        <p:strVal val="visible"/>
                                      </p:to>
                                    </p:set>
                                    <p:animEffect transition="in" filter="wipe(left)">
                                      <p:cBhvr>
                                        <p:cTn id="36" dur="1000"/>
                                        <p:tgtEl>
                                          <p:spTgt spid="25"/>
                                        </p:tgtEl>
                                      </p:cBhvr>
                                    </p:animEffect>
                                  </p:childTnLst>
                                </p:cTn>
                              </p:par>
                              <p:par>
                                <p:cTn id="37" presetID="22" presetClass="entr" presetSubtype="8" repeatCount="indefinite" fill="hold" nodeType="withEffect">
                                  <p:stCondLst>
                                    <p:cond delay="0"/>
                                  </p:stCondLst>
                                  <p:childTnLst>
                                    <p:set>
                                      <p:cBhvr>
                                        <p:cTn id="38" dur="1" fill="hold">
                                          <p:stCondLst>
                                            <p:cond delay="0"/>
                                          </p:stCondLst>
                                        </p:cTn>
                                        <p:tgtEl>
                                          <p:spTgt spid="36"/>
                                        </p:tgtEl>
                                        <p:attrNameLst>
                                          <p:attrName>style.visibility</p:attrName>
                                        </p:attrNameLst>
                                      </p:cBhvr>
                                      <p:to>
                                        <p:strVal val="visible"/>
                                      </p:to>
                                    </p:set>
                                    <p:animEffect transition="in" filter="wipe(left)">
                                      <p:cBhvr>
                                        <p:cTn id="39" dur="1000"/>
                                        <p:tgtEl>
                                          <p:spTgt spid="36"/>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28"/>
                                        </p:tgtEl>
                                        <p:attrNameLst>
                                          <p:attrName>style.visibility</p:attrName>
                                        </p:attrNameLst>
                                      </p:cBhvr>
                                      <p:to>
                                        <p:strVal val="visible"/>
                                      </p:to>
                                    </p:set>
                                    <p:animEffect transition="in" filter="fade">
                                      <p:cBhvr>
                                        <p:cTn id="44" dur="500"/>
                                        <p:tgtEl>
                                          <p:spTgt spid="28"/>
                                        </p:tgtEl>
                                      </p:cBhvr>
                                    </p:animEffect>
                                  </p:childTnLst>
                                </p:cTn>
                              </p:par>
                              <p:par>
                                <p:cTn id="45" presetID="10" presetClass="exit" presetSubtype="0" fill="hold" grpId="0" nodeType="withEffect">
                                  <p:stCondLst>
                                    <p:cond delay="0"/>
                                  </p:stCondLst>
                                  <p:childTnLst>
                                    <p:animEffect transition="out" filter="fade">
                                      <p:cBhvr>
                                        <p:cTn id="46" dur="500"/>
                                        <p:tgtEl>
                                          <p:spTgt spid="15"/>
                                        </p:tgtEl>
                                      </p:cBhvr>
                                    </p:animEffect>
                                    <p:set>
                                      <p:cBhvr>
                                        <p:cTn id="47" dur="1" fill="hold">
                                          <p:stCondLst>
                                            <p:cond delay="499"/>
                                          </p:stCondLst>
                                        </p:cTn>
                                        <p:tgtEl>
                                          <p:spTgt spid="15"/>
                                        </p:tgtEl>
                                        <p:attrNameLst>
                                          <p:attrName>style.visibility</p:attrName>
                                        </p:attrNameLst>
                                      </p:cBhvr>
                                      <p:to>
                                        <p:strVal val="hidden"/>
                                      </p:to>
                                    </p:set>
                                  </p:childTnLst>
                                </p:cTn>
                              </p:par>
                              <p:par>
                                <p:cTn id="48" presetID="10" presetClass="entr" presetSubtype="0" fill="hold" nodeType="withEffect">
                                  <p:stCondLst>
                                    <p:cond delay="0"/>
                                  </p:stCondLst>
                                  <p:childTnLst>
                                    <p:set>
                                      <p:cBhvr>
                                        <p:cTn id="49" dur="1" fill="hold">
                                          <p:stCondLst>
                                            <p:cond delay="0"/>
                                          </p:stCondLst>
                                        </p:cTn>
                                        <p:tgtEl>
                                          <p:spTgt spid="29"/>
                                        </p:tgtEl>
                                        <p:attrNameLst>
                                          <p:attrName>style.visibility</p:attrName>
                                        </p:attrNameLst>
                                      </p:cBhvr>
                                      <p:to>
                                        <p:strVal val="visible"/>
                                      </p:to>
                                    </p:set>
                                    <p:animEffect transition="in" filter="fade">
                                      <p:cBhvr>
                                        <p:cTn id="50" dur="500"/>
                                        <p:tgtEl>
                                          <p:spTgt spid="29"/>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32"/>
                                        </p:tgtEl>
                                        <p:attrNameLst>
                                          <p:attrName>style.visibility</p:attrName>
                                        </p:attrNameLst>
                                      </p:cBhvr>
                                      <p:to>
                                        <p:strVal val="visible"/>
                                      </p:to>
                                    </p:set>
                                    <p:animEffect transition="in" filter="fade">
                                      <p:cBhvr>
                                        <p:cTn id="53" dur="500"/>
                                        <p:tgtEl>
                                          <p:spTgt spid="32"/>
                                        </p:tgtEl>
                                      </p:cBhvr>
                                    </p:animEffect>
                                  </p:childTnLst>
                                </p:cTn>
                              </p:par>
                              <p:par>
                                <p:cTn id="54" presetID="10" presetClass="entr" presetSubtype="0" fill="hold" nodeType="withEffect">
                                  <p:stCondLst>
                                    <p:cond delay="0"/>
                                  </p:stCondLst>
                                  <p:childTnLst>
                                    <p:set>
                                      <p:cBhvr>
                                        <p:cTn id="55" dur="1" fill="hold">
                                          <p:stCondLst>
                                            <p:cond delay="0"/>
                                          </p:stCondLst>
                                        </p:cTn>
                                        <p:tgtEl>
                                          <p:spTgt spid="31"/>
                                        </p:tgtEl>
                                        <p:attrNameLst>
                                          <p:attrName>style.visibility</p:attrName>
                                        </p:attrNameLst>
                                      </p:cBhvr>
                                      <p:to>
                                        <p:strVal val="visible"/>
                                      </p:to>
                                    </p:set>
                                    <p:animEffect transition="in" filter="fade">
                                      <p:cBhvr>
                                        <p:cTn id="56" dur="500"/>
                                        <p:tgtEl>
                                          <p:spTgt spid="31"/>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33"/>
                                        </p:tgtEl>
                                        <p:attrNameLst>
                                          <p:attrName>style.visibility</p:attrName>
                                        </p:attrNameLst>
                                      </p:cBhvr>
                                      <p:to>
                                        <p:strVal val="visible"/>
                                      </p:to>
                                    </p:set>
                                    <p:animEffect transition="in" filter="fade">
                                      <p:cBhvr>
                                        <p:cTn id="61" dur="500"/>
                                        <p:tgtEl>
                                          <p:spTgt spid="33"/>
                                        </p:tgtEl>
                                      </p:cBhvr>
                                    </p:animEffect>
                                  </p:childTnLst>
                                </p:cTn>
                              </p:par>
                              <p:par>
                                <p:cTn id="62" presetID="10" presetClass="exit" presetSubtype="0" fill="hold" grpId="0" nodeType="withEffect">
                                  <p:stCondLst>
                                    <p:cond delay="0"/>
                                  </p:stCondLst>
                                  <p:childTnLst>
                                    <p:animEffect transition="out" filter="fade">
                                      <p:cBhvr>
                                        <p:cTn id="63" dur="500"/>
                                        <p:tgtEl>
                                          <p:spTgt spid="16"/>
                                        </p:tgtEl>
                                      </p:cBhvr>
                                    </p:animEffect>
                                    <p:set>
                                      <p:cBhvr>
                                        <p:cTn id="64" dur="1" fill="hold">
                                          <p:stCondLst>
                                            <p:cond delay="499"/>
                                          </p:stCondLst>
                                        </p:cTn>
                                        <p:tgtEl>
                                          <p:spTgt spid="16"/>
                                        </p:tgtEl>
                                        <p:attrNameLst>
                                          <p:attrName>style.visibility</p:attrName>
                                        </p:attrNameLst>
                                      </p:cBhvr>
                                      <p:to>
                                        <p:strVal val="hidden"/>
                                      </p:to>
                                    </p:set>
                                  </p:childTnLst>
                                </p:cTn>
                              </p:par>
                            </p:childTnLst>
                          </p:cTn>
                        </p:par>
                        <p:par>
                          <p:cTn id="65" fill="hold">
                            <p:stCondLst>
                              <p:cond delay="500"/>
                            </p:stCondLst>
                            <p:childTnLst>
                              <p:par>
                                <p:cTn id="66" presetID="10" presetClass="entr" presetSubtype="0" fill="hold" grpId="0" nodeType="afterEffect">
                                  <p:stCondLst>
                                    <p:cond delay="0"/>
                                  </p:stCondLst>
                                  <p:childTnLst>
                                    <p:set>
                                      <p:cBhvr>
                                        <p:cTn id="67" dur="1" fill="hold">
                                          <p:stCondLst>
                                            <p:cond delay="0"/>
                                          </p:stCondLst>
                                        </p:cTn>
                                        <p:tgtEl>
                                          <p:spTgt spid="30"/>
                                        </p:tgtEl>
                                        <p:attrNameLst>
                                          <p:attrName>style.visibility</p:attrName>
                                        </p:attrNameLst>
                                      </p:cBhvr>
                                      <p:to>
                                        <p:strVal val="visible"/>
                                      </p:to>
                                    </p:set>
                                    <p:animEffect transition="in" filter="fade">
                                      <p:cBhvr>
                                        <p:cTn id="68" dur="500"/>
                                        <p:tgtEl>
                                          <p:spTgt spid="30"/>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35"/>
                                        </p:tgtEl>
                                        <p:attrNameLst>
                                          <p:attrName>style.visibility</p:attrName>
                                        </p:attrNameLst>
                                      </p:cBhvr>
                                      <p:to>
                                        <p:strVal val="visible"/>
                                      </p:to>
                                    </p:set>
                                    <p:animEffect transition="in" filter="fade">
                                      <p:cBhvr>
                                        <p:cTn id="73" dur="500"/>
                                        <p:tgtEl>
                                          <p:spTgt spid="35"/>
                                        </p:tgtEl>
                                      </p:cBhvr>
                                    </p:animEffect>
                                  </p:childTnLst>
                                </p:cTn>
                              </p:par>
                              <p:par>
                                <p:cTn id="74" presetID="10" presetClass="exit" presetSubtype="0" fill="hold" grpId="0" nodeType="withEffect">
                                  <p:stCondLst>
                                    <p:cond delay="0"/>
                                  </p:stCondLst>
                                  <p:childTnLst>
                                    <p:animEffect transition="out" filter="fade">
                                      <p:cBhvr>
                                        <p:cTn id="75" dur="500"/>
                                        <p:tgtEl>
                                          <p:spTgt spid="17"/>
                                        </p:tgtEl>
                                      </p:cBhvr>
                                    </p:animEffect>
                                    <p:set>
                                      <p:cBhvr>
                                        <p:cTn id="76" dur="1" fill="hold">
                                          <p:stCondLst>
                                            <p:cond delay="499"/>
                                          </p:stCondLst>
                                        </p:cTn>
                                        <p:tgtEl>
                                          <p:spTgt spid="17"/>
                                        </p:tgtEl>
                                        <p:attrNameLst>
                                          <p:attrName>style.visibility</p:attrName>
                                        </p:attrNameLst>
                                      </p:cBhvr>
                                      <p:to>
                                        <p:strVal val="hidden"/>
                                      </p:to>
                                    </p:set>
                                  </p:childTnLst>
                                </p:cTn>
                              </p:par>
                            </p:childTnLst>
                          </p:cTn>
                        </p:par>
                        <p:par>
                          <p:cTn id="77" fill="hold">
                            <p:stCondLst>
                              <p:cond delay="500"/>
                            </p:stCondLst>
                            <p:childTnLst>
                              <p:par>
                                <p:cTn id="78" presetID="10" presetClass="entr" presetSubtype="0" fill="hold" grpId="0" nodeType="afterEffect">
                                  <p:stCondLst>
                                    <p:cond delay="0"/>
                                  </p:stCondLst>
                                  <p:childTnLst>
                                    <p:set>
                                      <p:cBhvr>
                                        <p:cTn id="79" dur="1" fill="hold">
                                          <p:stCondLst>
                                            <p:cond delay="0"/>
                                          </p:stCondLst>
                                        </p:cTn>
                                        <p:tgtEl>
                                          <p:spTgt spid="34"/>
                                        </p:tgtEl>
                                        <p:attrNameLst>
                                          <p:attrName>style.visibility</p:attrName>
                                        </p:attrNameLst>
                                      </p:cBhvr>
                                      <p:to>
                                        <p:strVal val="visible"/>
                                      </p:to>
                                    </p:set>
                                    <p:animEffect transition="in" filter="fade">
                                      <p:cBhvr>
                                        <p:cTn id="80"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6" grpId="0" animBg="1"/>
      <p:bldP spid="15" grpId="0" animBg="1"/>
      <p:bldP spid="14" grpId="0" animBg="1"/>
      <p:bldP spid="13" grpId="0" animBg="1"/>
      <p:bldP spid="23" grpId="0" animBg="1"/>
      <p:bldP spid="24" grpId="0" animBg="1"/>
      <p:bldP spid="25" grpId="0" animBg="1"/>
      <p:bldP spid="27" grpId="0" animBg="1"/>
      <p:bldP spid="27" grpId="1" animBg="1"/>
      <p:bldP spid="30" grpId="0"/>
      <p:bldP spid="32" grpId="0"/>
      <p:bldP spid="33" grpId="0"/>
      <p:bldP spid="34" grpId="0"/>
      <p:bldP spid="35" grpId="0"/>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 3: Introduction to the Electromagnetic </a:t>
            </a:r>
            <a:r>
              <a:rPr lang="en-US" dirty="0" smtClean="0"/>
              <a:t>Spectrum</a:t>
            </a:r>
            <a:endParaRPr lang="en-US" dirty="0"/>
          </a:p>
        </p:txBody>
      </p:sp>
      <p:sp>
        <p:nvSpPr>
          <p:cNvPr id="3" name="Slide Number Placeholder 2"/>
          <p:cNvSpPr>
            <a:spLocks noGrp="1"/>
          </p:cNvSpPr>
          <p:nvPr>
            <p:ph type="sldNum" sz="quarter" idx="12"/>
          </p:nvPr>
        </p:nvSpPr>
        <p:spPr/>
        <p:txBody>
          <a:bodyPr/>
          <a:lstStyle/>
          <a:p>
            <a:pPr>
              <a:defRPr/>
            </a:pPr>
            <a:r>
              <a:rPr lang="en-US" dirty="0" smtClean="0">
                <a:solidFill>
                  <a:schemeClr val="bg1"/>
                </a:solidFill>
              </a:rPr>
              <a:t>SLIDE </a:t>
            </a:r>
            <a:fld id="{7DE08B2E-D59F-498D-8D62-ABBAFDFFC21C}" type="slidenum">
              <a:rPr lang="en-US" smtClean="0">
                <a:solidFill>
                  <a:schemeClr val="bg1"/>
                </a:solidFill>
              </a:rPr>
              <a:pPr>
                <a:defRPr/>
              </a:pPr>
              <a:t>2</a:t>
            </a:fld>
            <a:endParaRPr lang="en-US" dirty="0">
              <a:solidFill>
                <a:schemeClr val="bg1"/>
              </a:solidFill>
            </a:endParaRPr>
          </a:p>
        </p:txBody>
      </p:sp>
      <p:sp>
        <p:nvSpPr>
          <p:cNvPr id="18" name="TextBox 17"/>
          <p:cNvSpPr txBox="1"/>
          <p:nvPr/>
        </p:nvSpPr>
        <p:spPr bwMode="auto">
          <a:xfrm>
            <a:off x="8704418" y="4673213"/>
            <a:ext cx="263213" cy="276999"/>
          </a:xfrm>
          <a:prstGeom prst="rect">
            <a:avLst/>
          </a:prstGeom>
          <a:solidFill>
            <a:srgbClr val="00007A"/>
          </a:solidFill>
          <a:ln w="9525">
            <a:noFill/>
            <a:miter lim="800000"/>
            <a:headEnd/>
            <a:tailEnd/>
          </a:ln>
          <a:effectLst/>
        </p:spPr>
        <p:txBody>
          <a:bodyPr vert="horz" wrap="square" lIns="73262" tIns="36631" rIns="73262" bIns="36631" numCol="1" anchor="ctr" anchorCtr="0" compatLnSpc="1">
            <a:prstTxWarp prst="textNoShape">
              <a:avLst/>
            </a:prstTxWarp>
          </a:bodyPr>
          <a:lstStyle>
            <a:defPPr>
              <a:defRPr lang="en-US"/>
            </a:defPPr>
            <a:lvl1pPr algn="r">
              <a:defRPr sz="1200" b="1">
                <a:solidFill>
                  <a:schemeClr val="bg1">
                    <a:lumMod val="65000"/>
                  </a:schemeClr>
                </a:solidFill>
                <a:latin typeface="Calibri" panose="020F0502020204030204" pitchFamily="34" charset="0"/>
              </a:defRPr>
            </a:lvl1pPr>
          </a:lstStyle>
          <a:p>
            <a:pPr algn="ctr"/>
            <a:r>
              <a:rPr lang="en-US" dirty="0" smtClean="0">
                <a:solidFill>
                  <a:srgbClr val="FFFF00"/>
                </a:solidFill>
              </a:rPr>
              <a:t>1</a:t>
            </a:r>
            <a:endParaRPr lang="en-US" dirty="0">
              <a:solidFill>
                <a:srgbClr val="FFFF00"/>
              </a:solidFill>
            </a:endParaRPr>
          </a:p>
        </p:txBody>
      </p:sp>
      <p:sp>
        <p:nvSpPr>
          <p:cNvPr id="17" name="TextBox 16"/>
          <p:cNvSpPr txBox="1"/>
          <p:nvPr/>
        </p:nvSpPr>
        <p:spPr bwMode="auto">
          <a:xfrm>
            <a:off x="8707593" y="4673213"/>
            <a:ext cx="263213" cy="276999"/>
          </a:xfrm>
          <a:prstGeom prst="rect">
            <a:avLst/>
          </a:prstGeom>
          <a:solidFill>
            <a:srgbClr val="00007A"/>
          </a:solidFill>
          <a:ln w="9525">
            <a:noFill/>
            <a:miter lim="800000"/>
            <a:headEnd/>
            <a:tailEnd/>
          </a:ln>
          <a:effectLst/>
        </p:spPr>
        <p:txBody>
          <a:bodyPr vert="horz" wrap="square" lIns="73262" tIns="36631" rIns="73262" bIns="36631" numCol="1" anchor="ctr" anchorCtr="0" compatLnSpc="1">
            <a:prstTxWarp prst="textNoShape">
              <a:avLst/>
            </a:prstTxWarp>
          </a:bodyPr>
          <a:lstStyle>
            <a:defPPr>
              <a:defRPr lang="en-US"/>
            </a:defPPr>
            <a:lvl1pPr algn="r">
              <a:defRPr sz="1200" b="1">
                <a:solidFill>
                  <a:schemeClr val="bg1">
                    <a:lumMod val="65000"/>
                  </a:schemeClr>
                </a:solidFill>
                <a:latin typeface="Calibri" panose="020F0502020204030204" pitchFamily="34" charset="0"/>
              </a:defRPr>
            </a:lvl1pPr>
          </a:lstStyle>
          <a:p>
            <a:pPr algn="ctr"/>
            <a:r>
              <a:rPr lang="en-US" dirty="0" smtClean="0">
                <a:solidFill>
                  <a:srgbClr val="FFFF00"/>
                </a:solidFill>
              </a:rPr>
              <a:t>2</a:t>
            </a:r>
            <a:endParaRPr lang="en-US" dirty="0">
              <a:solidFill>
                <a:srgbClr val="FFFF00"/>
              </a:solidFill>
            </a:endParaRPr>
          </a:p>
        </p:txBody>
      </p:sp>
      <p:sp>
        <p:nvSpPr>
          <p:cNvPr id="16" name="TextBox 15"/>
          <p:cNvSpPr txBox="1"/>
          <p:nvPr/>
        </p:nvSpPr>
        <p:spPr bwMode="auto">
          <a:xfrm>
            <a:off x="8707593" y="4673213"/>
            <a:ext cx="263213" cy="276999"/>
          </a:xfrm>
          <a:prstGeom prst="rect">
            <a:avLst/>
          </a:prstGeom>
          <a:solidFill>
            <a:srgbClr val="00007A"/>
          </a:solidFill>
          <a:ln w="9525">
            <a:noFill/>
            <a:miter lim="800000"/>
            <a:headEnd/>
            <a:tailEnd/>
          </a:ln>
          <a:effectLst/>
        </p:spPr>
        <p:txBody>
          <a:bodyPr vert="horz" wrap="square" lIns="73262" tIns="36631" rIns="73262" bIns="36631" numCol="1" anchor="ctr" anchorCtr="0" compatLnSpc="1">
            <a:prstTxWarp prst="textNoShape">
              <a:avLst/>
            </a:prstTxWarp>
          </a:bodyPr>
          <a:lstStyle>
            <a:defPPr>
              <a:defRPr lang="en-US"/>
            </a:defPPr>
            <a:lvl1pPr algn="r">
              <a:defRPr sz="1200" b="1">
                <a:solidFill>
                  <a:schemeClr val="bg1">
                    <a:lumMod val="65000"/>
                  </a:schemeClr>
                </a:solidFill>
                <a:latin typeface="Calibri" panose="020F0502020204030204" pitchFamily="34" charset="0"/>
              </a:defRPr>
            </a:lvl1pPr>
          </a:lstStyle>
          <a:p>
            <a:pPr algn="ctr"/>
            <a:r>
              <a:rPr lang="en-US" dirty="0" smtClean="0">
                <a:solidFill>
                  <a:srgbClr val="FFFF00"/>
                </a:solidFill>
              </a:rPr>
              <a:t>3</a:t>
            </a:r>
            <a:endParaRPr lang="en-US" dirty="0">
              <a:solidFill>
                <a:srgbClr val="FFFF00"/>
              </a:solidFill>
            </a:endParaRPr>
          </a:p>
        </p:txBody>
      </p:sp>
      <p:sp>
        <p:nvSpPr>
          <p:cNvPr id="15" name="TextBox 14"/>
          <p:cNvSpPr txBox="1"/>
          <p:nvPr/>
        </p:nvSpPr>
        <p:spPr bwMode="auto">
          <a:xfrm>
            <a:off x="8707593" y="4673213"/>
            <a:ext cx="263213" cy="276999"/>
          </a:xfrm>
          <a:prstGeom prst="rect">
            <a:avLst/>
          </a:prstGeom>
          <a:solidFill>
            <a:srgbClr val="00007A"/>
          </a:solidFill>
          <a:ln w="9525">
            <a:noFill/>
            <a:miter lim="800000"/>
            <a:headEnd/>
            <a:tailEnd/>
          </a:ln>
          <a:effectLst/>
        </p:spPr>
        <p:txBody>
          <a:bodyPr vert="horz" wrap="square" lIns="73262" tIns="36631" rIns="73262" bIns="36631" numCol="1" anchor="ctr" anchorCtr="0" compatLnSpc="1">
            <a:prstTxWarp prst="textNoShape">
              <a:avLst/>
            </a:prstTxWarp>
          </a:bodyPr>
          <a:lstStyle>
            <a:defPPr>
              <a:defRPr lang="en-US"/>
            </a:defPPr>
            <a:lvl1pPr algn="r">
              <a:defRPr sz="1200" b="1">
                <a:solidFill>
                  <a:schemeClr val="bg1">
                    <a:lumMod val="65000"/>
                  </a:schemeClr>
                </a:solidFill>
                <a:latin typeface="Calibri" panose="020F0502020204030204" pitchFamily="34" charset="0"/>
              </a:defRPr>
            </a:lvl1pPr>
          </a:lstStyle>
          <a:p>
            <a:pPr algn="ctr"/>
            <a:r>
              <a:rPr lang="en-US" dirty="0" smtClean="0">
                <a:solidFill>
                  <a:srgbClr val="FFFF00"/>
                </a:solidFill>
              </a:rPr>
              <a:t>4</a:t>
            </a:r>
            <a:endParaRPr lang="en-US" dirty="0">
              <a:solidFill>
                <a:srgbClr val="FFFF00"/>
              </a:solidFill>
            </a:endParaRPr>
          </a:p>
        </p:txBody>
      </p:sp>
      <p:sp>
        <p:nvSpPr>
          <p:cNvPr id="14" name="TextBox 13"/>
          <p:cNvSpPr txBox="1"/>
          <p:nvPr/>
        </p:nvSpPr>
        <p:spPr bwMode="auto">
          <a:xfrm>
            <a:off x="8707593" y="4673213"/>
            <a:ext cx="263213" cy="276999"/>
          </a:xfrm>
          <a:prstGeom prst="rect">
            <a:avLst/>
          </a:prstGeom>
          <a:solidFill>
            <a:srgbClr val="00007A"/>
          </a:solidFill>
          <a:ln w="9525">
            <a:noFill/>
            <a:miter lim="800000"/>
            <a:headEnd/>
            <a:tailEnd/>
          </a:ln>
          <a:effectLst/>
        </p:spPr>
        <p:txBody>
          <a:bodyPr vert="horz" wrap="square" lIns="73262" tIns="36631" rIns="73262" bIns="36631" numCol="1" anchor="ctr" anchorCtr="0" compatLnSpc="1">
            <a:prstTxWarp prst="textNoShape">
              <a:avLst/>
            </a:prstTxWarp>
          </a:bodyPr>
          <a:lstStyle>
            <a:defPPr>
              <a:defRPr lang="en-US"/>
            </a:defPPr>
            <a:lvl1pPr algn="r">
              <a:defRPr sz="1200" b="1">
                <a:solidFill>
                  <a:schemeClr val="bg1">
                    <a:lumMod val="65000"/>
                  </a:schemeClr>
                </a:solidFill>
                <a:latin typeface="Calibri" panose="020F0502020204030204" pitchFamily="34" charset="0"/>
              </a:defRPr>
            </a:lvl1pPr>
          </a:lstStyle>
          <a:p>
            <a:pPr algn="ctr"/>
            <a:r>
              <a:rPr lang="en-US" dirty="0" smtClean="0">
                <a:solidFill>
                  <a:srgbClr val="FFFF00"/>
                </a:solidFill>
              </a:rPr>
              <a:t>5</a:t>
            </a:r>
            <a:endParaRPr lang="en-US" dirty="0">
              <a:solidFill>
                <a:srgbClr val="FFFF00"/>
              </a:solidFill>
            </a:endParaRPr>
          </a:p>
        </p:txBody>
      </p:sp>
      <p:sp>
        <p:nvSpPr>
          <p:cNvPr id="13" name="TextBox 12"/>
          <p:cNvSpPr txBox="1"/>
          <p:nvPr/>
        </p:nvSpPr>
        <p:spPr bwMode="auto">
          <a:xfrm>
            <a:off x="8707593" y="4673213"/>
            <a:ext cx="263213" cy="276999"/>
          </a:xfrm>
          <a:prstGeom prst="rect">
            <a:avLst/>
          </a:prstGeom>
          <a:solidFill>
            <a:srgbClr val="00007A"/>
          </a:solidFill>
          <a:ln w="9525">
            <a:noFill/>
            <a:miter lim="800000"/>
            <a:headEnd/>
            <a:tailEnd/>
          </a:ln>
          <a:effectLst/>
        </p:spPr>
        <p:txBody>
          <a:bodyPr vert="horz" wrap="square" lIns="73262" tIns="36631" rIns="73262" bIns="36631" numCol="1" anchor="ctr" anchorCtr="0" compatLnSpc="1">
            <a:prstTxWarp prst="textNoShape">
              <a:avLst/>
            </a:prstTxWarp>
          </a:bodyPr>
          <a:lstStyle>
            <a:defPPr>
              <a:defRPr lang="en-US"/>
            </a:defPPr>
            <a:lvl1pPr algn="r">
              <a:defRPr sz="1200" b="1">
                <a:solidFill>
                  <a:schemeClr val="bg1">
                    <a:lumMod val="65000"/>
                  </a:schemeClr>
                </a:solidFill>
                <a:latin typeface="Calibri" panose="020F0502020204030204" pitchFamily="34" charset="0"/>
              </a:defRPr>
            </a:lvl1pPr>
          </a:lstStyle>
          <a:p>
            <a:pPr algn="ctr"/>
            <a:r>
              <a:rPr lang="en-US" dirty="0" smtClean="0">
                <a:solidFill>
                  <a:srgbClr val="FFFF00"/>
                </a:solidFill>
              </a:rPr>
              <a:t>6</a:t>
            </a:r>
            <a:endParaRPr lang="en-US" dirty="0">
              <a:solidFill>
                <a:srgbClr val="FFFF00"/>
              </a:solidFill>
            </a:endParaRPr>
          </a:p>
        </p:txBody>
      </p:sp>
      <p:sp>
        <p:nvSpPr>
          <p:cNvPr id="12" name="TextBox 11"/>
          <p:cNvSpPr txBox="1"/>
          <p:nvPr/>
        </p:nvSpPr>
        <p:spPr bwMode="auto">
          <a:xfrm>
            <a:off x="8707593" y="4673213"/>
            <a:ext cx="263213" cy="276999"/>
          </a:xfrm>
          <a:prstGeom prst="rect">
            <a:avLst/>
          </a:prstGeom>
          <a:solidFill>
            <a:srgbClr val="00007A"/>
          </a:solidFill>
          <a:ln w="9525">
            <a:noFill/>
            <a:miter lim="800000"/>
            <a:headEnd/>
            <a:tailEnd/>
          </a:ln>
          <a:effectLst/>
        </p:spPr>
        <p:txBody>
          <a:bodyPr vert="horz" wrap="square" lIns="73262" tIns="36631" rIns="73262" bIns="36631" numCol="1" anchor="ctr" anchorCtr="0" compatLnSpc="1">
            <a:prstTxWarp prst="textNoShape">
              <a:avLst/>
            </a:prstTxWarp>
          </a:bodyPr>
          <a:lstStyle>
            <a:defPPr>
              <a:defRPr lang="en-US"/>
            </a:defPPr>
            <a:lvl1pPr algn="r">
              <a:defRPr sz="1200" b="1">
                <a:solidFill>
                  <a:schemeClr val="bg1">
                    <a:lumMod val="65000"/>
                  </a:schemeClr>
                </a:solidFill>
                <a:latin typeface="Calibri" panose="020F0502020204030204" pitchFamily="34" charset="0"/>
              </a:defRPr>
            </a:lvl1pPr>
          </a:lstStyle>
          <a:p>
            <a:pPr algn="ctr"/>
            <a:r>
              <a:rPr lang="en-US" dirty="0" smtClean="0">
                <a:solidFill>
                  <a:srgbClr val="FFFF00"/>
                </a:solidFill>
              </a:rPr>
              <a:t>7</a:t>
            </a:r>
            <a:endParaRPr lang="en-US" dirty="0">
              <a:solidFill>
                <a:srgbClr val="FFFF00"/>
              </a:solidFill>
            </a:endParaRPr>
          </a:p>
        </p:txBody>
      </p:sp>
      <p:sp>
        <p:nvSpPr>
          <p:cNvPr id="11" name="TextBox 10"/>
          <p:cNvSpPr txBox="1"/>
          <p:nvPr/>
        </p:nvSpPr>
        <p:spPr bwMode="auto">
          <a:xfrm>
            <a:off x="8707593" y="4673213"/>
            <a:ext cx="263213" cy="276999"/>
          </a:xfrm>
          <a:prstGeom prst="rect">
            <a:avLst/>
          </a:prstGeom>
          <a:solidFill>
            <a:srgbClr val="00007A"/>
          </a:solidFill>
          <a:ln w="9525">
            <a:noFill/>
            <a:miter lim="800000"/>
            <a:headEnd/>
            <a:tailEnd/>
          </a:ln>
          <a:effectLst/>
        </p:spPr>
        <p:txBody>
          <a:bodyPr vert="horz" wrap="square" lIns="73262" tIns="36631" rIns="73262" bIns="36631" numCol="1" anchor="ctr" anchorCtr="0" compatLnSpc="1">
            <a:prstTxWarp prst="textNoShape">
              <a:avLst/>
            </a:prstTxWarp>
          </a:bodyPr>
          <a:lstStyle>
            <a:defPPr>
              <a:defRPr lang="en-US"/>
            </a:defPPr>
            <a:lvl1pPr algn="r">
              <a:defRPr sz="1200" b="1">
                <a:solidFill>
                  <a:schemeClr val="bg1">
                    <a:lumMod val="65000"/>
                  </a:schemeClr>
                </a:solidFill>
                <a:latin typeface="Calibri" panose="020F0502020204030204" pitchFamily="34" charset="0"/>
              </a:defRPr>
            </a:lvl1pPr>
          </a:lstStyle>
          <a:p>
            <a:pPr algn="ctr"/>
            <a:r>
              <a:rPr lang="en-US" dirty="0" smtClean="0">
                <a:solidFill>
                  <a:srgbClr val="FFFF00"/>
                </a:solidFill>
              </a:rPr>
              <a:t>8</a:t>
            </a:r>
            <a:endParaRPr lang="en-US" dirty="0">
              <a:solidFill>
                <a:srgbClr val="FFFF00"/>
              </a:solidFill>
            </a:endParaRPr>
          </a:p>
        </p:txBody>
      </p:sp>
      <p:grpSp>
        <p:nvGrpSpPr>
          <p:cNvPr id="23" name="Group 22"/>
          <p:cNvGrpSpPr/>
          <p:nvPr/>
        </p:nvGrpSpPr>
        <p:grpSpPr>
          <a:xfrm>
            <a:off x="1541461" y="1629833"/>
            <a:ext cx="3476536" cy="993701"/>
            <a:chOff x="1834356" y="1194541"/>
            <a:chExt cx="4359275" cy="993701"/>
          </a:xfrm>
        </p:grpSpPr>
        <p:sp>
          <p:nvSpPr>
            <p:cNvPr id="24" name="Freeform 23"/>
            <p:cNvSpPr/>
            <p:nvPr/>
          </p:nvSpPr>
          <p:spPr bwMode="auto">
            <a:xfrm>
              <a:off x="1834356" y="1194541"/>
              <a:ext cx="1452563" cy="982589"/>
            </a:xfrm>
            <a:custGeom>
              <a:avLst/>
              <a:gdLst>
                <a:gd name="connsiteX0" fmla="*/ 0 w 1452563"/>
                <a:gd name="connsiteY0" fmla="*/ 469953 h 982589"/>
                <a:gd name="connsiteX1" fmla="*/ 180975 w 1452563"/>
                <a:gd name="connsiteY1" fmla="*/ 124672 h 982589"/>
                <a:gd name="connsiteX2" fmla="*/ 359569 w 1452563"/>
                <a:gd name="connsiteY2" fmla="*/ 847 h 982589"/>
                <a:gd name="connsiteX3" fmla="*/ 550069 w 1452563"/>
                <a:gd name="connsiteY3" fmla="*/ 174678 h 982589"/>
                <a:gd name="connsiteX4" fmla="*/ 709613 w 1452563"/>
                <a:gd name="connsiteY4" fmla="*/ 481859 h 982589"/>
                <a:gd name="connsiteX5" fmla="*/ 873919 w 1452563"/>
                <a:gd name="connsiteY5" fmla="*/ 808090 h 982589"/>
                <a:gd name="connsiteX6" fmla="*/ 959644 w 1452563"/>
                <a:gd name="connsiteY6" fmla="*/ 927153 h 982589"/>
                <a:gd name="connsiteX7" fmla="*/ 1045369 w 1452563"/>
                <a:gd name="connsiteY7" fmla="*/ 977159 h 982589"/>
                <a:gd name="connsiteX8" fmla="*/ 1131094 w 1452563"/>
                <a:gd name="connsiteY8" fmla="*/ 972397 h 982589"/>
                <a:gd name="connsiteX9" fmla="*/ 1223963 w 1452563"/>
                <a:gd name="connsiteY9" fmla="*/ 898578 h 982589"/>
                <a:gd name="connsiteX10" fmla="*/ 1345407 w 1452563"/>
                <a:gd name="connsiteY10" fmla="*/ 684265 h 982589"/>
                <a:gd name="connsiteX11" fmla="*/ 1452563 w 1452563"/>
                <a:gd name="connsiteY11" fmla="*/ 477097 h 982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52563" h="982589">
                  <a:moveTo>
                    <a:pt x="0" y="469953"/>
                  </a:moveTo>
                  <a:cubicBezTo>
                    <a:pt x="60523" y="336404"/>
                    <a:pt x="121047" y="202856"/>
                    <a:pt x="180975" y="124672"/>
                  </a:cubicBezTo>
                  <a:cubicBezTo>
                    <a:pt x="240903" y="46488"/>
                    <a:pt x="298053" y="-7487"/>
                    <a:pt x="359569" y="847"/>
                  </a:cubicBezTo>
                  <a:cubicBezTo>
                    <a:pt x="421085" y="9181"/>
                    <a:pt x="491728" y="94509"/>
                    <a:pt x="550069" y="174678"/>
                  </a:cubicBezTo>
                  <a:cubicBezTo>
                    <a:pt x="608410" y="254847"/>
                    <a:pt x="655638" y="376290"/>
                    <a:pt x="709613" y="481859"/>
                  </a:cubicBezTo>
                  <a:cubicBezTo>
                    <a:pt x="763588" y="587428"/>
                    <a:pt x="832247" y="733874"/>
                    <a:pt x="873919" y="808090"/>
                  </a:cubicBezTo>
                  <a:cubicBezTo>
                    <a:pt x="915591" y="882306"/>
                    <a:pt x="931069" y="898975"/>
                    <a:pt x="959644" y="927153"/>
                  </a:cubicBezTo>
                  <a:cubicBezTo>
                    <a:pt x="988219" y="955331"/>
                    <a:pt x="1016794" y="969618"/>
                    <a:pt x="1045369" y="977159"/>
                  </a:cubicBezTo>
                  <a:cubicBezTo>
                    <a:pt x="1073944" y="984700"/>
                    <a:pt x="1101328" y="985494"/>
                    <a:pt x="1131094" y="972397"/>
                  </a:cubicBezTo>
                  <a:cubicBezTo>
                    <a:pt x="1160860" y="959300"/>
                    <a:pt x="1188244" y="946600"/>
                    <a:pt x="1223963" y="898578"/>
                  </a:cubicBezTo>
                  <a:cubicBezTo>
                    <a:pt x="1259682" y="850556"/>
                    <a:pt x="1307307" y="754512"/>
                    <a:pt x="1345407" y="684265"/>
                  </a:cubicBezTo>
                  <a:cubicBezTo>
                    <a:pt x="1383507" y="614018"/>
                    <a:pt x="1418035" y="545557"/>
                    <a:pt x="1452563" y="477097"/>
                  </a:cubicBezTo>
                </a:path>
              </a:pathLst>
            </a:custGeom>
            <a:noFill/>
            <a:ln w="1905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5" name="Freeform 24"/>
            <p:cNvSpPr/>
            <p:nvPr/>
          </p:nvSpPr>
          <p:spPr bwMode="auto">
            <a:xfrm>
              <a:off x="3286918" y="1200891"/>
              <a:ext cx="1452563" cy="982589"/>
            </a:xfrm>
            <a:custGeom>
              <a:avLst/>
              <a:gdLst>
                <a:gd name="connsiteX0" fmla="*/ 0 w 1452563"/>
                <a:gd name="connsiteY0" fmla="*/ 469953 h 982589"/>
                <a:gd name="connsiteX1" fmla="*/ 180975 w 1452563"/>
                <a:gd name="connsiteY1" fmla="*/ 124672 h 982589"/>
                <a:gd name="connsiteX2" fmla="*/ 359569 w 1452563"/>
                <a:gd name="connsiteY2" fmla="*/ 847 h 982589"/>
                <a:gd name="connsiteX3" fmla="*/ 550069 w 1452563"/>
                <a:gd name="connsiteY3" fmla="*/ 174678 h 982589"/>
                <a:gd name="connsiteX4" fmla="*/ 709613 w 1452563"/>
                <a:gd name="connsiteY4" fmla="*/ 481859 h 982589"/>
                <a:gd name="connsiteX5" fmla="*/ 873919 w 1452563"/>
                <a:gd name="connsiteY5" fmla="*/ 808090 h 982589"/>
                <a:gd name="connsiteX6" fmla="*/ 959644 w 1452563"/>
                <a:gd name="connsiteY6" fmla="*/ 927153 h 982589"/>
                <a:gd name="connsiteX7" fmla="*/ 1045369 w 1452563"/>
                <a:gd name="connsiteY7" fmla="*/ 977159 h 982589"/>
                <a:gd name="connsiteX8" fmla="*/ 1131094 w 1452563"/>
                <a:gd name="connsiteY8" fmla="*/ 972397 h 982589"/>
                <a:gd name="connsiteX9" fmla="*/ 1223963 w 1452563"/>
                <a:gd name="connsiteY9" fmla="*/ 898578 h 982589"/>
                <a:gd name="connsiteX10" fmla="*/ 1345407 w 1452563"/>
                <a:gd name="connsiteY10" fmla="*/ 684265 h 982589"/>
                <a:gd name="connsiteX11" fmla="*/ 1452563 w 1452563"/>
                <a:gd name="connsiteY11" fmla="*/ 477097 h 982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52563" h="982589">
                  <a:moveTo>
                    <a:pt x="0" y="469953"/>
                  </a:moveTo>
                  <a:cubicBezTo>
                    <a:pt x="60523" y="336404"/>
                    <a:pt x="121047" y="202856"/>
                    <a:pt x="180975" y="124672"/>
                  </a:cubicBezTo>
                  <a:cubicBezTo>
                    <a:pt x="240903" y="46488"/>
                    <a:pt x="298053" y="-7487"/>
                    <a:pt x="359569" y="847"/>
                  </a:cubicBezTo>
                  <a:cubicBezTo>
                    <a:pt x="421085" y="9181"/>
                    <a:pt x="491728" y="94509"/>
                    <a:pt x="550069" y="174678"/>
                  </a:cubicBezTo>
                  <a:cubicBezTo>
                    <a:pt x="608410" y="254847"/>
                    <a:pt x="655638" y="376290"/>
                    <a:pt x="709613" y="481859"/>
                  </a:cubicBezTo>
                  <a:cubicBezTo>
                    <a:pt x="763588" y="587428"/>
                    <a:pt x="832247" y="733874"/>
                    <a:pt x="873919" y="808090"/>
                  </a:cubicBezTo>
                  <a:cubicBezTo>
                    <a:pt x="915591" y="882306"/>
                    <a:pt x="931069" y="898975"/>
                    <a:pt x="959644" y="927153"/>
                  </a:cubicBezTo>
                  <a:cubicBezTo>
                    <a:pt x="988219" y="955331"/>
                    <a:pt x="1016794" y="969618"/>
                    <a:pt x="1045369" y="977159"/>
                  </a:cubicBezTo>
                  <a:cubicBezTo>
                    <a:pt x="1073944" y="984700"/>
                    <a:pt x="1101328" y="985494"/>
                    <a:pt x="1131094" y="972397"/>
                  </a:cubicBezTo>
                  <a:cubicBezTo>
                    <a:pt x="1160860" y="959300"/>
                    <a:pt x="1188244" y="946600"/>
                    <a:pt x="1223963" y="898578"/>
                  </a:cubicBezTo>
                  <a:cubicBezTo>
                    <a:pt x="1259682" y="850556"/>
                    <a:pt x="1307307" y="754512"/>
                    <a:pt x="1345407" y="684265"/>
                  </a:cubicBezTo>
                  <a:cubicBezTo>
                    <a:pt x="1383507" y="614018"/>
                    <a:pt x="1418035" y="545557"/>
                    <a:pt x="1452563" y="477097"/>
                  </a:cubicBezTo>
                </a:path>
              </a:pathLst>
            </a:custGeom>
            <a:noFill/>
            <a:ln w="1905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6" name="Freeform 25"/>
            <p:cNvSpPr/>
            <p:nvPr/>
          </p:nvSpPr>
          <p:spPr bwMode="auto">
            <a:xfrm>
              <a:off x="4741068" y="1205653"/>
              <a:ext cx="1452563" cy="982589"/>
            </a:xfrm>
            <a:custGeom>
              <a:avLst/>
              <a:gdLst>
                <a:gd name="connsiteX0" fmla="*/ 0 w 1452563"/>
                <a:gd name="connsiteY0" fmla="*/ 469953 h 982589"/>
                <a:gd name="connsiteX1" fmla="*/ 180975 w 1452563"/>
                <a:gd name="connsiteY1" fmla="*/ 124672 h 982589"/>
                <a:gd name="connsiteX2" fmla="*/ 359569 w 1452563"/>
                <a:gd name="connsiteY2" fmla="*/ 847 h 982589"/>
                <a:gd name="connsiteX3" fmla="*/ 550069 w 1452563"/>
                <a:gd name="connsiteY3" fmla="*/ 174678 h 982589"/>
                <a:gd name="connsiteX4" fmla="*/ 709613 w 1452563"/>
                <a:gd name="connsiteY4" fmla="*/ 481859 h 982589"/>
                <a:gd name="connsiteX5" fmla="*/ 873919 w 1452563"/>
                <a:gd name="connsiteY5" fmla="*/ 808090 h 982589"/>
                <a:gd name="connsiteX6" fmla="*/ 959644 w 1452563"/>
                <a:gd name="connsiteY6" fmla="*/ 927153 h 982589"/>
                <a:gd name="connsiteX7" fmla="*/ 1045369 w 1452563"/>
                <a:gd name="connsiteY7" fmla="*/ 977159 h 982589"/>
                <a:gd name="connsiteX8" fmla="*/ 1131094 w 1452563"/>
                <a:gd name="connsiteY8" fmla="*/ 972397 h 982589"/>
                <a:gd name="connsiteX9" fmla="*/ 1223963 w 1452563"/>
                <a:gd name="connsiteY9" fmla="*/ 898578 h 982589"/>
                <a:gd name="connsiteX10" fmla="*/ 1345407 w 1452563"/>
                <a:gd name="connsiteY10" fmla="*/ 684265 h 982589"/>
                <a:gd name="connsiteX11" fmla="*/ 1452563 w 1452563"/>
                <a:gd name="connsiteY11" fmla="*/ 477097 h 982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52563" h="982589">
                  <a:moveTo>
                    <a:pt x="0" y="469953"/>
                  </a:moveTo>
                  <a:cubicBezTo>
                    <a:pt x="60523" y="336404"/>
                    <a:pt x="121047" y="202856"/>
                    <a:pt x="180975" y="124672"/>
                  </a:cubicBezTo>
                  <a:cubicBezTo>
                    <a:pt x="240903" y="46488"/>
                    <a:pt x="298053" y="-7487"/>
                    <a:pt x="359569" y="847"/>
                  </a:cubicBezTo>
                  <a:cubicBezTo>
                    <a:pt x="421085" y="9181"/>
                    <a:pt x="491728" y="94509"/>
                    <a:pt x="550069" y="174678"/>
                  </a:cubicBezTo>
                  <a:cubicBezTo>
                    <a:pt x="608410" y="254847"/>
                    <a:pt x="655638" y="376290"/>
                    <a:pt x="709613" y="481859"/>
                  </a:cubicBezTo>
                  <a:cubicBezTo>
                    <a:pt x="763588" y="587428"/>
                    <a:pt x="832247" y="733874"/>
                    <a:pt x="873919" y="808090"/>
                  </a:cubicBezTo>
                  <a:cubicBezTo>
                    <a:pt x="915591" y="882306"/>
                    <a:pt x="931069" y="898975"/>
                    <a:pt x="959644" y="927153"/>
                  </a:cubicBezTo>
                  <a:cubicBezTo>
                    <a:pt x="988219" y="955331"/>
                    <a:pt x="1016794" y="969618"/>
                    <a:pt x="1045369" y="977159"/>
                  </a:cubicBezTo>
                  <a:cubicBezTo>
                    <a:pt x="1073944" y="984700"/>
                    <a:pt x="1101328" y="985494"/>
                    <a:pt x="1131094" y="972397"/>
                  </a:cubicBezTo>
                  <a:cubicBezTo>
                    <a:pt x="1160860" y="959300"/>
                    <a:pt x="1188244" y="946600"/>
                    <a:pt x="1223963" y="898578"/>
                  </a:cubicBezTo>
                  <a:cubicBezTo>
                    <a:pt x="1259682" y="850556"/>
                    <a:pt x="1307307" y="754512"/>
                    <a:pt x="1345407" y="684265"/>
                  </a:cubicBezTo>
                  <a:cubicBezTo>
                    <a:pt x="1383507" y="614018"/>
                    <a:pt x="1418035" y="545557"/>
                    <a:pt x="1452563" y="477097"/>
                  </a:cubicBezTo>
                </a:path>
              </a:pathLst>
            </a:custGeom>
            <a:noFill/>
            <a:ln w="1905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grpSp>
      <p:grpSp>
        <p:nvGrpSpPr>
          <p:cNvPr id="27" name="Group 26"/>
          <p:cNvGrpSpPr/>
          <p:nvPr/>
        </p:nvGrpSpPr>
        <p:grpSpPr>
          <a:xfrm>
            <a:off x="1328580" y="3534833"/>
            <a:ext cx="3518796" cy="1012751"/>
            <a:chOff x="1529556" y="1170728"/>
            <a:chExt cx="7690644" cy="1012751"/>
          </a:xfrm>
        </p:grpSpPr>
        <p:grpSp>
          <p:nvGrpSpPr>
            <p:cNvPr id="28" name="Group 27"/>
            <p:cNvGrpSpPr/>
            <p:nvPr/>
          </p:nvGrpSpPr>
          <p:grpSpPr>
            <a:xfrm>
              <a:off x="1529556" y="1170728"/>
              <a:ext cx="2566194" cy="993701"/>
              <a:chOff x="1834356" y="1194541"/>
              <a:chExt cx="4359275" cy="993701"/>
            </a:xfrm>
          </p:grpSpPr>
          <p:sp>
            <p:nvSpPr>
              <p:cNvPr id="37" name="Freeform 36"/>
              <p:cNvSpPr/>
              <p:nvPr/>
            </p:nvSpPr>
            <p:spPr bwMode="auto">
              <a:xfrm>
                <a:off x="1834356" y="1194541"/>
                <a:ext cx="1452563" cy="982589"/>
              </a:xfrm>
              <a:custGeom>
                <a:avLst/>
                <a:gdLst>
                  <a:gd name="connsiteX0" fmla="*/ 0 w 1452563"/>
                  <a:gd name="connsiteY0" fmla="*/ 469953 h 982589"/>
                  <a:gd name="connsiteX1" fmla="*/ 180975 w 1452563"/>
                  <a:gd name="connsiteY1" fmla="*/ 124672 h 982589"/>
                  <a:gd name="connsiteX2" fmla="*/ 359569 w 1452563"/>
                  <a:gd name="connsiteY2" fmla="*/ 847 h 982589"/>
                  <a:gd name="connsiteX3" fmla="*/ 550069 w 1452563"/>
                  <a:gd name="connsiteY3" fmla="*/ 174678 h 982589"/>
                  <a:gd name="connsiteX4" fmla="*/ 709613 w 1452563"/>
                  <a:gd name="connsiteY4" fmla="*/ 481859 h 982589"/>
                  <a:gd name="connsiteX5" fmla="*/ 873919 w 1452563"/>
                  <a:gd name="connsiteY5" fmla="*/ 808090 h 982589"/>
                  <a:gd name="connsiteX6" fmla="*/ 959644 w 1452563"/>
                  <a:gd name="connsiteY6" fmla="*/ 927153 h 982589"/>
                  <a:gd name="connsiteX7" fmla="*/ 1045369 w 1452563"/>
                  <a:gd name="connsiteY7" fmla="*/ 977159 h 982589"/>
                  <a:gd name="connsiteX8" fmla="*/ 1131094 w 1452563"/>
                  <a:gd name="connsiteY8" fmla="*/ 972397 h 982589"/>
                  <a:gd name="connsiteX9" fmla="*/ 1223963 w 1452563"/>
                  <a:gd name="connsiteY9" fmla="*/ 898578 h 982589"/>
                  <a:gd name="connsiteX10" fmla="*/ 1345407 w 1452563"/>
                  <a:gd name="connsiteY10" fmla="*/ 684265 h 982589"/>
                  <a:gd name="connsiteX11" fmla="*/ 1452563 w 1452563"/>
                  <a:gd name="connsiteY11" fmla="*/ 477097 h 982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52563" h="982589">
                    <a:moveTo>
                      <a:pt x="0" y="469953"/>
                    </a:moveTo>
                    <a:cubicBezTo>
                      <a:pt x="60523" y="336404"/>
                      <a:pt x="121047" y="202856"/>
                      <a:pt x="180975" y="124672"/>
                    </a:cubicBezTo>
                    <a:cubicBezTo>
                      <a:pt x="240903" y="46488"/>
                      <a:pt x="298053" y="-7487"/>
                      <a:pt x="359569" y="847"/>
                    </a:cubicBezTo>
                    <a:cubicBezTo>
                      <a:pt x="421085" y="9181"/>
                      <a:pt x="491728" y="94509"/>
                      <a:pt x="550069" y="174678"/>
                    </a:cubicBezTo>
                    <a:cubicBezTo>
                      <a:pt x="608410" y="254847"/>
                      <a:pt x="655638" y="376290"/>
                      <a:pt x="709613" y="481859"/>
                    </a:cubicBezTo>
                    <a:cubicBezTo>
                      <a:pt x="763588" y="587428"/>
                      <a:pt x="832247" y="733874"/>
                      <a:pt x="873919" y="808090"/>
                    </a:cubicBezTo>
                    <a:cubicBezTo>
                      <a:pt x="915591" y="882306"/>
                      <a:pt x="931069" y="898975"/>
                      <a:pt x="959644" y="927153"/>
                    </a:cubicBezTo>
                    <a:cubicBezTo>
                      <a:pt x="988219" y="955331"/>
                      <a:pt x="1016794" y="969618"/>
                      <a:pt x="1045369" y="977159"/>
                    </a:cubicBezTo>
                    <a:cubicBezTo>
                      <a:pt x="1073944" y="984700"/>
                      <a:pt x="1101328" y="985494"/>
                      <a:pt x="1131094" y="972397"/>
                    </a:cubicBezTo>
                    <a:cubicBezTo>
                      <a:pt x="1160860" y="959300"/>
                      <a:pt x="1188244" y="946600"/>
                      <a:pt x="1223963" y="898578"/>
                    </a:cubicBezTo>
                    <a:cubicBezTo>
                      <a:pt x="1259682" y="850556"/>
                      <a:pt x="1307307" y="754512"/>
                      <a:pt x="1345407" y="684265"/>
                    </a:cubicBezTo>
                    <a:cubicBezTo>
                      <a:pt x="1383507" y="614018"/>
                      <a:pt x="1418035" y="545557"/>
                      <a:pt x="1452563" y="477097"/>
                    </a:cubicBezTo>
                  </a:path>
                </a:pathLst>
              </a:custGeom>
              <a:noFill/>
              <a:ln w="1905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38" name="Freeform 37"/>
              <p:cNvSpPr/>
              <p:nvPr/>
            </p:nvSpPr>
            <p:spPr bwMode="auto">
              <a:xfrm>
                <a:off x="3286918" y="1200891"/>
                <a:ext cx="1452563" cy="982589"/>
              </a:xfrm>
              <a:custGeom>
                <a:avLst/>
                <a:gdLst>
                  <a:gd name="connsiteX0" fmla="*/ 0 w 1452563"/>
                  <a:gd name="connsiteY0" fmla="*/ 469953 h 982589"/>
                  <a:gd name="connsiteX1" fmla="*/ 180975 w 1452563"/>
                  <a:gd name="connsiteY1" fmla="*/ 124672 h 982589"/>
                  <a:gd name="connsiteX2" fmla="*/ 359569 w 1452563"/>
                  <a:gd name="connsiteY2" fmla="*/ 847 h 982589"/>
                  <a:gd name="connsiteX3" fmla="*/ 550069 w 1452563"/>
                  <a:gd name="connsiteY3" fmla="*/ 174678 h 982589"/>
                  <a:gd name="connsiteX4" fmla="*/ 709613 w 1452563"/>
                  <a:gd name="connsiteY4" fmla="*/ 481859 h 982589"/>
                  <a:gd name="connsiteX5" fmla="*/ 873919 w 1452563"/>
                  <a:gd name="connsiteY5" fmla="*/ 808090 h 982589"/>
                  <a:gd name="connsiteX6" fmla="*/ 959644 w 1452563"/>
                  <a:gd name="connsiteY6" fmla="*/ 927153 h 982589"/>
                  <a:gd name="connsiteX7" fmla="*/ 1045369 w 1452563"/>
                  <a:gd name="connsiteY7" fmla="*/ 977159 h 982589"/>
                  <a:gd name="connsiteX8" fmla="*/ 1131094 w 1452563"/>
                  <a:gd name="connsiteY8" fmla="*/ 972397 h 982589"/>
                  <a:gd name="connsiteX9" fmla="*/ 1223963 w 1452563"/>
                  <a:gd name="connsiteY9" fmla="*/ 898578 h 982589"/>
                  <a:gd name="connsiteX10" fmla="*/ 1345407 w 1452563"/>
                  <a:gd name="connsiteY10" fmla="*/ 684265 h 982589"/>
                  <a:gd name="connsiteX11" fmla="*/ 1452563 w 1452563"/>
                  <a:gd name="connsiteY11" fmla="*/ 477097 h 982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52563" h="982589">
                    <a:moveTo>
                      <a:pt x="0" y="469953"/>
                    </a:moveTo>
                    <a:cubicBezTo>
                      <a:pt x="60523" y="336404"/>
                      <a:pt x="121047" y="202856"/>
                      <a:pt x="180975" y="124672"/>
                    </a:cubicBezTo>
                    <a:cubicBezTo>
                      <a:pt x="240903" y="46488"/>
                      <a:pt x="298053" y="-7487"/>
                      <a:pt x="359569" y="847"/>
                    </a:cubicBezTo>
                    <a:cubicBezTo>
                      <a:pt x="421085" y="9181"/>
                      <a:pt x="491728" y="94509"/>
                      <a:pt x="550069" y="174678"/>
                    </a:cubicBezTo>
                    <a:cubicBezTo>
                      <a:pt x="608410" y="254847"/>
                      <a:pt x="655638" y="376290"/>
                      <a:pt x="709613" y="481859"/>
                    </a:cubicBezTo>
                    <a:cubicBezTo>
                      <a:pt x="763588" y="587428"/>
                      <a:pt x="832247" y="733874"/>
                      <a:pt x="873919" y="808090"/>
                    </a:cubicBezTo>
                    <a:cubicBezTo>
                      <a:pt x="915591" y="882306"/>
                      <a:pt x="931069" y="898975"/>
                      <a:pt x="959644" y="927153"/>
                    </a:cubicBezTo>
                    <a:cubicBezTo>
                      <a:pt x="988219" y="955331"/>
                      <a:pt x="1016794" y="969618"/>
                      <a:pt x="1045369" y="977159"/>
                    </a:cubicBezTo>
                    <a:cubicBezTo>
                      <a:pt x="1073944" y="984700"/>
                      <a:pt x="1101328" y="985494"/>
                      <a:pt x="1131094" y="972397"/>
                    </a:cubicBezTo>
                    <a:cubicBezTo>
                      <a:pt x="1160860" y="959300"/>
                      <a:pt x="1188244" y="946600"/>
                      <a:pt x="1223963" y="898578"/>
                    </a:cubicBezTo>
                    <a:cubicBezTo>
                      <a:pt x="1259682" y="850556"/>
                      <a:pt x="1307307" y="754512"/>
                      <a:pt x="1345407" y="684265"/>
                    </a:cubicBezTo>
                    <a:cubicBezTo>
                      <a:pt x="1383507" y="614018"/>
                      <a:pt x="1418035" y="545557"/>
                      <a:pt x="1452563" y="477097"/>
                    </a:cubicBezTo>
                  </a:path>
                </a:pathLst>
              </a:custGeom>
              <a:noFill/>
              <a:ln w="1905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39" name="Freeform 38"/>
              <p:cNvSpPr/>
              <p:nvPr/>
            </p:nvSpPr>
            <p:spPr bwMode="auto">
              <a:xfrm>
                <a:off x="4741068" y="1205653"/>
                <a:ext cx="1452563" cy="982589"/>
              </a:xfrm>
              <a:custGeom>
                <a:avLst/>
                <a:gdLst>
                  <a:gd name="connsiteX0" fmla="*/ 0 w 1452563"/>
                  <a:gd name="connsiteY0" fmla="*/ 469953 h 982589"/>
                  <a:gd name="connsiteX1" fmla="*/ 180975 w 1452563"/>
                  <a:gd name="connsiteY1" fmla="*/ 124672 h 982589"/>
                  <a:gd name="connsiteX2" fmla="*/ 359569 w 1452563"/>
                  <a:gd name="connsiteY2" fmla="*/ 847 h 982589"/>
                  <a:gd name="connsiteX3" fmla="*/ 550069 w 1452563"/>
                  <a:gd name="connsiteY3" fmla="*/ 174678 h 982589"/>
                  <a:gd name="connsiteX4" fmla="*/ 709613 w 1452563"/>
                  <a:gd name="connsiteY4" fmla="*/ 481859 h 982589"/>
                  <a:gd name="connsiteX5" fmla="*/ 873919 w 1452563"/>
                  <a:gd name="connsiteY5" fmla="*/ 808090 h 982589"/>
                  <a:gd name="connsiteX6" fmla="*/ 959644 w 1452563"/>
                  <a:gd name="connsiteY6" fmla="*/ 927153 h 982589"/>
                  <a:gd name="connsiteX7" fmla="*/ 1045369 w 1452563"/>
                  <a:gd name="connsiteY7" fmla="*/ 977159 h 982589"/>
                  <a:gd name="connsiteX8" fmla="*/ 1131094 w 1452563"/>
                  <a:gd name="connsiteY8" fmla="*/ 972397 h 982589"/>
                  <a:gd name="connsiteX9" fmla="*/ 1223963 w 1452563"/>
                  <a:gd name="connsiteY9" fmla="*/ 898578 h 982589"/>
                  <a:gd name="connsiteX10" fmla="*/ 1345407 w 1452563"/>
                  <a:gd name="connsiteY10" fmla="*/ 684265 h 982589"/>
                  <a:gd name="connsiteX11" fmla="*/ 1452563 w 1452563"/>
                  <a:gd name="connsiteY11" fmla="*/ 477097 h 982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52563" h="982589">
                    <a:moveTo>
                      <a:pt x="0" y="469953"/>
                    </a:moveTo>
                    <a:cubicBezTo>
                      <a:pt x="60523" y="336404"/>
                      <a:pt x="121047" y="202856"/>
                      <a:pt x="180975" y="124672"/>
                    </a:cubicBezTo>
                    <a:cubicBezTo>
                      <a:pt x="240903" y="46488"/>
                      <a:pt x="298053" y="-7487"/>
                      <a:pt x="359569" y="847"/>
                    </a:cubicBezTo>
                    <a:cubicBezTo>
                      <a:pt x="421085" y="9181"/>
                      <a:pt x="491728" y="94509"/>
                      <a:pt x="550069" y="174678"/>
                    </a:cubicBezTo>
                    <a:cubicBezTo>
                      <a:pt x="608410" y="254847"/>
                      <a:pt x="655638" y="376290"/>
                      <a:pt x="709613" y="481859"/>
                    </a:cubicBezTo>
                    <a:cubicBezTo>
                      <a:pt x="763588" y="587428"/>
                      <a:pt x="832247" y="733874"/>
                      <a:pt x="873919" y="808090"/>
                    </a:cubicBezTo>
                    <a:cubicBezTo>
                      <a:pt x="915591" y="882306"/>
                      <a:pt x="931069" y="898975"/>
                      <a:pt x="959644" y="927153"/>
                    </a:cubicBezTo>
                    <a:cubicBezTo>
                      <a:pt x="988219" y="955331"/>
                      <a:pt x="1016794" y="969618"/>
                      <a:pt x="1045369" y="977159"/>
                    </a:cubicBezTo>
                    <a:cubicBezTo>
                      <a:pt x="1073944" y="984700"/>
                      <a:pt x="1101328" y="985494"/>
                      <a:pt x="1131094" y="972397"/>
                    </a:cubicBezTo>
                    <a:cubicBezTo>
                      <a:pt x="1160860" y="959300"/>
                      <a:pt x="1188244" y="946600"/>
                      <a:pt x="1223963" y="898578"/>
                    </a:cubicBezTo>
                    <a:cubicBezTo>
                      <a:pt x="1259682" y="850556"/>
                      <a:pt x="1307307" y="754512"/>
                      <a:pt x="1345407" y="684265"/>
                    </a:cubicBezTo>
                    <a:cubicBezTo>
                      <a:pt x="1383507" y="614018"/>
                      <a:pt x="1418035" y="545557"/>
                      <a:pt x="1452563" y="477097"/>
                    </a:cubicBezTo>
                  </a:path>
                </a:pathLst>
              </a:custGeom>
              <a:noFill/>
              <a:ln w="1905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grpSp>
        <p:grpSp>
          <p:nvGrpSpPr>
            <p:cNvPr id="29" name="Group 28"/>
            <p:cNvGrpSpPr/>
            <p:nvPr/>
          </p:nvGrpSpPr>
          <p:grpSpPr>
            <a:xfrm>
              <a:off x="4091781" y="1180253"/>
              <a:ext cx="2566194" cy="993701"/>
              <a:chOff x="1834356" y="1194541"/>
              <a:chExt cx="4359275" cy="993701"/>
            </a:xfrm>
          </p:grpSpPr>
          <p:sp>
            <p:nvSpPr>
              <p:cNvPr id="34" name="Freeform 33"/>
              <p:cNvSpPr/>
              <p:nvPr/>
            </p:nvSpPr>
            <p:spPr bwMode="auto">
              <a:xfrm>
                <a:off x="1834356" y="1194541"/>
                <a:ext cx="1452563" cy="982589"/>
              </a:xfrm>
              <a:custGeom>
                <a:avLst/>
                <a:gdLst>
                  <a:gd name="connsiteX0" fmla="*/ 0 w 1452563"/>
                  <a:gd name="connsiteY0" fmla="*/ 469953 h 982589"/>
                  <a:gd name="connsiteX1" fmla="*/ 180975 w 1452563"/>
                  <a:gd name="connsiteY1" fmla="*/ 124672 h 982589"/>
                  <a:gd name="connsiteX2" fmla="*/ 359569 w 1452563"/>
                  <a:gd name="connsiteY2" fmla="*/ 847 h 982589"/>
                  <a:gd name="connsiteX3" fmla="*/ 550069 w 1452563"/>
                  <a:gd name="connsiteY3" fmla="*/ 174678 h 982589"/>
                  <a:gd name="connsiteX4" fmla="*/ 709613 w 1452563"/>
                  <a:gd name="connsiteY4" fmla="*/ 481859 h 982589"/>
                  <a:gd name="connsiteX5" fmla="*/ 873919 w 1452563"/>
                  <a:gd name="connsiteY5" fmla="*/ 808090 h 982589"/>
                  <a:gd name="connsiteX6" fmla="*/ 959644 w 1452563"/>
                  <a:gd name="connsiteY6" fmla="*/ 927153 h 982589"/>
                  <a:gd name="connsiteX7" fmla="*/ 1045369 w 1452563"/>
                  <a:gd name="connsiteY7" fmla="*/ 977159 h 982589"/>
                  <a:gd name="connsiteX8" fmla="*/ 1131094 w 1452563"/>
                  <a:gd name="connsiteY8" fmla="*/ 972397 h 982589"/>
                  <a:gd name="connsiteX9" fmla="*/ 1223963 w 1452563"/>
                  <a:gd name="connsiteY9" fmla="*/ 898578 h 982589"/>
                  <a:gd name="connsiteX10" fmla="*/ 1345407 w 1452563"/>
                  <a:gd name="connsiteY10" fmla="*/ 684265 h 982589"/>
                  <a:gd name="connsiteX11" fmla="*/ 1452563 w 1452563"/>
                  <a:gd name="connsiteY11" fmla="*/ 477097 h 982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52563" h="982589">
                    <a:moveTo>
                      <a:pt x="0" y="469953"/>
                    </a:moveTo>
                    <a:cubicBezTo>
                      <a:pt x="60523" y="336404"/>
                      <a:pt x="121047" y="202856"/>
                      <a:pt x="180975" y="124672"/>
                    </a:cubicBezTo>
                    <a:cubicBezTo>
                      <a:pt x="240903" y="46488"/>
                      <a:pt x="298053" y="-7487"/>
                      <a:pt x="359569" y="847"/>
                    </a:cubicBezTo>
                    <a:cubicBezTo>
                      <a:pt x="421085" y="9181"/>
                      <a:pt x="491728" y="94509"/>
                      <a:pt x="550069" y="174678"/>
                    </a:cubicBezTo>
                    <a:cubicBezTo>
                      <a:pt x="608410" y="254847"/>
                      <a:pt x="655638" y="376290"/>
                      <a:pt x="709613" y="481859"/>
                    </a:cubicBezTo>
                    <a:cubicBezTo>
                      <a:pt x="763588" y="587428"/>
                      <a:pt x="832247" y="733874"/>
                      <a:pt x="873919" y="808090"/>
                    </a:cubicBezTo>
                    <a:cubicBezTo>
                      <a:pt x="915591" y="882306"/>
                      <a:pt x="931069" y="898975"/>
                      <a:pt x="959644" y="927153"/>
                    </a:cubicBezTo>
                    <a:cubicBezTo>
                      <a:pt x="988219" y="955331"/>
                      <a:pt x="1016794" y="969618"/>
                      <a:pt x="1045369" y="977159"/>
                    </a:cubicBezTo>
                    <a:cubicBezTo>
                      <a:pt x="1073944" y="984700"/>
                      <a:pt x="1101328" y="985494"/>
                      <a:pt x="1131094" y="972397"/>
                    </a:cubicBezTo>
                    <a:cubicBezTo>
                      <a:pt x="1160860" y="959300"/>
                      <a:pt x="1188244" y="946600"/>
                      <a:pt x="1223963" y="898578"/>
                    </a:cubicBezTo>
                    <a:cubicBezTo>
                      <a:pt x="1259682" y="850556"/>
                      <a:pt x="1307307" y="754512"/>
                      <a:pt x="1345407" y="684265"/>
                    </a:cubicBezTo>
                    <a:cubicBezTo>
                      <a:pt x="1383507" y="614018"/>
                      <a:pt x="1418035" y="545557"/>
                      <a:pt x="1452563" y="477097"/>
                    </a:cubicBezTo>
                  </a:path>
                </a:pathLst>
              </a:custGeom>
              <a:noFill/>
              <a:ln w="1905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35" name="Freeform 34"/>
              <p:cNvSpPr/>
              <p:nvPr/>
            </p:nvSpPr>
            <p:spPr bwMode="auto">
              <a:xfrm>
                <a:off x="3286918" y="1200891"/>
                <a:ext cx="1452563" cy="982589"/>
              </a:xfrm>
              <a:custGeom>
                <a:avLst/>
                <a:gdLst>
                  <a:gd name="connsiteX0" fmla="*/ 0 w 1452563"/>
                  <a:gd name="connsiteY0" fmla="*/ 469953 h 982589"/>
                  <a:gd name="connsiteX1" fmla="*/ 180975 w 1452563"/>
                  <a:gd name="connsiteY1" fmla="*/ 124672 h 982589"/>
                  <a:gd name="connsiteX2" fmla="*/ 359569 w 1452563"/>
                  <a:gd name="connsiteY2" fmla="*/ 847 h 982589"/>
                  <a:gd name="connsiteX3" fmla="*/ 550069 w 1452563"/>
                  <a:gd name="connsiteY3" fmla="*/ 174678 h 982589"/>
                  <a:gd name="connsiteX4" fmla="*/ 709613 w 1452563"/>
                  <a:gd name="connsiteY4" fmla="*/ 481859 h 982589"/>
                  <a:gd name="connsiteX5" fmla="*/ 873919 w 1452563"/>
                  <a:gd name="connsiteY5" fmla="*/ 808090 h 982589"/>
                  <a:gd name="connsiteX6" fmla="*/ 959644 w 1452563"/>
                  <a:gd name="connsiteY6" fmla="*/ 927153 h 982589"/>
                  <a:gd name="connsiteX7" fmla="*/ 1045369 w 1452563"/>
                  <a:gd name="connsiteY7" fmla="*/ 977159 h 982589"/>
                  <a:gd name="connsiteX8" fmla="*/ 1131094 w 1452563"/>
                  <a:gd name="connsiteY8" fmla="*/ 972397 h 982589"/>
                  <a:gd name="connsiteX9" fmla="*/ 1223963 w 1452563"/>
                  <a:gd name="connsiteY9" fmla="*/ 898578 h 982589"/>
                  <a:gd name="connsiteX10" fmla="*/ 1345407 w 1452563"/>
                  <a:gd name="connsiteY10" fmla="*/ 684265 h 982589"/>
                  <a:gd name="connsiteX11" fmla="*/ 1452563 w 1452563"/>
                  <a:gd name="connsiteY11" fmla="*/ 477097 h 982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52563" h="982589">
                    <a:moveTo>
                      <a:pt x="0" y="469953"/>
                    </a:moveTo>
                    <a:cubicBezTo>
                      <a:pt x="60523" y="336404"/>
                      <a:pt x="121047" y="202856"/>
                      <a:pt x="180975" y="124672"/>
                    </a:cubicBezTo>
                    <a:cubicBezTo>
                      <a:pt x="240903" y="46488"/>
                      <a:pt x="298053" y="-7487"/>
                      <a:pt x="359569" y="847"/>
                    </a:cubicBezTo>
                    <a:cubicBezTo>
                      <a:pt x="421085" y="9181"/>
                      <a:pt x="491728" y="94509"/>
                      <a:pt x="550069" y="174678"/>
                    </a:cubicBezTo>
                    <a:cubicBezTo>
                      <a:pt x="608410" y="254847"/>
                      <a:pt x="655638" y="376290"/>
                      <a:pt x="709613" y="481859"/>
                    </a:cubicBezTo>
                    <a:cubicBezTo>
                      <a:pt x="763588" y="587428"/>
                      <a:pt x="832247" y="733874"/>
                      <a:pt x="873919" y="808090"/>
                    </a:cubicBezTo>
                    <a:cubicBezTo>
                      <a:pt x="915591" y="882306"/>
                      <a:pt x="931069" y="898975"/>
                      <a:pt x="959644" y="927153"/>
                    </a:cubicBezTo>
                    <a:cubicBezTo>
                      <a:pt x="988219" y="955331"/>
                      <a:pt x="1016794" y="969618"/>
                      <a:pt x="1045369" y="977159"/>
                    </a:cubicBezTo>
                    <a:cubicBezTo>
                      <a:pt x="1073944" y="984700"/>
                      <a:pt x="1101328" y="985494"/>
                      <a:pt x="1131094" y="972397"/>
                    </a:cubicBezTo>
                    <a:cubicBezTo>
                      <a:pt x="1160860" y="959300"/>
                      <a:pt x="1188244" y="946600"/>
                      <a:pt x="1223963" y="898578"/>
                    </a:cubicBezTo>
                    <a:cubicBezTo>
                      <a:pt x="1259682" y="850556"/>
                      <a:pt x="1307307" y="754512"/>
                      <a:pt x="1345407" y="684265"/>
                    </a:cubicBezTo>
                    <a:cubicBezTo>
                      <a:pt x="1383507" y="614018"/>
                      <a:pt x="1418035" y="545557"/>
                      <a:pt x="1452563" y="477097"/>
                    </a:cubicBezTo>
                  </a:path>
                </a:pathLst>
              </a:custGeom>
              <a:noFill/>
              <a:ln w="1905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36" name="Freeform 35"/>
              <p:cNvSpPr/>
              <p:nvPr/>
            </p:nvSpPr>
            <p:spPr bwMode="auto">
              <a:xfrm>
                <a:off x="4741068" y="1205653"/>
                <a:ext cx="1452563" cy="982589"/>
              </a:xfrm>
              <a:custGeom>
                <a:avLst/>
                <a:gdLst>
                  <a:gd name="connsiteX0" fmla="*/ 0 w 1452563"/>
                  <a:gd name="connsiteY0" fmla="*/ 469953 h 982589"/>
                  <a:gd name="connsiteX1" fmla="*/ 180975 w 1452563"/>
                  <a:gd name="connsiteY1" fmla="*/ 124672 h 982589"/>
                  <a:gd name="connsiteX2" fmla="*/ 359569 w 1452563"/>
                  <a:gd name="connsiteY2" fmla="*/ 847 h 982589"/>
                  <a:gd name="connsiteX3" fmla="*/ 550069 w 1452563"/>
                  <a:gd name="connsiteY3" fmla="*/ 174678 h 982589"/>
                  <a:gd name="connsiteX4" fmla="*/ 709613 w 1452563"/>
                  <a:gd name="connsiteY4" fmla="*/ 481859 h 982589"/>
                  <a:gd name="connsiteX5" fmla="*/ 873919 w 1452563"/>
                  <a:gd name="connsiteY5" fmla="*/ 808090 h 982589"/>
                  <a:gd name="connsiteX6" fmla="*/ 959644 w 1452563"/>
                  <a:gd name="connsiteY6" fmla="*/ 927153 h 982589"/>
                  <a:gd name="connsiteX7" fmla="*/ 1045369 w 1452563"/>
                  <a:gd name="connsiteY7" fmla="*/ 977159 h 982589"/>
                  <a:gd name="connsiteX8" fmla="*/ 1131094 w 1452563"/>
                  <a:gd name="connsiteY8" fmla="*/ 972397 h 982589"/>
                  <a:gd name="connsiteX9" fmla="*/ 1223963 w 1452563"/>
                  <a:gd name="connsiteY9" fmla="*/ 898578 h 982589"/>
                  <a:gd name="connsiteX10" fmla="*/ 1345407 w 1452563"/>
                  <a:gd name="connsiteY10" fmla="*/ 684265 h 982589"/>
                  <a:gd name="connsiteX11" fmla="*/ 1452563 w 1452563"/>
                  <a:gd name="connsiteY11" fmla="*/ 477097 h 982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52563" h="982589">
                    <a:moveTo>
                      <a:pt x="0" y="469953"/>
                    </a:moveTo>
                    <a:cubicBezTo>
                      <a:pt x="60523" y="336404"/>
                      <a:pt x="121047" y="202856"/>
                      <a:pt x="180975" y="124672"/>
                    </a:cubicBezTo>
                    <a:cubicBezTo>
                      <a:pt x="240903" y="46488"/>
                      <a:pt x="298053" y="-7487"/>
                      <a:pt x="359569" y="847"/>
                    </a:cubicBezTo>
                    <a:cubicBezTo>
                      <a:pt x="421085" y="9181"/>
                      <a:pt x="491728" y="94509"/>
                      <a:pt x="550069" y="174678"/>
                    </a:cubicBezTo>
                    <a:cubicBezTo>
                      <a:pt x="608410" y="254847"/>
                      <a:pt x="655638" y="376290"/>
                      <a:pt x="709613" y="481859"/>
                    </a:cubicBezTo>
                    <a:cubicBezTo>
                      <a:pt x="763588" y="587428"/>
                      <a:pt x="832247" y="733874"/>
                      <a:pt x="873919" y="808090"/>
                    </a:cubicBezTo>
                    <a:cubicBezTo>
                      <a:pt x="915591" y="882306"/>
                      <a:pt x="931069" y="898975"/>
                      <a:pt x="959644" y="927153"/>
                    </a:cubicBezTo>
                    <a:cubicBezTo>
                      <a:pt x="988219" y="955331"/>
                      <a:pt x="1016794" y="969618"/>
                      <a:pt x="1045369" y="977159"/>
                    </a:cubicBezTo>
                    <a:cubicBezTo>
                      <a:pt x="1073944" y="984700"/>
                      <a:pt x="1101328" y="985494"/>
                      <a:pt x="1131094" y="972397"/>
                    </a:cubicBezTo>
                    <a:cubicBezTo>
                      <a:pt x="1160860" y="959300"/>
                      <a:pt x="1188244" y="946600"/>
                      <a:pt x="1223963" y="898578"/>
                    </a:cubicBezTo>
                    <a:cubicBezTo>
                      <a:pt x="1259682" y="850556"/>
                      <a:pt x="1307307" y="754512"/>
                      <a:pt x="1345407" y="684265"/>
                    </a:cubicBezTo>
                    <a:cubicBezTo>
                      <a:pt x="1383507" y="614018"/>
                      <a:pt x="1418035" y="545557"/>
                      <a:pt x="1452563" y="477097"/>
                    </a:cubicBezTo>
                  </a:path>
                </a:pathLst>
              </a:custGeom>
              <a:noFill/>
              <a:ln w="1905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grpSp>
        <p:grpSp>
          <p:nvGrpSpPr>
            <p:cNvPr id="30" name="Group 29"/>
            <p:cNvGrpSpPr/>
            <p:nvPr/>
          </p:nvGrpSpPr>
          <p:grpSpPr>
            <a:xfrm>
              <a:off x="6654006" y="1189778"/>
              <a:ext cx="2566194" cy="993701"/>
              <a:chOff x="1834356" y="1194541"/>
              <a:chExt cx="4359275" cy="993701"/>
            </a:xfrm>
          </p:grpSpPr>
          <p:sp>
            <p:nvSpPr>
              <p:cNvPr id="31" name="Freeform 30"/>
              <p:cNvSpPr/>
              <p:nvPr/>
            </p:nvSpPr>
            <p:spPr bwMode="auto">
              <a:xfrm>
                <a:off x="1834356" y="1194541"/>
                <a:ext cx="1452563" cy="982589"/>
              </a:xfrm>
              <a:custGeom>
                <a:avLst/>
                <a:gdLst>
                  <a:gd name="connsiteX0" fmla="*/ 0 w 1452563"/>
                  <a:gd name="connsiteY0" fmla="*/ 469953 h 982589"/>
                  <a:gd name="connsiteX1" fmla="*/ 180975 w 1452563"/>
                  <a:gd name="connsiteY1" fmla="*/ 124672 h 982589"/>
                  <a:gd name="connsiteX2" fmla="*/ 359569 w 1452563"/>
                  <a:gd name="connsiteY2" fmla="*/ 847 h 982589"/>
                  <a:gd name="connsiteX3" fmla="*/ 550069 w 1452563"/>
                  <a:gd name="connsiteY3" fmla="*/ 174678 h 982589"/>
                  <a:gd name="connsiteX4" fmla="*/ 709613 w 1452563"/>
                  <a:gd name="connsiteY4" fmla="*/ 481859 h 982589"/>
                  <a:gd name="connsiteX5" fmla="*/ 873919 w 1452563"/>
                  <a:gd name="connsiteY5" fmla="*/ 808090 h 982589"/>
                  <a:gd name="connsiteX6" fmla="*/ 959644 w 1452563"/>
                  <a:gd name="connsiteY6" fmla="*/ 927153 h 982589"/>
                  <a:gd name="connsiteX7" fmla="*/ 1045369 w 1452563"/>
                  <a:gd name="connsiteY7" fmla="*/ 977159 h 982589"/>
                  <a:gd name="connsiteX8" fmla="*/ 1131094 w 1452563"/>
                  <a:gd name="connsiteY8" fmla="*/ 972397 h 982589"/>
                  <a:gd name="connsiteX9" fmla="*/ 1223963 w 1452563"/>
                  <a:gd name="connsiteY9" fmla="*/ 898578 h 982589"/>
                  <a:gd name="connsiteX10" fmla="*/ 1345407 w 1452563"/>
                  <a:gd name="connsiteY10" fmla="*/ 684265 h 982589"/>
                  <a:gd name="connsiteX11" fmla="*/ 1452563 w 1452563"/>
                  <a:gd name="connsiteY11" fmla="*/ 477097 h 982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52563" h="982589">
                    <a:moveTo>
                      <a:pt x="0" y="469953"/>
                    </a:moveTo>
                    <a:cubicBezTo>
                      <a:pt x="60523" y="336404"/>
                      <a:pt x="121047" y="202856"/>
                      <a:pt x="180975" y="124672"/>
                    </a:cubicBezTo>
                    <a:cubicBezTo>
                      <a:pt x="240903" y="46488"/>
                      <a:pt x="298053" y="-7487"/>
                      <a:pt x="359569" y="847"/>
                    </a:cubicBezTo>
                    <a:cubicBezTo>
                      <a:pt x="421085" y="9181"/>
                      <a:pt x="491728" y="94509"/>
                      <a:pt x="550069" y="174678"/>
                    </a:cubicBezTo>
                    <a:cubicBezTo>
                      <a:pt x="608410" y="254847"/>
                      <a:pt x="655638" y="376290"/>
                      <a:pt x="709613" y="481859"/>
                    </a:cubicBezTo>
                    <a:cubicBezTo>
                      <a:pt x="763588" y="587428"/>
                      <a:pt x="832247" y="733874"/>
                      <a:pt x="873919" y="808090"/>
                    </a:cubicBezTo>
                    <a:cubicBezTo>
                      <a:pt x="915591" y="882306"/>
                      <a:pt x="931069" y="898975"/>
                      <a:pt x="959644" y="927153"/>
                    </a:cubicBezTo>
                    <a:cubicBezTo>
                      <a:pt x="988219" y="955331"/>
                      <a:pt x="1016794" y="969618"/>
                      <a:pt x="1045369" y="977159"/>
                    </a:cubicBezTo>
                    <a:cubicBezTo>
                      <a:pt x="1073944" y="984700"/>
                      <a:pt x="1101328" y="985494"/>
                      <a:pt x="1131094" y="972397"/>
                    </a:cubicBezTo>
                    <a:cubicBezTo>
                      <a:pt x="1160860" y="959300"/>
                      <a:pt x="1188244" y="946600"/>
                      <a:pt x="1223963" y="898578"/>
                    </a:cubicBezTo>
                    <a:cubicBezTo>
                      <a:pt x="1259682" y="850556"/>
                      <a:pt x="1307307" y="754512"/>
                      <a:pt x="1345407" y="684265"/>
                    </a:cubicBezTo>
                    <a:cubicBezTo>
                      <a:pt x="1383507" y="614018"/>
                      <a:pt x="1418035" y="545557"/>
                      <a:pt x="1452563" y="477097"/>
                    </a:cubicBezTo>
                  </a:path>
                </a:pathLst>
              </a:custGeom>
              <a:noFill/>
              <a:ln w="1905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32" name="Freeform 31"/>
              <p:cNvSpPr/>
              <p:nvPr/>
            </p:nvSpPr>
            <p:spPr bwMode="auto">
              <a:xfrm>
                <a:off x="3286918" y="1200891"/>
                <a:ext cx="1452563" cy="982589"/>
              </a:xfrm>
              <a:custGeom>
                <a:avLst/>
                <a:gdLst>
                  <a:gd name="connsiteX0" fmla="*/ 0 w 1452563"/>
                  <a:gd name="connsiteY0" fmla="*/ 469953 h 982589"/>
                  <a:gd name="connsiteX1" fmla="*/ 180975 w 1452563"/>
                  <a:gd name="connsiteY1" fmla="*/ 124672 h 982589"/>
                  <a:gd name="connsiteX2" fmla="*/ 359569 w 1452563"/>
                  <a:gd name="connsiteY2" fmla="*/ 847 h 982589"/>
                  <a:gd name="connsiteX3" fmla="*/ 550069 w 1452563"/>
                  <a:gd name="connsiteY3" fmla="*/ 174678 h 982589"/>
                  <a:gd name="connsiteX4" fmla="*/ 709613 w 1452563"/>
                  <a:gd name="connsiteY4" fmla="*/ 481859 h 982589"/>
                  <a:gd name="connsiteX5" fmla="*/ 873919 w 1452563"/>
                  <a:gd name="connsiteY5" fmla="*/ 808090 h 982589"/>
                  <a:gd name="connsiteX6" fmla="*/ 959644 w 1452563"/>
                  <a:gd name="connsiteY6" fmla="*/ 927153 h 982589"/>
                  <a:gd name="connsiteX7" fmla="*/ 1045369 w 1452563"/>
                  <a:gd name="connsiteY7" fmla="*/ 977159 h 982589"/>
                  <a:gd name="connsiteX8" fmla="*/ 1131094 w 1452563"/>
                  <a:gd name="connsiteY8" fmla="*/ 972397 h 982589"/>
                  <a:gd name="connsiteX9" fmla="*/ 1223963 w 1452563"/>
                  <a:gd name="connsiteY9" fmla="*/ 898578 h 982589"/>
                  <a:gd name="connsiteX10" fmla="*/ 1345407 w 1452563"/>
                  <a:gd name="connsiteY10" fmla="*/ 684265 h 982589"/>
                  <a:gd name="connsiteX11" fmla="*/ 1452563 w 1452563"/>
                  <a:gd name="connsiteY11" fmla="*/ 477097 h 982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52563" h="982589">
                    <a:moveTo>
                      <a:pt x="0" y="469953"/>
                    </a:moveTo>
                    <a:cubicBezTo>
                      <a:pt x="60523" y="336404"/>
                      <a:pt x="121047" y="202856"/>
                      <a:pt x="180975" y="124672"/>
                    </a:cubicBezTo>
                    <a:cubicBezTo>
                      <a:pt x="240903" y="46488"/>
                      <a:pt x="298053" y="-7487"/>
                      <a:pt x="359569" y="847"/>
                    </a:cubicBezTo>
                    <a:cubicBezTo>
                      <a:pt x="421085" y="9181"/>
                      <a:pt x="491728" y="94509"/>
                      <a:pt x="550069" y="174678"/>
                    </a:cubicBezTo>
                    <a:cubicBezTo>
                      <a:pt x="608410" y="254847"/>
                      <a:pt x="655638" y="376290"/>
                      <a:pt x="709613" y="481859"/>
                    </a:cubicBezTo>
                    <a:cubicBezTo>
                      <a:pt x="763588" y="587428"/>
                      <a:pt x="832247" y="733874"/>
                      <a:pt x="873919" y="808090"/>
                    </a:cubicBezTo>
                    <a:cubicBezTo>
                      <a:pt x="915591" y="882306"/>
                      <a:pt x="931069" y="898975"/>
                      <a:pt x="959644" y="927153"/>
                    </a:cubicBezTo>
                    <a:cubicBezTo>
                      <a:pt x="988219" y="955331"/>
                      <a:pt x="1016794" y="969618"/>
                      <a:pt x="1045369" y="977159"/>
                    </a:cubicBezTo>
                    <a:cubicBezTo>
                      <a:pt x="1073944" y="984700"/>
                      <a:pt x="1101328" y="985494"/>
                      <a:pt x="1131094" y="972397"/>
                    </a:cubicBezTo>
                    <a:cubicBezTo>
                      <a:pt x="1160860" y="959300"/>
                      <a:pt x="1188244" y="946600"/>
                      <a:pt x="1223963" y="898578"/>
                    </a:cubicBezTo>
                    <a:cubicBezTo>
                      <a:pt x="1259682" y="850556"/>
                      <a:pt x="1307307" y="754512"/>
                      <a:pt x="1345407" y="684265"/>
                    </a:cubicBezTo>
                    <a:cubicBezTo>
                      <a:pt x="1383507" y="614018"/>
                      <a:pt x="1418035" y="545557"/>
                      <a:pt x="1452563" y="477097"/>
                    </a:cubicBezTo>
                  </a:path>
                </a:pathLst>
              </a:custGeom>
              <a:noFill/>
              <a:ln w="1905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33" name="Freeform 32"/>
              <p:cNvSpPr/>
              <p:nvPr/>
            </p:nvSpPr>
            <p:spPr bwMode="auto">
              <a:xfrm>
                <a:off x="4741068" y="1205653"/>
                <a:ext cx="1452563" cy="982589"/>
              </a:xfrm>
              <a:custGeom>
                <a:avLst/>
                <a:gdLst>
                  <a:gd name="connsiteX0" fmla="*/ 0 w 1452563"/>
                  <a:gd name="connsiteY0" fmla="*/ 469953 h 982589"/>
                  <a:gd name="connsiteX1" fmla="*/ 180975 w 1452563"/>
                  <a:gd name="connsiteY1" fmla="*/ 124672 h 982589"/>
                  <a:gd name="connsiteX2" fmla="*/ 359569 w 1452563"/>
                  <a:gd name="connsiteY2" fmla="*/ 847 h 982589"/>
                  <a:gd name="connsiteX3" fmla="*/ 550069 w 1452563"/>
                  <a:gd name="connsiteY3" fmla="*/ 174678 h 982589"/>
                  <a:gd name="connsiteX4" fmla="*/ 709613 w 1452563"/>
                  <a:gd name="connsiteY4" fmla="*/ 481859 h 982589"/>
                  <a:gd name="connsiteX5" fmla="*/ 873919 w 1452563"/>
                  <a:gd name="connsiteY5" fmla="*/ 808090 h 982589"/>
                  <a:gd name="connsiteX6" fmla="*/ 959644 w 1452563"/>
                  <a:gd name="connsiteY6" fmla="*/ 927153 h 982589"/>
                  <a:gd name="connsiteX7" fmla="*/ 1045369 w 1452563"/>
                  <a:gd name="connsiteY7" fmla="*/ 977159 h 982589"/>
                  <a:gd name="connsiteX8" fmla="*/ 1131094 w 1452563"/>
                  <a:gd name="connsiteY8" fmla="*/ 972397 h 982589"/>
                  <a:gd name="connsiteX9" fmla="*/ 1223963 w 1452563"/>
                  <a:gd name="connsiteY9" fmla="*/ 898578 h 982589"/>
                  <a:gd name="connsiteX10" fmla="*/ 1345407 w 1452563"/>
                  <a:gd name="connsiteY10" fmla="*/ 684265 h 982589"/>
                  <a:gd name="connsiteX11" fmla="*/ 1452563 w 1452563"/>
                  <a:gd name="connsiteY11" fmla="*/ 477097 h 982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52563" h="982589">
                    <a:moveTo>
                      <a:pt x="0" y="469953"/>
                    </a:moveTo>
                    <a:cubicBezTo>
                      <a:pt x="60523" y="336404"/>
                      <a:pt x="121047" y="202856"/>
                      <a:pt x="180975" y="124672"/>
                    </a:cubicBezTo>
                    <a:cubicBezTo>
                      <a:pt x="240903" y="46488"/>
                      <a:pt x="298053" y="-7487"/>
                      <a:pt x="359569" y="847"/>
                    </a:cubicBezTo>
                    <a:cubicBezTo>
                      <a:pt x="421085" y="9181"/>
                      <a:pt x="491728" y="94509"/>
                      <a:pt x="550069" y="174678"/>
                    </a:cubicBezTo>
                    <a:cubicBezTo>
                      <a:pt x="608410" y="254847"/>
                      <a:pt x="655638" y="376290"/>
                      <a:pt x="709613" y="481859"/>
                    </a:cubicBezTo>
                    <a:cubicBezTo>
                      <a:pt x="763588" y="587428"/>
                      <a:pt x="832247" y="733874"/>
                      <a:pt x="873919" y="808090"/>
                    </a:cubicBezTo>
                    <a:cubicBezTo>
                      <a:pt x="915591" y="882306"/>
                      <a:pt x="931069" y="898975"/>
                      <a:pt x="959644" y="927153"/>
                    </a:cubicBezTo>
                    <a:cubicBezTo>
                      <a:pt x="988219" y="955331"/>
                      <a:pt x="1016794" y="969618"/>
                      <a:pt x="1045369" y="977159"/>
                    </a:cubicBezTo>
                    <a:cubicBezTo>
                      <a:pt x="1073944" y="984700"/>
                      <a:pt x="1101328" y="985494"/>
                      <a:pt x="1131094" y="972397"/>
                    </a:cubicBezTo>
                    <a:cubicBezTo>
                      <a:pt x="1160860" y="959300"/>
                      <a:pt x="1188244" y="946600"/>
                      <a:pt x="1223963" y="898578"/>
                    </a:cubicBezTo>
                    <a:cubicBezTo>
                      <a:pt x="1259682" y="850556"/>
                      <a:pt x="1307307" y="754512"/>
                      <a:pt x="1345407" y="684265"/>
                    </a:cubicBezTo>
                    <a:cubicBezTo>
                      <a:pt x="1383507" y="614018"/>
                      <a:pt x="1418035" y="545557"/>
                      <a:pt x="1452563" y="477097"/>
                    </a:cubicBezTo>
                  </a:path>
                </a:pathLst>
              </a:custGeom>
              <a:noFill/>
              <a:ln w="1905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grpSp>
      </p:grpSp>
      <p:cxnSp>
        <p:nvCxnSpPr>
          <p:cNvPr id="40" name="Straight Connector 39"/>
          <p:cNvCxnSpPr/>
          <p:nvPr/>
        </p:nvCxnSpPr>
        <p:spPr bwMode="auto">
          <a:xfrm>
            <a:off x="1823934" y="1384935"/>
            <a:ext cx="1158423" cy="6350"/>
          </a:xfrm>
          <a:prstGeom prst="line">
            <a:avLst/>
          </a:prstGeom>
          <a:solidFill>
            <a:schemeClr val="accent1"/>
          </a:solidFill>
          <a:ln w="38100" cap="flat" cmpd="sng" algn="ctr">
            <a:solidFill>
              <a:srgbClr val="FFFF00"/>
            </a:solidFill>
            <a:prstDash val="solid"/>
            <a:round/>
            <a:headEnd type="triangle" w="med" len="med"/>
            <a:tailEnd type="triangle" w="med" len="med"/>
          </a:ln>
          <a:effectLst/>
        </p:spPr>
      </p:cxnSp>
      <p:cxnSp>
        <p:nvCxnSpPr>
          <p:cNvPr id="41" name="Straight Connector 40"/>
          <p:cNvCxnSpPr/>
          <p:nvPr/>
        </p:nvCxnSpPr>
        <p:spPr bwMode="auto">
          <a:xfrm>
            <a:off x="1829389" y="3448685"/>
            <a:ext cx="385175" cy="6350"/>
          </a:xfrm>
          <a:prstGeom prst="line">
            <a:avLst/>
          </a:prstGeom>
          <a:solidFill>
            <a:schemeClr val="accent1"/>
          </a:solidFill>
          <a:ln w="38100" cap="flat" cmpd="sng" algn="ctr">
            <a:solidFill>
              <a:srgbClr val="FFFF00"/>
            </a:solidFill>
            <a:prstDash val="solid"/>
            <a:round/>
            <a:headEnd type="triangle" w="med" len="med"/>
            <a:tailEnd type="triangle" w="med" len="med"/>
          </a:ln>
          <a:effectLst/>
        </p:spPr>
      </p:cxnSp>
      <p:sp>
        <p:nvSpPr>
          <p:cNvPr id="42" name="TextBox 41"/>
          <p:cNvSpPr txBox="1"/>
          <p:nvPr/>
        </p:nvSpPr>
        <p:spPr bwMode="auto">
          <a:xfrm>
            <a:off x="1476375" y="190500"/>
            <a:ext cx="2593980" cy="523220"/>
          </a:xfrm>
          <a:prstGeom prst="rect">
            <a:avLst/>
          </a:prstGeom>
          <a:noFill/>
          <a:ln w="9525">
            <a:noFill/>
            <a:miter lim="800000"/>
            <a:headEnd/>
            <a:tailEnd/>
          </a:ln>
        </p:spPr>
        <p:txBody>
          <a:bodyPr wrap="none" rtlCol="0">
            <a:spAutoFit/>
          </a:bodyPr>
          <a:lstStyle/>
          <a:p>
            <a:r>
              <a:rPr lang="en-US" sz="2800" b="1" dirty="0" smtClean="0">
                <a:solidFill>
                  <a:srgbClr val="FFFF00"/>
                </a:solidFill>
                <a:latin typeface="Verdana" pitchFamily="34" charset="0"/>
              </a:rPr>
              <a:t>Wavelength</a:t>
            </a:r>
            <a:endParaRPr lang="en-US" sz="2800" b="1" dirty="0">
              <a:solidFill>
                <a:srgbClr val="FFFF00"/>
              </a:solidFill>
              <a:latin typeface="Verdana" pitchFamily="34" charset="0"/>
            </a:endParaRPr>
          </a:p>
        </p:txBody>
      </p:sp>
      <p:sp>
        <p:nvSpPr>
          <p:cNvPr id="43" name="TextBox 42"/>
          <p:cNvSpPr txBox="1"/>
          <p:nvPr/>
        </p:nvSpPr>
        <p:spPr bwMode="auto">
          <a:xfrm>
            <a:off x="5524500" y="1312545"/>
            <a:ext cx="3129383" cy="677108"/>
          </a:xfrm>
          <a:prstGeom prst="rect">
            <a:avLst/>
          </a:prstGeom>
          <a:noFill/>
          <a:ln w="9525">
            <a:noFill/>
            <a:miter lim="800000"/>
            <a:headEnd/>
            <a:tailEnd/>
          </a:ln>
        </p:spPr>
        <p:txBody>
          <a:bodyPr wrap="none" rtlCol="0">
            <a:spAutoFit/>
          </a:bodyPr>
          <a:lstStyle>
            <a:defPPr>
              <a:defRPr lang="en-US"/>
            </a:defPPr>
            <a:lvl1pPr marL="171450" indent="-171450">
              <a:buClr>
                <a:schemeClr val="bg1"/>
              </a:buClr>
              <a:buSzPct val="115000"/>
              <a:buFont typeface="Arial" panose="020B0604020202020204" pitchFamily="34" charset="0"/>
              <a:buChar char="•"/>
              <a:defRPr b="1">
                <a:solidFill>
                  <a:srgbClr val="FFFF00"/>
                </a:solidFill>
                <a:latin typeface="Verdana" pitchFamily="34" charset="0"/>
              </a:defRPr>
            </a:lvl1pPr>
          </a:lstStyle>
          <a:p>
            <a:r>
              <a:rPr lang="en-US" dirty="0"/>
              <a:t>Longer wavelengths</a:t>
            </a:r>
          </a:p>
          <a:p>
            <a:r>
              <a:rPr lang="en-US" dirty="0"/>
              <a:t>Lower </a:t>
            </a:r>
            <a:r>
              <a:rPr lang="en-US" dirty="0" smtClean="0"/>
              <a:t>frequencies</a:t>
            </a:r>
            <a:endParaRPr lang="en-US" dirty="0"/>
          </a:p>
        </p:txBody>
      </p:sp>
      <p:sp>
        <p:nvSpPr>
          <p:cNvPr id="44" name="TextBox 43"/>
          <p:cNvSpPr txBox="1"/>
          <p:nvPr/>
        </p:nvSpPr>
        <p:spPr bwMode="auto">
          <a:xfrm>
            <a:off x="5524500" y="4059555"/>
            <a:ext cx="2302233" cy="384721"/>
          </a:xfrm>
          <a:prstGeom prst="rect">
            <a:avLst/>
          </a:prstGeom>
          <a:noFill/>
          <a:ln w="9525">
            <a:noFill/>
            <a:miter lim="800000"/>
            <a:headEnd/>
            <a:tailEnd/>
          </a:ln>
        </p:spPr>
        <p:txBody>
          <a:bodyPr wrap="none" rtlCol="0">
            <a:spAutoFit/>
          </a:bodyPr>
          <a:lstStyle>
            <a:defPPr>
              <a:defRPr lang="en-US"/>
            </a:defPPr>
            <a:lvl1pPr>
              <a:defRPr b="1">
                <a:solidFill>
                  <a:srgbClr val="FFFF00"/>
                </a:solidFill>
                <a:latin typeface="Verdana" pitchFamily="34" charset="0"/>
              </a:defRPr>
            </a:lvl1pPr>
          </a:lstStyle>
          <a:p>
            <a:pPr marL="171450" indent="-171450">
              <a:buClr>
                <a:schemeClr val="bg1"/>
              </a:buClr>
              <a:buSzPct val="115000"/>
              <a:buFont typeface="Arial" panose="020B0604020202020204" pitchFamily="34" charset="0"/>
              <a:buChar char="•"/>
            </a:pPr>
            <a:r>
              <a:rPr lang="en-US" dirty="0" smtClean="0"/>
              <a:t>Higher </a:t>
            </a:r>
            <a:r>
              <a:rPr lang="en-US" dirty="0"/>
              <a:t>energy</a:t>
            </a:r>
          </a:p>
        </p:txBody>
      </p:sp>
      <p:sp>
        <p:nvSpPr>
          <p:cNvPr id="45" name="Freeform 44"/>
          <p:cNvSpPr/>
          <p:nvPr/>
        </p:nvSpPr>
        <p:spPr bwMode="auto">
          <a:xfrm>
            <a:off x="2714625" y="796267"/>
            <a:ext cx="2800350" cy="699158"/>
          </a:xfrm>
          <a:custGeom>
            <a:avLst/>
            <a:gdLst>
              <a:gd name="connsiteX0" fmla="*/ 0 w 3152775"/>
              <a:gd name="connsiteY0" fmla="*/ 470558 h 699158"/>
              <a:gd name="connsiteX1" fmla="*/ 714375 w 3152775"/>
              <a:gd name="connsiteY1" fmla="*/ 3833 h 699158"/>
              <a:gd name="connsiteX2" fmla="*/ 3152775 w 3152775"/>
              <a:gd name="connsiteY2" fmla="*/ 699158 h 699158"/>
            </a:gdLst>
            <a:ahLst/>
            <a:cxnLst>
              <a:cxn ang="0">
                <a:pos x="connsiteX0" y="connsiteY0"/>
              </a:cxn>
              <a:cxn ang="0">
                <a:pos x="connsiteX1" y="connsiteY1"/>
              </a:cxn>
              <a:cxn ang="0">
                <a:pos x="connsiteX2" y="connsiteY2"/>
              </a:cxn>
            </a:cxnLst>
            <a:rect l="l" t="t" r="r" b="b"/>
            <a:pathLst>
              <a:path w="3152775" h="699158">
                <a:moveTo>
                  <a:pt x="0" y="470558"/>
                </a:moveTo>
                <a:cubicBezTo>
                  <a:pt x="94456" y="218145"/>
                  <a:pt x="188913" y="-34267"/>
                  <a:pt x="714375" y="3833"/>
                </a:cubicBezTo>
                <a:cubicBezTo>
                  <a:pt x="1239837" y="41933"/>
                  <a:pt x="2196306" y="370545"/>
                  <a:pt x="3152775" y="699158"/>
                </a:cubicBezTo>
              </a:path>
            </a:pathLst>
          </a:custGeom>
          <a:noFill/>
          <a:ln w="38100" cap="flat" cmpd="sng" algn="ctr">
            <a:solidFill>
              <a:srgbClr val="FF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grpSp>
        <p:nvGrpSpPr>
          <p:cNvPr id="46" name="Group 45"/>
          <p:cNvGrpSpPr/>
          <p:nvPr/>
        </p:nvGrpSpPr>
        <p:grpSpPr>
          <a:xfrm>
            <a:off x="1541461" y="1629833"/>
            <a:ext cx="3476536" cy="993701"/>
            <a:chOff x="1834356" y="1194541"/>
            <a:chExt cx="4359275" cy="993701"/>
          </a:xfrm>
        </p:grpSpPr>
        <p:sp>
          <p:nvSpPr>
            <p:cNvPr id="47" name="Freeform 46"/>
            <p:cNvSpPr/>
            <p:nvPr/>
          </p:nvSpPr>
          <p:spPr bwMode="auto">
            <a:xfrm>
              <a:off x="1834356" y="1194541"/>
              <a:ext cx="1452563" cy="982589"/>
            </a:xfrm>
            <a:custGeom>
              <a:avLst/>
              <a:gdLst>
                <a:gd name="connsiteX0" fmla="*/ 0 w 1452563"/>
                <a:gd name="connsiteY0" fmla="*/ 469953 h 982589"/>
                <a:gd name="connsiteX1" fmla="*/ 180975 w 1452563"/>
                <a:gd name="connsiteY1" fmla="*/ 124672 h 982589"/>
                <a:gd name="connsiteX2" fmla="*/ 359569 w 1452563"/>
                <a:gd name="connsiteY2" fmla="*/ 847 h 982589"/>
                <a:gd name="connsiteX3" fmla="*/ 550069 w 1452563"/>
                <a:gd name="connsiteY3" fmla="*/ 174678 h 982589"/>
                <a:gd name="connsiteX4" fmla="*/ 709613 w 1452563"/>
                <a:gd name="connsiteY4" fmla="*/ 481859 h 982589"/>
                <a:gd name="connsiteX5" fmla="*/ 873919 w 1452563"/>
                <a:gd name="connsiteY5" fmla="*/ 808090 h 982589"/>
                <a:gd name="connsiteX6" fmla="*/ 959644 w 1452563"/>
                <a:gd name="connsiteY6" fmla="*/ 927153 h 982589"/>
                <a:gd name="connsiteX7" fmla="*/ 1045369 w 1452563"/>
                <a:gd name="connsiteY7" fmla="*/ 977159 h 982589"/>
                <a:gd name="connsiteX8" fmla="*/ 1131094 w 1452563"/>
                <a:gd name="connsiteY8" fmla="*/ 972397 h 982589"/>
                <a:gd name="connsiteX9" fmla="*/ 1223963 w 1452563"/>
                <a:gd name="connsiteY9" fmla="*/ 898578 h 982589"/>
                <a:gd name="connsiteX10" fmla="*/ 1345407 w 1452563"/>
                <a:gd name="connsiteY10" fmla="*/ 684265 h 982589"/>
                <a:gd name="connsiteX11" fmla="*/ 1452563 w 1452563"/>
                <a:gd name="connsiteY11" fmla="*/ 477097 h 982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52563" h="982589">
                  <a:moveTo>
                    <a:pt x="0" y="469953"/>
                  </a:moveTo>
                  <a:cubicBezTo>
                    <a:pt x="60523" y="336404"/>
                    <a:pt x="121047" y="202856"/>
                    <a:pt x="180975" y="124672"/>
                  </a:cubicBezTo>
                  <a:cubicBezTo>
                    <a:pt x="240903" y="46488"/>
                    <a:pt x="298053" y="-7487"/>
                    <a:pt x="359569" y="847"/>
                  </a:cubicBezTo>
                  <a:cubicBezTo>
                    <a:pt x="421085" y="9181"/>
                    <a:pt x="491728" y="94509"/>
                    <a:pt x="550069" y="174678"/>
                  </a:cubicBezTo>
                  <a:cubicBezTo>
                    <a:pt x="608410" y="254847"/>
                    <a:pt x="655638" y="376290"/>
                    <a:pt x="709613" y="481859"/>
                  </a:cubicBezTo>
                  <a:cubicBezTo>
                    <a:pt x="763588" y="587428"/>
                    <a:pt x="832247" y="733874"/>
                    <a:pt x="873919" y="808090"/>
                  </a:cubicBezTo>
                  <a:cubicBezTo>
                    <a:pt x="915591" y="882306"/>
                    <a:pt x="931069" y="898975"/>
                    <a:pt x="959644" y="927153"/>
                  </a:cubicBezTo>
                  <a:cubicBezTo>
                    <a:pt x="988219" y="955331"/>
                    <a:pt x="1016794" y="969618"/>
                    <a:pt x="1045369" y="977159"/>
                  </a:cubicBezTo>
                  <a:cubicBezTo>
                    <a:pt x="1073944" y="984700"/>
                    <a:pt x="1101328" y="985494"/>
                    <a:pt x="1131094" y="972397"/>
                  </a:cubicBezTo>
                  <a:cubicBezTo>
                    <a:pt x="1160860" y="959300"/>
                    <a:pt x="1188244" y="946600"/>
                    <a:pt x="1223963" y="898578"/>
                  </a:cubicBezTo>
                  <a:cubicBezTo>
                    <a:pt x="1259682" y="850556"/>
                    <a:pt x="1307307" y="754512"/>
                    <a:pt x="1345407" y="684265"/>
                  </a:cubicBezTo>
                  <a:cubicBezTo>
                    <a:pt x="1383507" y="614018"/>
                    <a:pt x="1418035" y="545557"/>
                    <a:pt x="1452563" y="477097"/>
                  </a:cubicBezTo>
                </a:path>
              </a:pathLst>
            </a:custGeom>
            <a:noFill/>
            <a:ln w="1905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48" name="Freeform 47"/>
            <p:cNvSpPr/>
            <p:nvPr/>
          </p:nvSpPr>
          <p:spPr bwMode="auto">
            <a:xfrm>
              <a:off x="3286918" y="1200891"/>
              <a:ext cx="1452563" cy="982589"/>
            </a:xfrm>
            <a:custGeom>
              <a:avLst/>
              <a:gdLst>
                <a:gd name="connsiteX0" fmla="*/ 0 w 1452563"/>
                <a:gd name="connsiteY0" fmla="*/ 469953 h 982589"/>
                <a:gd name="connsiteX1" fmla="*/ 180975 w 1452563"/>
                <a:gd name="connsiteY1" fmla="*/ 124672 h 982589"/>
                <a:gd name="connsiteX2" fmla="*/ 359569 w 1452563"/>
                <a:gd name="connsiteY2" fmla="*/ 847 h 982589"/>
                <a:gd name="connsiteX3" fmla="*/ 550069 w 1452563"/>
                <a:gd name="connsiteY3" fmla="*/ 174678 h 982589"/>
                <a:gd name="connsiteX4" fmla="*/ 709613 w 1452563"/>
                <a:gd name="connsiteY4" fmla="*/ 481859 h 982589"/>
                <a:gd name="connsiteX5" fmla="*/ 873919 w 1452563"/>
                <a:gd name="connsiteY5" fmla="*/ 808090 h 982589"/>
                <a:gd name="connsiteX6" fmla="*/ 959644 w 1452563"/>
                <a:gd name="connsiteY6" fmla="*/ 927153 h 982589"/>
                <a:gd name="connsiteX7" fmla="*/ 1045369 w 1452563"/>
                <a:gd name="connsiteY7" fmla="*/ 977159 h 982589"/>
                <a:gd name="connsiteX8" fmla="*/ 1131094 w 1452563"/>
                <a:gd name="connsiteY8" fmla="*/ 972397 h 982589"/>
                <a:gd name="connsiteX9" fmla="*/ 1223963 w 1452563"/>
                <a:gd name="connsiteY9" fmla="*/ 898578 h 982589"/>
                <a:gd name="connsiteX10" fmla="*/ 1345407 w 1452563"/>
                <a:gd name="connsiteY10" fmla="*/ 684265 h 982589"/>
                <a:gd name="connsiteX11" fmla="*/ 1452563 w 1452563"/>
                <a:gd name="connsiteY11" fmla="*/ 477097 h 982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52563" h="982589">
                  <a:moveTo>
                    <a:pt x="0" y="469953"/>
                  </a:moveTo>
                  <a:cubicBezTo>
                    <a:pt x="60523" y="336404"/>
                    <a:pt x="121047" y="202856"/>
                    <a:pt x="180975" y="124672"/>
                  </a:cubicBezTo>
                  <a:cubicBezTo>
                    <a:pt x="240903" y="46488"/>
                    <a:pt x="298053" y="-7487"/>
                    <a:pt x="359569" y="847"/>
                  </a:cubicBezTo>
                  <a:cubicBezTo>
                    <a:pt x="421085" y="9181"/>
                    <a:pt x="491728" y="94509"/>
                    <a:pt x="550069" y="174678"/>
                  </a:cubicBezTo>
                  <a:cubicBezTo>
                    <a:pt x="608410" y="254847"/>
                    <a:pt x="655638" y="376290"/>
                    <a:pt x="709613" y="481859"/>
                  </a:cubicBezTo>
                  <a:cubicBezTo>
                    <a:pt x="763588" y="587428"/>
                    <a:pt x="832247" y="733874"/>
                    <a:pt x="873919" y="808090"/>
                  </a:cubicBezTo>
                  <a:cubicBezTo>
                    <a:pt x="915591" y="882306"/>
                    <a:pt x="931069" y="898975"/>
                    <a:pt x="959644" y="927153"/>
                  </a:cubicBezTo>
                  <a:cubicBezTo>
                    <a:pt x="988219" y="955331"/>
                    <a:pt x="1016794" y="969618"/>
                    <a:pt x="1045369" y="977159"/>
                  </a:cubicBezTo>
                  <a:cubicBezTo>
                    <a:pt x="1073944" y="984700"/>
                    <a:pt x="1101328" y="985494"/>
                    <a:pt x="1131094" y="972397"/>
                  </a:cubicBezTo>
                  <a:cubicBezTo>
                    <a:pt x="1160860" y="959300"/>
                    <a:pt x="1188244" y="946600"/>
                    <a:pt x="1223963" y="898578"/>
                  </a:cubicBezTo>
                  <a:cubicBezTo>
                    <a:pt x="1259682" y="850556"/>
                    <a:pt x="1307307" y="754512"/>
                    <a:pt x="1345407" y="684265"/>
                  </a:cubicBezTo>
                  <a:cubicBezTo>
                    <a:pt x="1383507" y="614018"/>
                    <a:pt x="1418035" y="545557"/>
                    <a:pt x="1452563" y="477097"/>
                  </a:cubicBezTo>
                </a:path>
              </a:pathLst>
            </a:custGeom>
            <a:noFill/>
            <a:ln w="1905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49" name="Freeform 48"/>
            <p:cNvSpPr/>
            <p:nvPr/>
          </p:nvSpPr>
          <p:spPr bwMode="auto">
            <a:xfrm>
              <a:off x="4741068" y="1205653"/>
              <a:ext cx="1452563" cy="982589"/>
            </a:xfrm>
            <a:custGeom>
              <a:avLst/>
              <a:gdLst>
                <a:gd name="connsiteX0" fmla="*/ 0 w 1452563"/>
                <a:gd name="connsiteY0" fmla="*/ 469953 h 982589"/>
                <a:gd name="connsiteX1" fmla="*/ 180975 w 1452563"/>
                <a:gd name="connsiteY1" fmla="*/ 124672 h 982589"/>
                <a:gd name="connsiteX2" fmla="*/ 359569 w 1452563"/>
                <a:gd name="connsiteY2" fmla="*/ 847 h 982589"/>
                <a:gd name="connsiteX3" fmla="*/ 550069 w 1452563"/>
                <a:gd name="connsiteY3" fmla="*/ 174678 h 982589"/>
                <a:gd name="connsiteX4" fmla="*/ 709613 w 1452563"/>
                <a:gd name="connsiteY4" fmla="*/ 481859 h 982589"/>
                <a:gd name="connsiteX5" fmla="*/ 873919 w 1452563"/>
                <a:gd name="connsiteY5" fmla="*/ 808090 h 982589"/>
                <a:gd name="connsiteX6" fmla="*/ 959644 w 1452563"/>
                <a:gd name="connsiteY6" fmla="*/ 927153 h 982589"/>
                <a:gd name="connsiteX7" fmla="*/ 1045369 w 1452563"/>
                <a:gd name="connsiteY7" fmla="*/ 977159 h 982589"/>
                <a:gd name="connsiteX8" fmla="*/ 1131094 w 1452563"/>
                <a:gd name="connsiteY8" fmla="*/ 972397 h 982589"/>
                <a:gd name="connsiteX9" fmla="*/ 1223963 w 1452563"/>
                <a:gd name="connsiteY9" fmla="*/ 898578 h 982589"/>
                <a:gd name="connsiteX10" fmla="*/ 1345407 w 1452563"/>
                <a:gd name="connsiteY10" fmla="*/ 684265 h 982589"/>
                <a:gd name="connsiteX11" fmla="*/ 1452563 w 1452563"/>
                <a:gd name="connsiteY11" fmla="*/ 477097 h 982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52563" h="982589">
                  <a:moveTo>
                    <a:pt x="0" y="469953"/>
                  </a:moveTo>
                  <a:cubicBezTo>
                    <a:pt x="60523" y="336404"/>
                    <a:pt x="121047" y="202856"/>
                    <a:pt x="180975" y="124672"/>
                  </a:cubicBezTo>
                  <a:cubicBezTo>
                    <a:pt x="240903" y="46488"/>
                    <a:pt x="298053" y="-7487"/>
                    <a:pt x="359569" y="847"/>
                  </a:cubicBezTo>
                  <a:cubicBezTo>
                    <a:pt x="421085" y="9181"/>
                    <a:pt x="491728" y="94509"/>
                    <a:pt x="550069" y="174678"/>
                  </a:cubicBezTo>
                  <a:cubicBezTo>
                    <a:pt x="608410" y="254847"/>
                    <a:pt x="655638" y="376290"/>
                    <a:pt x="709613" y="481859"/>
                  </a:cubicBezTo>
                  <a:cubicBezTo>
                    <a:pt x="763588" y="587428"/>
                    <a:pt x="832247" y="733874"/>
                    <a:pt x="873919" y="808090"/>
                  </a:cubicBezTo>
                  <a:cubicBezTo>
                    <a:pt x="915591" y="882306"/>
                    <a:pt x="931069" y="898975"/>
                    <a:pt x="959644" y="927153"/>
                  </a:cubicBezTo>
                  <a:cubicBezTo>
                    <a:pt x="988219" y="955331"/>
                    <a:pt x="1016794" y="969618"/>
                    <a:pt x="1045369" y="977159"/>
                  </a:cubicBezTo>
                  <a:cubicBezTo>
                    <a:pt x="1073944" y="984700"/>
                    <a:pt x="1101328" y="985494"/>
                    <a:pt x="1131094" y="972397"/>
                  </a:cubicBezTo>
                  <a:cubicBezTo>
                    <a:pt x="1160860" y="959300"/>
                    <a:pt x="1188244" y="946600"/>
                    <a:pt x="1223963" y="898578"/>
                  </a:cubicBezTo>
                  <a:cubicBezTo>
                    <a:pt x="1259682" y="850556"/>
                    <a:pt x="1307307" y="754512"/>
                    <a:pt x="1345407" y="684265"/>
                  </a:cubicBezTo>
                  <a:cubicBezTo>
                    <a:pt x="1383507" y="614018"/>
                    <a:pt x="1418035" y="545557"/>
                    <a:pt x="1452563" y="477097"/>
                  </a:cubicBezTo>
                </a:path>
              </a:pathLst>
            </a:custGeom>
            <a:noFill/>
            <a:ln w="1905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grpSp>
      <p:grpSp>
        <p:nvGrpSpPr>
          <p:cNvPr id="50" name="Group 49"/>
          <p:cNvGrpSpPr/>
          <p:nvPr/>
        </p:nvGrpSpPr>
        <p:grpSpPr>
          <a:xfrm>
            <a:off x="1328580" y="3531023"/>
            <a:ext cx="3518796" cy="1012751"/>
            <a:chOff x="1529556" y="1170728"/>
            <a:chExt cx="7690644" cy="1012751"/>
          </a:xfrm>
        </p:grpSpPr>
        <p:grpSp>
          <p:nvGrpSpPr>
            <p:cNvPr id="51" name="Group 50"/>
            <p:cNvGrpSpPr/>
            <p:nvPr/>
          </p:nvGrpSpPr>
          <p:grpSpPr>
            <a:xfrm>
              <a:off x="1529556" y="1170728"/>
              <a:ext cx="2566194" cy="993701"/>
              <a:chOff x="1834356" y="1194541"/>
              <a:chExt cx="4359275" cy="993701"/>
            </a:xfrm>
          </p:grpSpPr>
          <p:sp>
            <p:nvSpPr>
              <p:cNvPr id="60" name="Freeform 59"/>
              <p:cNvSpPr/>
              <p:nvPr/>
            </p:nvSpPr>
            <p:spPr bwMode="auto">
              <a:xfrm>
                <a:off x="1834356" y="1194541"/>
                <a:ext cx="1452563" cy="982589"/>
              </a:xfrm>
              <a:custGeom>
                <a:avLst/>
                <a:gdLst>
                  <a:gd name="connsiteX0" fmla="*/ 0 w 1452563"/>
                  <a:gd name="connsiteY0" fmla="*/ 469953 h 982589"/>
                  <a:gd name="connsiteX1" fmla="*/ 180975 w 1452563"/>
                  <a:gd name="connsiteY1" fmla="*/ 124672 h 982589"/>
                  <a:gd name="connsiteX2" fmla="*/ 359569 w 1452563"/>
                  <a:gd name="connsiteY2" fmla="*/ 847 h 982589"/>
                  <a:gd name="connsiteX3" fmla="*/ 550069 w 1452563"/>
                  <a:gd name="connsiteY3" fmla="*/ 174678 h 982589"/>
                  <a:gd name="connsiteX4" fmla="*/ 709613 w 1452563"/>
                  <a:gd name="connsiteY4" fmla="*/ 481859 h 982589"/>
                  <a:gd name="connsiteX5" fmla="*/ 873919 w 1452563"/>
                  <a:gd name="connsiteY5" fmla="*/ 808090 h 982589"/>
                  <a:gd name="connsiteX6" fmla="*/ 959644 w 1452563"/>
                  <a:gd name="connsiteY6" fmla="*/ 927153 h 982589"/>
                  <a:gd name="connsiteX7" fmla="*/ 1045369 w 1452563"/>
                  <a:gd name="connsiteY7" fmla="*/ 977159 h 982589"/>
                  <a:gd name="connsiteX8" fmla="*/ 1131094 w 1452563"/>
                  <a:gd name="connsiteY8" fmla="*/ 972397 h 982589"/>
                  <a:gd name="connsiteX9" fmla="*/ 1223963 w 1452563"/>
                  <a:gd name="connsiteY9" fmla="*/ 898578 h 982589"/>
                  <a:gd name="connsiteX10" fmla="*/ 1345407 w 1452563"/>
                  <a:gd name="connsiteY10" fmla="*/ 684265 h 982589"/>
                  <a:gd name="connsiteX11" fmla="*/ 1452563 w 1452563"/>
                  <a:gd name="connsiteY11" fmla="*/ 477097 h 982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52563" h="982589">
                    <a:moveTo>
                      <a:pt x="0" y="469953"/>
                    </a:moveTo>
                    <a:cubicBezTo>
                      <a:pt x="60523" y="336404"/>
                      <a:pt x="121047" y="202856"/>
                      <a:pt x="180975" y="124672"/>
                    </a:cubicBezTo>
                    <a:cubicBezTo>
                      <a:pt x="240903" y="46488"/>
                      <a:pt x="298053" y="-7487"/>
                      <a:pt x="359569" y="847"/>
                    </a:cubicBezTo>
                    <a:cubicBezTo>
                      <a:pt x="421085" y="9181"/>
                      <a:pt x="491728" y="94509"/>
                      <a:pt x="550069" y="174678"/>
                    </a:cubicBezTo>
                    <a:cubicBezTo>
                      <a:pt x="608410" y="254847"/>
                      <a:pt x="655638" y="376290"/>
                      <a:pt x="709613" y="481859"/>
                    </a:cubicBezTo>
                    <a:cubicBezTo>
                      <a:pt x="763588" y="587428"/>
                      <a:pt x="832247" y="733874"/>
                      <a:pt x="873919" y="808090"/>
                    </a:cubicBezTo>
                    <a:cubicBezTo>
                      <a:pt x="915591" y="882306"/>
                      <a:pt x="931069" y="898975"/>
                      <a:pt x="959644" y="927153"/>
                    </a:cubicBezTo>
                    <a:cubicBezTo>
                      <a:pt x="988219" y="955331"/>
                      <a:pt x="1016794" y="969618"/>
                      <a:pt x="1045369" y="977159"/>
                    </a:cubicBezTo>
                    <a:cubicBezTo>
                      <a:pt x="1073944" y="984700"/>
                      <a:pt x="1101328" y="985494"/>
                      <a:pt x="1131094" y="972397"/>
                    </a:cubicBezTo>
                    <a:cubicBezTo>
                      <a:pt x="1160860" y="959300"/>
                      <a:pt x="1188244" y="946600"/>
                      <a:pt x="1223963" y="898578"/>
                    </a:cubicBezTo>
                    <a:cubicBezTo>
                      <a:pt x="1259682" y="850556"/>
                      <a:pt x="1307307" y="754512"/>
                      <a:pt x="1345407" y="684265"/>
                    </a:cubicBezTo>
                    <a:cubicBezTo>
                      <a:pt x="1383507" y="614018"/>
                      <a:pt x="1418035" y="545557"/>
                      <a:pt x="1452563" y="477097"/>
                    </a:cubicBezTo>
                  </a:path>
                </a:pathLst>
              </a:custGeom>
              <a:noFill/>
              <a:ln w="1905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61" name="Freeform 60"/>
              <p:cNvSpPr/>
              <p:nvPr/>
            </p:nvSpPr>
            <p:spPr bwMode="auto">
              <a:xfrm>
                <a:off x="3286918" y="1200891"/>
                <a:ext cx="1452563" cy="982589"/>
              </a:xfrm>
              <a:custGeom>
                <a:avLst/>
                <a:gdLst>
                  <a:gd name="connsiteX0" fmla="*/ 0 w 1452563"/>
                  <a:gd name="connsiteY0" fmla="*/ 469953 h 982589"/>
                  <a:gd name="connsiteX1" fmla="*/ 180975 w 1452563"/>
                  <a:gd name="connsiteY1" fmla="*/ 124672 h 982589"/>
                  <a:gd name="connsiteX2" fmla="*/ 359569 w 1452563"/>
                  <a:gd name="connsiteY2" fmla="*/ 847 h 982589"/>
                  <a:gd name="connsiteX3" fmla="*/ 550069 w 1452563"/>
                  <a:gd name="connsiteY3" fmla="*/ 174678 h 982589"/>
                  <a:gd name="connsiteX4" fmla="*/ 709613 w 1452563"/>
                  <a:gd name="connsiteY4" fmla="*/ 481859 h 982589"/>
                  <a:gd name="connsiteX5" fmla="*/ 873919 w 1452563"/>
                  <a:gd name="connsiteY5" fmla="*/ 808090 h 982589"/>
                  <a:gd name="connsiteX6" fmla="*/ 959644 w 1452563"/>
                  <a:gd name="connsiteY6" fmla="*/ 927153 h 982589"/>
                  <a:gd name="connsiteX7" fmla="*/ 1045369 w 1452563"/>
                  <a:gd name="connsiteY7" fmla="*/ 977159 h 982589"/>
                  <a:gd name="connsiteX8" fmla="*/ 1131094 w 1452563"/>
                  <a:gd name="connsiteY8" fmla="*/ 972397 h 982589"/>
                  <a:gd name="connsiteX9" fmla="*/ 1223963 w 1452563"/>
                  <a:gd name="connsiteY9" fmla="*/ 898578 h 982589"/>
                  <a:gd name="connsiteX10" fmla="*/ 1345407 w 1452563"/>
                  <a:gd name="connsiteY10" fmla="*/ 684265 h 982589"/>
                  <a:gd name="connsiteX11" fmla="*/ 1452563 w 1452563"/>
                  <a:gd name="connsiteY11" fmla="*/ 477097 h 982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52563" h="982589">
                    <a:moveTo>
                      <a:pt x="0" y="469953"/>
                    </a:moveTo>
                    <a:cubicBezTo>
                      <a:pt x="60523" y="336404"/>
                      <a:pt x="121047" y="202856"/>
                      <a:pt x="180975" y="124672"/>
                    </a:cubicBezTo>
                    <a:cubicBezTo>
                      <a:pt x="240903" y="46488"/>
                      <a:pt x="298053" y="-7487"/>
                      <a:pt x="359569" y="847"/>
                    </a:cubicBezTo>
                    <a:cubicBezTo>
                      <a:pt x="421085" y="9181"/>
                      <a:pt x="491728" y="94509"/>
                      <a:pt x="550069" y="174678"/>
                    </a:cubicBezTo>
                    <a:cubicBezTo>
                      <a:pt x="608410" y="254847"/>
                      <a:pt x="655638" y="376290"/>
                      <a:pt x="709613" y="481859"/>
                    </a:cubicBezTo>
                    <a:cubicBezTo>
                      <a:pt x="763588" y="587428"/>
                      <a:pt x="832247" y="733874"/>
                      <a:pt x="873919" y="808090"/>
                    </a:cubicBezTo>
                    <a:cubicBezTo>
                      <a:pt x="915591" y="882306"/>
                      <a:pt x="931069" y="898975"/>
                      <a:pt x="959644" y="927153"/>
                    </a:cubicBezTo>
                    <a:cubicBezTo>
                      <a:pt x="988219" y="955331"/>
                      <a:pt x="1016794" y="969618"/>
                      <a:pt x="1045369" y="977159"/>
                    </a:cubicBezTo>
                    <a:cubicBezTo>
                      <a:pt x="1073944" y="984700"/>
                      <a:pt x="1101328" y="985494"/>
                      <a:pt x="1131094" y="972397"/>
                    </a:cubicBezTo>
                    <a:cubicBezTo>
                      <a:pt x="1160860" y="959300"/>
                      <a:pt x="1188244" y="946600"/>
                      <a:pt x="1223963" y="898578"/>
                    </a:cubicBezTo>
                    <a:cubicBezTo>
                      <a:pt x="1259682" y="850556"/>
                      <a:pt x="1307307" y="754512"/>
                      <a:pt x="1345407" y="684265"/>
                    </a:cubicBezTo>
                    <a:cubicBezTo>
                      <a:pt x="1383507" y="614018"/>
                      <a:pt x="1418035" y="545557"/>
                      <a:pt x="1452563" y="477097"/>
                    </a:cubicBezTo>
                  </a:path>
                </a:pathLst>
              </a:custGeom>
              <a:noFill/>
              <a:ln w="1905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62" name="Freeform 61"/>
              <p:cNvSpPr/>
              <p:nvPr/>
            </p:nvSpPr>
            <p:spPr bwMode="auto">
              <a:xfrm>
                <a:off x="4741068" y="1205653"/>
                <a:ext cx="1452563" cy="982589"/>
              </a:xfrm>
              <a:custGeom>
                <a:avLst/>
                <a:gdLst>
                  <a:gd name="connsiteX0" fmla="*/ 0 w 1452563"/>
                  <a:gd name="connsiteY0" fmla="*/ 469953 h 982589"/>
                  <a:gd name="connsiteX1" fmla="*/ 180975 w 1452563"/>
                  <a:gd name="connsiteY1" fmla="*/ 124672 h 982589"/>
                  <a:gd name="connsiteX2" fmla="*/ 359569 w 1452563"/>
                  <a:gd name="connsiteY2" fmla="*/ 847 h 982589"/>
                  <a:gd name="connsiteX3" fmla="*/ 550069 w 1452563"/>
                  <a:gd name="connsiteY3" fmla="*/ 174678 h 982589"/>
                  <a:gd name="connsiteX4" fmla="*/ 709613 w 1452563"/>
                  <a:gd name="connsiteY4" fmla="*/ 481859 h 982589"/>
                  <a:gd name="connsiteX5" fmla="*/ 873919 w 1452563"/>
                  <a:gd name="connsiteY5" fmla="*/ 808090 h 982589"/>
                  <a:gd name="connsiteX6" fmla="*/ 959644 w 1452563"/>
                  <a:gd name="connsiteY6" fmla="*/ 927153 h 982589"/>
                  <a:gd name="connsiteX7" fmla="*/ 1045369 w 1452563"/>
                  <a:gd name="connsiteY7" fmla="*/ 977159 h 982589"/>
                  <a:gd name="connsiteX8" fmla="*/ 1131094 w 1452563"/>
                  <a:gd name="connsiteY8" fmla="*/ 972397 h 982589"/>
                  <a:gd name="connsiteX9" fmla="*/ 1223963 w 1452563"/>
                  <a:gd name="connsiteY9" fmla="*/ 898578 h 982589"/>
                  <a:gd name="connsiteX10" fmla="*/ 1345407 w 1452563"/>
                  <a:gd name="connsiteY10" fmla="*/ 684265 h 982589"/>
                  <a:gd name="connsiteX11" fmla="*/ 1452563 w 1452563"/>
                  <a:gd name="connsiteY11" fmla="*/ 477097 h 982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52563" h="982589">
                    <a:moveTo>
                      <a:pt x="0" y="469953"/>
                    </a:moveTo>
                    <a:cubicBezTo>
                      <a:pt x="60523" y="336404"/>
                      <a:pt x="121047" y="202856"/>
                      <a:pt x="180975" y="124672"/>
                    </a:cubicBezTo>
                    <a:cubicBezTo>
                      <a:pt x="240903" y="46488"/>
                      <a:pt x="298053" y="-7487"/>
                      <a:pt x="359569" y="847"/>
                    </a:cubicBezTo>
                    <a:cubicBezTo>
                      <a:pt x="421085" y="9181"/>
                      <a:pt x="491728" y="94509"/>
                      <a:pt x="550069" y="174678"/>
                    </a:cubicBezTo>
                    <a:cubicBezTo>
                      <a:pt x="608410" y="254847"/>
                      <a:pt x="655638" y="376290"/>
                      <a:pt x="709613" y="481859"/>
                    </a:cubicBezTo>
                    <a:cubicBezTo>
                      <a:pt x="763588" y="587428"/>
                      <a:pt x="832247" y="733874"/>
                      <a:pt x="873919" y="808090"/>
                    </a:cubicBezTo>
                    <a:cubicBezTo>
                      <a:pt x="915591" y="882306"/>
                      <a:pt x="931069" y="898975"/>
                      <a:pt x="959644" y="927153"/>
                    </a:cubicBezTo>
                    <a:cubicBezTo>
                      <a:pt x="988219" y="955331"/>
                      <a:pt x="1016794" y="969618"/>
                      <a:pt x="1045369" y="977159"/>
                    </a:cubicBezTo>
                    <a:cubicBezTo>
                      <a:pt x="1073944" y="984700"/>
                      <a:pt x="1101328" y="985494"/>
                      <a:pt x="1131094" y="972397"/>
                    </a:cubicBezTo>
                    <a:cubicBezTo>
                      <a:pt x="1160860" y="959300"/>
                      <a:pt x="1188244" y="946600"/>
                      <a:pt x="1223963" y="898578"/>
                    </a:cubicBezTo>
                    <a:cubicBezTo>
                      <a:pt x="1259682" y="850556"/>
                      <a:pt x="1307307" y="754512"/>
                      <a:pt x="1345407" y="684265"/>
                    </a:cubicBezTo>
                    <a:cubicBezTo>
                      <a:pt x="1383507" y="614018"/>
                      <a:pt x="1418035" y="545557"/>
                      <a:pt x="1452563" y="477097"/>
                    </a:cubicBezTo>
                  </a:path>
                </a:pathLst>
              </a:custGeom>
              <a:noFill/>
              <a:ln w="1905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grpSp>
        <p:grpSp>
          <p:nvGrpSpPr>
            <p:cNvPr id="52" name="Group 51"/>
            <p:cNvGrpSpPr/>
            <p:nvPr/>
          </p:nvGrpSpPr>
          <p:grpSpPr>
            <a:xfrm>
              <a:off x="4091781" y="1180253"/>
              <a:ext cx="2566194" cy="993701"/>
              <a:chOff x="1834356" y="1194541"/>
              <a:chExt cx="4359275" cy="993701"/>
            </a:xfrm>
          </p:grpSpPr>
          <p:sp>
            <p:nvSpPr>
              <p:cNvPr id="57" name="Freeform 56"/>
              <p:cNvSpPr/>
              <p:nvPr/>
            </p:nvSpPr>
            <p:spPr bwMode="auto">
              <a:xfrm>
                <a:off x="1834356" y="1194541"/>
                <a:ext cx="1452563" cy="982589"/>
              </a:xfrm>
              <a:custGeom>
                <a:avLst/>
                <a:gdLst>
                  <a:gd name="connsiteX0" fmla="*/ 0 w 1452563"/>
                  <a:gd name="connsiteY0" fmla="*/ 469953 h 982589"/>
                  <a:gd name="connsiteX1" fmla="*/ 180975 w 1452563"/>
                  <a:gd name="connsiteY1" fmla="*/ 124672 h 982589"/>
                  <a:gd name="connsiteX2" fmla="*/ 359569 w 1452563"/>
                  <a:gd name="connsiteY2" fmla="*/ 847 h 982589"/>
                  <a:gd name="connsiteX3" fmla="*/ 550069 w 1452563"/>
                  <a:gd name="connsiteY3" fmla="*/ 174678 h 982589"/>
                  <a:gd name="connsiteX4" fmla="*/ 709613 w 1452563"/>
                  <a:gd name="connsiteY4" fmla="*/ 481859 h 982589"/>
                  <a:gd name="connsiteX5" fmla="*/ 873919 w 1452563"/>
                  <a:gd name="connsiteY5" fmla="*/ 808090 h 982589"/>
                  <a:gd name="connsiteX6" fmla="*/ 959644 w 1452563"/>
                  <a:gd name="connsiteY6" fmla="*/ 927153 h 982589"/>
                  <a:gd name="connsiteX7" fmla="*/ 1045369 w 1452563"/>
                  <a:gd name="connsiteY7" fmla="*/ 977159 h 982589"/>
                  <a:gd name="connsiteX8" fmla="*/ 1131094 w 1452563"/>
                  <a:gd name="connsiteY8" fmla="*/ 972397 h 982589"/>
                  <a:gd name="connsiteX9" fmla="*/ 1223963 w 1452563"/>
                  <a:gd name="connsiteY9" fmla="*/ 898578 h 982589"/>
                  <a:gd name="connsiteX10" fmla="*/ 1345407 w 1452563"/>
                  <a:gd name="connsiteY10" fmla="*/ 684265 h 982589"/>
                  <a:gd name="connsiteX11" fmla="*/ 1452563 w 1452563"/>
                  <a:gd name="connsiteY11" fmla="*/ 477097 h 982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52563" h="982589">
                    <a:moveTo>
                      <a:pt x="0" y="469953"/>
                    </a:moveTo>
                    <a:cubicBezTo>
                      <a:pt x="60523" y="336404"/>
                      <a:pt x="121047" y="202856"/>
                      <a:pt x="180975" y="124672"/>
                    </a:cubicBezTo>
                    <a:cubicBezTo>
                      <a:pt x="240903" y="46488"/>
                      <a:pt x="298053" y="-7487"/>
                      <a:pt x="359569" y="847"/>
                    </a:cubicBezTo>
                    <a:cubicBezTo>
                      <a:pt x="421085" y="9181"/>
                      <a:pt x="491728" y="94509"/>
                      <a:pt x="550069" y="174678"/>
                    </a:cubicBezTo>
                    <a:cubicBezTo>
                      <a:pt x="608410" y="254847"/>
                      <a:pt x="655638" y="376290"/>
                      <a:pt x="709613" y="481859"/>
                    </a:cubicBezTo>
                    <a:cubicBezTo>
                      <a:pt x="763588" y="587428"/>
                      <a:pt x="832247" y="733874"/>
                      <a:pt x="873919" y="808090"/>
                    </a:cubicBezTo>
                    <a:cubicBezTo>
                      <a:pt x="915591" y="882306"/>
                      <a:pt x="931069" y="898975"/>
                      <a:pt x="959644" y="927153"/>
                    </a:cubicBezTo>
                    <a:cubicBezTo>
                      <a:pt x="988219" y="955331"/>
                      <a:pt x="1016794" y="969618"/>
                      <a:pt x="1045369" y="977159"/>
                    </a:cubicBezTo>
                    <a:cubicBezTo>
                      <a:pt x="1073944" y="984700"/>
                      <a:pt x="1101328" y="985494"/>
                      <a:pt x="1131094" y="972397"/>
                    </a:cubicBezTo>
                    <a:cubicBezTo>
                      <a:pt x="1160860" y="959300"/>
                      <a:pt x="1188244" y="946600"/>
                      <a:pt x="1223963" y="898578"/>
                    </a:cubicBezTo>
                    <a:cubicBezTo>
                      <a:pt x="1259682" y="850556"/>
                      <a:pt x="1307307" y="754512"/>
                      <a:pt x="1345407" y="684265"/>
                    </a:cubicBezTo>
                    <a:cubicBezTo>
                      <a:pt x="1383507" y="614018"/>
                      <a:pt x="1418035" y="545557"/>
                      <a:pt x="1452563" y="477097"/>
                    </a:cubicBezTo>
                  </a:path>
                </a:pathLst>
              </a:custGeom>
              <a:noFill/>
              <a:ln w="1905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58" name="Freeform 57"/>
              <p:cNvSpPr/>
              <p:nvPr/>
            </p:nvSpPr>
            <p:spPr bwMode="auto">
              <a:xfrm>
                <a:off x="3286918" y="1200891"/>
                <a:ext cx="1452563" cy="982589"/>
              </a:xfrm>
              <a:custGeom>
                <a:avLst/>
                <a:gdLst>
                  <a:gd name="connsiteX0" fmla="*/ 0 w 1452563"/>
                  <a:gd name="connsiteY0" fmla="*/ 469953 h 982589"/>
                  <a:gd name="connsiteX1" fmla="*/ 180975 w 1452563"/>
                  <a:gd name="connsiteY1" fmla="*/ 124672 h 982589"/>
                  <a:gd name="connsiteX2" fmla="*/ 359569 w 1452563"/>
                  <a:gd name="connsiteY2" fmla="*/ 847 h 982589"/>
                  <a:gd name="connsiteX3" fmla="*/ 550069 w 1452563"/>
                  <a:gd name="connsiteY3" fmla="*/ 174678 h 982589"/>
                  <a:gd name="connsiteX4" fmla="*/ 709613 w 1452563"/>
                  <a:gd name="connsiteY4" fmla="*/ 481859 h 982589"/>
                  <a:gd name="connsiteX5" fmla="*/ 873919 w 1452563"/>
                  <a:gd name="connsiteY5" fmla="*/ 808090 h 982589"/>
                  <a:gd name="connsiteX6" fmla="*/ 959644 w 1452563"/>
                  <a:gd name="connsiteY6" fmla="*/ 927153 h 982589"/>
                  <a:gd name="connsiteX7" fmla="*/ 1045369 w 1452563"/>
                  <a:gd name="connsiteY7" fmla="*/ 977159 h 982589"/>
                  <a:gd name="connsiteX8" fmla="*/ 1131094 w 1452563"/>
                  <a:gd name="connsiteY8" fmla="*/ 972397 h 982589"/>
                  <a:gd name="connsiteX9" fmla="*/ 1223963 w 1452563"/>
                  <a:gd name="connsiteY9" fmla="*/ 898578 h 982589"/>
                  <a:gd name="connsiteX10" fmla="*/ 1345407 w 1452563"/>
                  <a:gd name="connsiteY10" fmla="*/ 684265 h 982589"/>
                  <a:gd name="connsiteX11" fmla="*/ 1452563 w 1452563"/>
                  <a:gd name="connsiteY11" fmla="*/ 477097 h 982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52563" h="982589">
                    <a:moveTo>
                      <a:pt x="0" y="469953"/>
                    </a:moveTo>
                    <a:cubicBezTo>
                      <a:pt x="60523" y="336404"/>
                      <a:pt x="121047" y="202856"/>
                      <a:pt x="180975" y="124672"/>
                    </a:cubicBezTo>
                    <a:cubicBezTo>
                      <a:pt x="240903" y="46488"/>
                      <a:pt x="298053" y="-7487"/>
                      <a:pt x="359569" y="847"/>
                    </a:cubicBezTo>
                    <a:cubicBezTo>
                      <a:pt x="421085" y="9181"/>
                      <a:pt x="491728" y="94509"/>
                      <a:pt x="550069" y="174678"/>
                    </a:cubicBezTo>
                    <a:cubicBezTo>
                      <a:pt x="608410" y="254847"/>
                      <a:pt x="655638" y="376290"/>
                      <a:pt x="709613" y="481859"/>
                    </a:cubicBezTo>
                    <a:cubicBezTo>
                      <a:pt x="763588" y="587428"/>
                      <a:pt x="832247" y="733874"/>
                      <a:pt x="873919" y="808090"/>
                    </a:cubicBezTo>
                    <a:cubicBezTo>
                      <a:pt x="915591" y="882306"/>
                      <a:pt x="931069" y="898975"/>
                      <a:pt x="959644" y="927153"/>
                    </a:cubicBezTo>
                    <a:cubicBezTo>
                      <a:pt x="988219" y="955331"/>
                      <a:pt x="1016794" y="969618"/>
                      <a:pt x="1045369" y="977159"/>
                    </a:cubicBezTo>
                    <a:cubicBezTo>
                      <a:pt x="1073944" y="984700"/>
                      <a:pt x="1101328" y="985494"/>
                      <a:pt x="1131094" y="972397"/>
                    </a:cubicBezTo>
                    <a:cubicBezTo>
                      <a:pt x="1160860" y="959300"/>
                      <a:pt x="1188244" y="946600"/>
                      <a:pt x="1223963" y="898578"/>
                    </a:cubicBezTo>
                    <a:cubicBezTo>
                      <a:pt x="1259682" y="850556"/>
                      <a:pt x="1307307" y="754512"/>
                      <a:pt x="1345407" y="684265"/>
                    </a:cubicBezTo>
                    <a:cubicBezTo>
                      <a:pt x="1383507" y="614018"/>
                      <a:pt x="1418035" y="545557"/>
                      <a:pt x="1452563" y="477097"/>
                    </a:cubicBezTo>
                  </a:path>
                </a:pathLst>
              </a:custGeom>
              <a:noFill/>
              <a:ln w="1905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59" name="Freeform 58"/>
              <p:cNvSpPr/>
              <p:nvPr/>
            </p:nvSpPr>
            <p:spPr bwMode="auto">
              <a:xfrm>
                <a:off x="4741068" y="1205653"/>
                <a:ext cx="1452563" cy="982589"/>
              </a:xfrm>
              <a:custGeom>
                <a:avLst/>
                <a:gdLst>
                  <a:gd name="connsiteX0" fmla="*/ 0 w 1452563"/>
                  <a:gd name="connsiteY0" fmla="*/ 469953 h 982589"/>
                  <a:gd name="connsiteX1" fmla="*/ 180975 w 1452563"/>
                  <a:gd name="connsiteY1" fmla="*/ 124672 h 982589"/>
                  <a:gd name="connsiteX2" fmla="*/ 359569 w 1452563"/>
                  <a:gd name="connsiteY2" fmla="*/ 847 h 982589"/>
                  <a:gd name="connsiteX3" fmla="*/ 550069 w 1452563"/>
                  <a:gd name="connsiteY3" fmla="*/ 174678 h 982589"/>
                  <a:gd name="connsiteX4" fmla="*/ 709613 w 1452563"/>
                  <a:gd name="connsiteY4" fmla="*/ 481859 h 982589"/>
                  <a:gd name="connsiteX5" fmla="*/ 873919 w 1452563"/>
                  <a:gd name="connsiteY5" fmla="*/ 808090 h 982589"/>
                  <a:gd name="connsiteX6" fmla="*/ 959644 w 1452563"/>
                  <a:gd name="connsiteY6" fmla="*/ 927153 h 982589"/>
                  <a:gd name="connsiteX7" fmla="*/ 1045369 w 1452563"/>
                  <a:gd name="connsiteY7" fmla="*/ 977159 h 982589"/>
                  <a:gd name="connsiteX8" fmla="*/ 1131094 w 1452563"/>
                  <a:gd name="connsiteY8" fmla="*/ 972397 h 982589"/>
                  <a:gd name="connsiteX9" fmla="*/ 1223963 w 1452563"/>
                  <a:gd name="connsiteY9" fmla="*/ 898578 h 982589"/>
                  <a:gd name="connsiteX10" fmla="*/ 1345407 w 1452563"/>
                  <a:gd name="connsiteY10" fmla="*/ 684265 h 982589"/>
                  <a:gd name="connsiteX11" fmla="*/ 1452563 w 1452563"/>
                  <a:gd name="connsiteY11" fmla="*/ 477097 h 982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52563" h="982589">
                    <a:moveTo>
                      <a:pt x="0" y="469953"/>
                    </a:moveTo>
                    <a:cubicBezTo>
                      <a:pt x="60523" y="336404"/>
                      <a:pt x="121047" y="202856"/>
                      <a:pt x="180975" y="124672"/>
                    </a:cubicBezTo>
                    <a:cubicBezTo>
                      <a:pt x="240903" y="46488"/>
                      <a:pt x="298053" y="-7487"/>
                      <a:pt x="359569" y="847"/>
                    </a:cubicBezTo>
                    <a:cubicBezTo>
                      <a:pt x="421085" y="9181"/>
                      <a:pt x="491728" y="94509"/>
                      <a:pt x="550069" y="174678"/>
                    </a:cubicBezTo>
                    <a:cubicBezTo>
                      <a:pt x="608410" y="254847"/>
                      <a:pt x="655638" y="376290"/>
                      <a:pt x="709613" y="481859"/>
                    </a:cubicBezTo>
                    <a:cubicBezTo>
                      <a:pt x="763588" y="587428"/>
                      <a:pt x="832247" y="733874"/>
                      <a:pt x="873919" y="808090"/>
                    </a:cubicBezTo>
                    <a:cubicBezTo>
                      <a:pt x="915591" y="882306"/>
                      <a:pt x="931069" y="898975"/>
                      <a:pt x="959644" y="927153"/>
                    </a:cubicBezTo>
                    <a:cubicBezTo>
                      <a:pt x="988219" y="955331"/>
                      <a:pt x="1016794" y="969618"/>
                      <a:pt x="1045369" y="977159"/>
                    </a:cubicBezTo>
                    <a:cubicBezTo>
                      <a:pt x="1073944" y="984700"/>
                      <a:pt x="1101328" y="985494"/>
                      <a:pt x="1131094" y="972397"/>
                    </a:cubicBezTo>
                    <a:cubicBezTo>
                      <a:pt x="1160860" y="959300"/>
                      <a:pt x="1188244" y="946600"/>
                      <a:pt x="1223963" y="898578"/>
                    </a:cubicBezTo>
                    <a:cubicBezTo>
                      <a:pt x="1259682" y="850556"/>
                      <a:pt x="1307307" y="754512"/>
                      <a:pt x="1345407" y="684265"/>
                    </a:cubicBezTo>
                    <a:cubicBezTo>
                      <a:pt x="1383507" y="614018"/>
                      <a:pt x="1418035" y="545557"/>
                      <a:pt x="1452563" y="477097"/>
                    </a:cubicBezTo>
                  </a:path>
                </a:pathLst>
              </a:custGeom>
              <a:noFill/>
              <a:ln w="1905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grpSp>
        <p:grpSp>
          <p:nvGrpSpPr>
            <p:cNvPr id="53" name="Group 52"/>
            <p:cNvGrpSpPr/>
            <p:nvPr/>
          </p:nvGrpSpPr>
          <p:grpSpPr>
            <a:xfrm>
              <a:off x="6654006" y="1189778"/>
              <a:ext cx="2566194" cy="993701"/>
              <a:chOff x="1834356" y="1194541"/>
              <a:chExt cx="4359275" cy="993701"/>
            </a:xfrm>
          </p:grpSpPr>
          <p:sp>
            <p:nvSpPr>
              <p:cNvPr id="54" name="Freeform 53"/>
              <p:cNvSpPr/>
              <p:nvPr/>
            </p:nvSpPr>
            <p:spPr bwMode="auto">
              <a:xfrm>
                <a:off x="1834356" y="1194541"/>
                <a:ext cx="1452563" cy="982589"/>
              </a:xfrm>
              <a:custGeom>
                <a:avLst/>
                <a:gdLst>
                  <a:gd name="connsiteX0" fmla="*/ 0 w 1452563"/>
                  <a:gd name="connsiteY0" fmla="*/ 469953 h 982589"/>
                  <a:gd name="connsiteX1" fmla="*/ 180975 w 1452563"/>
                  <a:gd name="connsiteY1" fmla="*/ 124672 h 982589"/>
                  <a:gd name="connsiteX2" fmla="*/ 359569 w 1452563"/>
                  <a:gd name="connsiteY2" fmla="*/ 847 h 982589"/>
                  <a:gd name="connsiteX3" fmla="*/ 550069 w 1452563"/>
                  <a:gd name="connsiteY3" fmla="*/ 174678 h 982589"/>
                  <a:gd name="connsiteX4" fmla="*/ 709613 w 1452563"/>
                  <a:gd name="connsiteY4" fmla="*/ 481859 h 982589"/>
                  <a:gd name="connsiteX5" fmla="*/ 873919 w 1452563"/>
                  <a:gd name="connsiteY5" fmla="*/ 808090 h 982589"/>
                  <a:gd name="connsiteX6" fmla="*/ 959644 w 1452563"/>
                  <a:gd name="connsiteY6" fmla="*/ 927153 h 982589"/>
                  <a:gd name="connsiteX7" fmla="*/ 1045369 w 1452563"/>
                  <a:gd name="connsiteY7" fmla="*/ 977159 h 982589"/>
                  <a:gd name="connsiteX8" fmla="*/ 1131094 w 1452563"/>
                  <a:gd name="connsiteY8" fmla="*/ 972397 h 982589"/>
                  <a:gd name="connsiteX9" fmla="*/ 1223963 w 1452563"/>
                  <a:gd name="connsiteY9" fmla="*/ 898578 h 982589"/>
                  <a:gd name="connsiteX10" fmla="*/ 1345407 w 1452563"/>
                  <a:gd name="connsiteY10" fmla="*/ 684265 h 982589"/>
                  <a:gd name="connsiteX11" fmla="*/ 1452563 w 1452563"/>
                  <a:gd name="connsiteY11" fmla="*/ 477097 h 982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52563" h="982589">
                    <a:moveTo>
                      <a:pt x="0" y="469953"/>
                    </a:moveTo>
                    <a:cubicBezTo>
                      <a:pt x="60523" y="336404"/>
                      <a:pt x="121047" y="202856"/>
                      <a:pt x="180975" y="124672"/>
                    </a:cubicBezTo>
                    <a:cubicBezTo>
                      <a:pt x="240903" y="46488"/>
                      <a:pt x="298053" y="-7487"/>
                      <a:pt x="359569" y="847"/>
                    </a:cubicBezTo>
                    <a:cubicBezTo>
                      <a:pt x="421085" y="9181"/>
                      <a:pt x="491728" y="94509"/>
                      <a:pt x="550069" y="174678"/>
                    </a:cubicBezTo>
                    <a:cubicBezTo>
                      <a:pt x="608410" y="254847"/>
                      <a:pt x="655638" y="376290"/>
                      <a:pt x="709613" y="481859"/>
                    </a:cubicBezTo>
                    <a:cubicBezTo>
                      <a:pt x="763588" y="587428"/>
                      <a:pt x="832247" y="733874"/>
                      <a:pt x="873919" y="808090"/>
                    </a:cubicBezTo>
                    <a:cubicBezTo>
                      <a:pt x="915591" y="882306"/>
                      <a:pt x="931069" y="898975"/>
                      <a:pt x="959644" y="927153"/>
                    </a:cubicBezTo>
                    <a:cubicBezTo>
                      <a:pt x="988219" y="955331"/>
                      <a:pt x="1016794" y="969618"/>
                      <a:pt x="1045369" y="977159"/>
                    </a:cubicBezTo>
                    <a:cubicBezTo>
                      <a:pt x="1073944" y="984700"/>
                      <a:pt x="1101328" y="985494"/>
                      <a:pt x="1131094" y="972397"/>
                    </a:cubicBezTo>
                    <a:cubicBezTo>
                      <a:pt x="1160860" y="959300"/>
                      <a:pt x="1188244" y="946600"/>
                      <a:pt x="1223963" y="898578"/>
                    </a:cubicBezTo>
                    <a:cubicBezTo>
                      <a:pt x="1259682" y="850556"/>
                      <a:pt x="1307307" y="754512"/>
                      <a:pt x="1345407" y="684265"/>
                    </a:cubicBezTo>
                    <a:cubicBezTo>
                      <a:pt x="1383507" y="614018"/>
                      <a:pt x="1418035" y="545557"/>
                      <a:pt x="1452563" y="477097"/>
                    </a:cubicBezTo>
                  </a:path>
                </a:pathLst>
              </a:custGeom>
              <a:noFill/>
              <a:ln w="1905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55" name="Freeform 54"/>
              <p:cNvSpPr/>
              <p:nvPr/>
            </p:nvSpPr>
            <p:spPr bwMode="auto">
              <a:xfrm>
                <a:off x="3286918" y="1200891"/>
                <a:ext cx="1452563" cy="982589"/>
              </a:xfrm>
              <a:custGeom>
                <a:avLst/>
                <a:gdLst>
                  <a:gd name="connsiteX0" fmla="*/ 0 w 1452563"/>
                  <a:gd name="connsiteY0" fmla="*/ 469953 h 982589"/>
                  <a:gd name="connsiteX1" fmla="*/ 180975 w 1452563"/>
                  <a:gd name="connsiteY1" fmla="*/ 124672 h 982589"/>
                  <a:gd name="connsiteX2" fmla="*/ 359569 w 1452563"/>
                  <a:gd name="connsiteY2" fmla="*/ 847 h 982589"/>
                  <a:gd name="connsiteX3" fmla="*/ 550069 w 1452563"/>
                  <a:gd name="connsiteY3" fmla="*/ 174678 h 982589"/>
                  <a:gd name="connsiteX4" fmla="*/ 709613 w 1452563"/>
                  <a:gd name="connsiteY4" fmla="*/ 481859 h 982589"/>
                  <a:gd name="connsiteX5" fmla="*/ 873919 w 1452563"/>
                  <a:gd name="connsiteY5" fmla="*/ 808090 h 982589"/>
                  <a:gd name="connsiteX6" fmla="*/ 959644 w 1452563"/>
                  <a:gd name="connsiteY6" fmla="*/ 927153 h 982589"/>
                  <a:gd name="connsiteX7" fmla="*/ 1045369 w 1452563"/>
                  <a:gd name="connsiteY7" fmla="*/ 977159 h 982589"/>
                  <a:gd name="connsiteX8" fmla="*/ 1131094 w 1452563"/>
                  <a:gd name="connsiteY8" fmla="*/ 972397 h 982589"/>
                  <a:gd name="connsiteX9" fmla="*/ 1223963 w 1452563"/>
                  <a:gd name="connsiteY9" fmla="*/ 898578 h 982589"/>
                  <a:gd name="connsiteX10" fmla="*/ 1345407 w 1452563"/>
                  <a:gd name="connsiteY10" fmla="*/ 684265 h 982589"/>
                  <a:gd name="connsiteX11" fmla="*/ 1452563 w 1452563"/>
                  <a:gd name="connsiteY11" fmla="*/ 477097 h 982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52563" h="982589">
                    <a:moveTo>
                      <a:pt x="0" y="469953"/>
                    </a:moveTo>
                    <a:cubicBezTo>
                      <a:pt x="60523" y="336404"/>
                      <a:pt x="121047" y="202856"/>
                      <a:pt x="180975" y="124672"/>
                    </a:cubicBezTo>
                    <a:cubicBezTo>
                      <a:pt x="240903" y="46488"/>
                      <a:pt x="298053" y="-7487"/>
                      <a:pt x="359569" y="847"/>
                    </a:cubicBezTo>
                    <a:cubicBezTo>
                      <a:pt x="421085" y="9181"/>
                      <a:pt x="491728" y="94509"/>
                      <a:pt x="550069" y="174678"/>
                    </a:cubicBezTo>
                    <a:cubicBezTo>
                      <a:pt x="608410" y="254847"/>
                      <a:pt x="655638" y="376290"/>
                      <a:pt x="709613" y="481859"/>
                    </a:cubicBezTo>
                    <a:cubicBezTo>
                      <a:pt x="763588" y="587428"/>
                      <a:pt x="832247" y="733874"/>
                      <a:pt x="873919" y="808090"/>
                    </a:cubicBezTo>
                    <a:cubicBezTo>
                      <a:pt x="915591" y="882306"/>
                      <a:pt x="931069" y="898975"/>
                      <a:pt x="959644" y="927153"/>
                    </a:cubicBezTo>
                    <a:cubicBezTo>
                      <a:pt x="988219" y="955331"/>
                      <a:pt x="1016794" y="969618"/>
                      <a:pt x="1045369" y="977159"/>
                    </a:cubicBezTo>
                    <a:cubicBezTo>
                      <a:pt x="1073944" y="984700"/>
                      <a:pt x="1101328" y="985494"/>
                      <a:pt x="1131094" y="972397"/>
                    </a:cubicBezTo>
                    <a:cubicBezTo>
                      <a:pt x="1160860" y="959300"/>
                      <a:pt x="1188244" y="946600"/>
                      <a:pt x="1223963" y="898578"/>
                    </a:cubicBezTo>
                    <a:cubicBezTo>
                      <a:pt x="1259682" y="850556"/>
                      <a:pt x="1307307" y="754512"/>
                      <a:pt x="1345407" y="684265"/>
                    </a:cubicBezTo>
                    <a:cubicBezTo>
                      <a:pt x="1383507" y="614018"/>
                      <a:pt x="1418035" y="545557"/>
                      <a:pt x="1452563" y="477097"/>
                    </a:cubicBezTo>
                  </a:path>
                </a:pathLst>
              </a:custGeom>
              <a:noFill/>
              <a:ln w="1905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56" name="Freeform 55"/>
              <p:cNvSpPr/>
              <p:nvPr/>
            </p:nvSpPr>
            <p:spPr bwMode="auto">
              <a:xfrm>
                <a:off x="4741068" y="1205653"/>
                <a:ext cx="1452563" cy="982589"/>
              </a:xfrm>
              <a:custGeom>
                <a:avLst/>
                <a:gdLst>
                  <a:gd name="connsiteX0" fmla="*/ 0 w 1452563"/>
                  <a:gd name="connsiteY0" fmla="*/ 469953 h 982589"/>
                  <a:gd name="connsiteX1" fmla="*/ 180975 w 1452563"/>
                  <a:gd name="connsiteY1" fmla="*/ 124672 h 982589"/>
                  <a:gd name="connsiteX2" fmla="*/ 359569 w 1452563"/>
                  <a:gd name="connsiteY2" fmla="*/ 847 h 982589"/>
                  <a:gd name="connsiteX3" fmla="*/ 550069 w 1452563"/>
                  <a:gd name="connsiteY3" fmla="*/ 174678 h 982589"/>
                  <a:gd name="connsiteX4" fmla="*/ 709613 w 1452563"/>
                  <a:gd name="connsiteY4" fmla="*/ 481859 h 982589"/>
                  <a:gd name="connsiteX5" fmla="*/ 873919 w 1452563"/>
                  <a:gd name="connsiteY5" fmla="*/ 808090 h 982589"/>
                  <a:gd name="connsiteX6" fmla="*/ 959644 w 1452563"/>
                  <a:gd name="connsiteY6" fmla="*/ 927153 h 982589"/>
                  <a:gd name="connsiteX7" fmla="*/ 1045369 w 1452563"/>
                  <a:gd name="connsiteY7" fmla="*/ 977159 h 982589"/>
                  <a:gd name="connsiteX8" fmla="*/ 1131094 w 1452563"/>
                  <a:gd name="connsiteY8" fmla="*/ 972397 h 982589"/>
                  <a:gd name="connsiteX9" fmla="*/ 1223963 w 1452563"/>
                  <a:gd name="connsiteY9" fmla="*/ 898578 h 982589"/>
                  <a:gd name="connsiteX10" fmla="*/ 1345407 w 1452563"/>
                  <a:gd name="connsiteY10" fmla="*/ 684265 h 982589"/>
                  <a:gd name="connsiteX11" fmla="*/ 1452563 w 1452563"/>
                  <a:gd name="connsiteY11" fmla="*/ 477097 h 982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52563" h="982589">
                    <a:moveTo>
                      <a:pt x="0" y="469953"/>
                    </a:moveTo>
                    <a:cubicBezTo>
                      <a:pt x="60523" y="336404"/>
                      <a:pt x="121047" y="202856"/>
                      <a:pt x="180975" y="124672"/>
                    </a:cubicBezTo>
                    <a:cubicBezTo>
                      <a:pt x="240903" y="46488"/>
                      <a:pt x="298053" y="-7487"/>
                      <a:pt x="359569" y="847"/>
                    </a:cubicBezTo>
                    <a:cubicBezTo>
                      <a:pt x="421085" y="9181"/>
                      <a:pt x="491728" y="94509"/>
                      <a:pt x="550069" y="174678"/>
                    </a:cubicBezTo>
                    <a:cubicBezTo>
                      <a:pt x="608410" y="254847"/>
                      <a:pt x="655638" y="376290"/>
                      <a:pt x="709613" y="481859"/>
                    </a:cubicBezTo>
                    <a:cubicBezTo>
                      <a:pt x="763588" y="587428"/>
                      <a:pt x="832247" y="733874"/>
                      <a:pt x="873919" y="808090"/>
                    </a:cubicBezTo>
                    <a:cubicBezTo>
                      <a:pt x="915591" y="882306"/>
                      <a:pt x="931069" y="898975"/>
                      <a:pt x="959644" y="927153"/>
                    </a:cubicBezTo>
                    <a:cubicBezTo>
                      <a:pt x="988219" y="955331"/>
                      <a:pt x="1016794" y="969618"/>
                      <a:pt x="1045369" y="977159"/>
                    </a:cubicBezTo>
                    <a:cubicBezTo>
                      <a:pt x="1073944" y="984700"/>
                      <a:pt x="1101328" y="985494"/>
                      <a:pt x="1131094" y="972397"/>
                    </a:cubicBezTo>
                    <a:cubicBezTo>
                      <a:pt x="1160860" y="959300"/>
                      <a:pt x="1188244" y="946600"/>
                      <a:pt x="1223963" y="898578"/>
                    </a:cubicBezTo>
                    <a:cubicBezTo>
                      <a:pt x="1259682" y="850556"/>
                      <a:pt x="1307307" y="754512"/>
                      <a:pt x="1345407" y="684265"/>
                    </a:cubicBezTo>
                    <a:cubicBezTo>
                      <a:pt x="1383507" y="614018"/>
                      <a:pt x="1418035" y="545557"/>
                      <a:pt x="1452563" y="477097"/>
                    </a:cubicBezTo>
                  </a:path>
                </a:pathLst>
              </a:custGeom>
              <a:noFill/>
              <a:ln w="1905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grpSp>
      </p:grpSp>
      <p:sp>
        <p:nvSpPr>
          <p:cNvPr id="63" name="Freeform 62"/>
          <p:cNvSpPr/>
          <p:nvPr/>
        </p:nvSpPr>
        <p:spPr bwMode="auto">
          <a:xfrm>
            <a:off x="2614613" y="2850808"/>
            <a:ext cx="2919412" cy="822983"/>
          </a:xfrm>
          <a:custGeom>
            <a:avLst/>
            <a:gdLst>
              <a:gd name="connsiteX0" fmla="*/ 0 w 3152775"/>
              <a:gd name="connsiteY0" fmla="*/ 470558 h 699158"/>
              <a:gd name="connsiteX1" fmla="*/ 714375 w 3152775"/>
              <a:gd name="connsiteY1" fmla="*/ 3833 h 699158"/>
              <a:gd name="connsiteX2" fmla="*/ 3152775 w 3152775"/>
              <a:gd name="connsiteY2" fmla="*/ 699158 h 699158"/>
            </a:gdLst>
            <a:ahLst/>
            <a:cxnLst>
              <a:cxn ang="0">
                <a:pos x="connsiteX0" y="connsiteY0"/>
              </a:cxn>
              <a:cxn ang="0">
                <a:pos x="connsiteX1" y="connsiteY1"/>
              </a:cxn>
              <a:cxn ang="0">
                <a:pos x="connsiteX2" y="connsiteY2"/>
              </a:cxn>
            </a:cxnLst>
            <a:rect l="l" t="t" r="r" b="b"/>
            <a:pathLst>
              <a:path w="3152775" h="699158">
                <a:moveTo>
                  <a:pt x="0" y="470558"/>
                </a:moveTo>
                <a:cubicBezTo>
                  <a:pt x="94456" y="218145"/>
                  <a:pt x="188913" y="-34267"/>
                  <a:pt x="714375" y="3833"/>
                </a:cubicBezTo>
                <a:cubicBezTo>
                  <a:pt x="1239837" y="41933"/>
                  <a:pt x="2196306" y="370545"/>
                  <a:pt x="3152775" y="699158"/>
                </a:cubicBezTo>
              </a:path>
            </a:pathLst>
          </a:custGeom>
          <a:noFill/>
          <a:ln w="38100" cap="flat" cmpd="sng" algn="ctr">
            <a:solidFill>
              <a:srgbClr val="FF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grpSp>
        <p:nvGrpSpPr>
          <p:cNvPr id="64" name="Group 63"/>
          <p:cNvGrpSpPr/>
          <p:nvPr/>
        </p:nvGrpSpPr>
        <p:grpSpPr>
          <a:xfrm>
            <a:off x="1820369" y="1219200"/>
            <a:ext cx="1159051" cy="350520"/>
            <a:chOff x="1797509" y="955634"/>
            <a:chExt cx="1183980" cy="1170346"/>
          </a:xfrm>
        </p:grpSpPr>
        <p:cxnSp>
          <p:nvCxnSpPr>
            <p:cNvPr id="65" name="Straight Connector 64"/>
            <p:cNvCxnSpPr/>
            <p:nvPr/>
          </p:nvCxnSpPr>
          <p:spPr bwMode="auto">
            <a:xfrm>
              <a:off x="1797509" y="959534"/>
              <a:ext cx="0" cy="1166446"/>
            </a:xfrm>
            <a:prstGeom prst="line">
              <a:avLst/>
            </a:prstGeom>
            <a:solidFill>
              <a:schemeClr val="accent1"/>
            </a:solidFill>
            <a:ln w="28575" cap="flat" cmpd="sng" algn="ctr">
              <a:solidFill>
                <a:srgbClr val="FFFF00"/>
              </a:solidFill>
              <a:prstDash val="sysDash"/>
              <a:round/>
              <a:headEnd type="none" w="med" len="med"/>
              <a:tailEnd type="none" w="med" len="med"/>
            </a:ln>
            <a:effectLst/>
          </p:spPr>
        </p:cxnSp>
        <p:cxnSp>
          <p:nvCxnSpPr>
            <p:cNvPr id="66" name="Straight Connector 65"/>
            <p:cNvCxnSpPr/>
            <p:nvPr/>
          </p:nvCxnSpPr>
          <p:spPr bwMode="auto">
            <a:xfrm>
              <a:off x="2981489" y="955634"/>
              <a:ext cx="0" cy="1132246"/>
            </a:xfrm>
            <a:prstGeom prst="line">
              <a:avLst/>
            </a:prstGeom>
            <a:solidFill>
              <a:schemeClr val="accent1"/>
            </a:solidFill>
            <a:ln w="28575" cap="flat" cmpd="sng" algn="ctr">
              <a:solidFill>
                <a:srgbClr val="FFFF00"/>
              </a:solidFill>
              <a:prstDash val="sysDash"/>
              <a:round/>
              <a:headEnd type="none" w="med" len="med"/>
              <a:tailEnd type="none" w="med" len="med"/>
            </a:ln>
            <a:effectLst/>
          </p:spPr>
        </p:cxnSp>
      </p:grpSp>
      <p:grpSp>
        <p:nvGrpSpPr>
          <p:cNvPr id="67" name="Group 66"/>
          <p:cNvGrpSpPr/>
          <p:nvPr/>
        </p:nvGrpSpPr>
        <p:grpSpPr>
          <a:xfrm>
            <a:off x="1816099" y="1220178"/>
            <a:ext cx="1163679" cy="2453053"/>
            <a:chOff x="1797509" y="2650334"/>
            <a:chExt cx="1183980" cy="1132246"/>
          </a:xfrm>
        </p:grpSpPr>
        <p:cxnSp>
          <p:nvCxnSpPr>
            <p:cNvPr id="68" name="Straight Connector 67"/>
            <p:cNvCxnSpPr/>
            <p:nvPr/>
          </p:nvCxnSpPr>
          <p:spPr bwMode="auto">
            <a:xfrm>
              <a:off x="1797509" y="2651098"/>
              <a:ext cx="0" cy="1128114"/>
            </a:xfrm>
            <a:prstGeom prst="line">
              <a:avLst/>
            </a:prstGeom>
            <a:solidFill>
              <a:schemeClr val="accent1"/>
            </a:solidFill>
            <a:ln w="28575" cap="flat" cmpd="sng" algn="ctr">
              <a:solidFill>
                <a:srgbClr val="FFFF00"/>
              </a:solidFill>
              <a:prstDash val="sysDash"/>
              <a:round/>
              <a:headEnd type="none" w="med" len="med"/>
              <a:tailEnd type="none" w="med" len="med"/>
            </a:ln>
            <a:effectLst/>
          </p:spPr>
        </p:cxnSp>
        <p:cxnSp>
          <p:nvCxnSpPr>
            <p:cNvPr id="69" name="Straight Connector 68"/>
            <p:cNvCxnSpPr/>
            <p:nvPr/>
          </p:nvCxnSpPr>
          <p:spPr bwMode="auto">
            <a:xfrm>
              <a:off x="2981489" y="2650334"/>
              <a:ext cx="0" cy="1132246"/>
            </a:xfrm>
            <a:prstGeom prst="line">
              <a:avLst/>
            </a:prstGeom>
            <a:solidFill>
              <a:schemeClr val="accent1"/>
            </a:solidFill>
            <a:ln w="28575" cap="flat" cmpd="sng" algn="ctr">
              <a:solidFill>
                <a:srgbClr val="FFFF00"/>
              </a:solidFill>
              <a:prstDash val="sysDash"/>
              <a:round/>
              <a:headEnd type="none" w="med" len="med"/>
              <a:tailEnd type="none" w="med" len="med"/>
            </a:ln>
            <a:effectLst/>
          </p:spPr>
        </p:cxnSp>
      </p:grpSp>
      <p:cxnSp>
        <p:nvCxnSpPr>
          <p:cNvPr id="70" name="Straight Connector 69"/>
          <p:cNvCxnSpPr/>
          <p:nvPr/>
        </p:nvCxnSpPr>
        <p:spPr bwMode="auto">
          <a:xfrm>
            <a:off x="2225629" y="3448685"/>
            <a:ext cx="385175" cy="6350"/>
          </a:xfrm>
          <a:prstGeom prst="line">
            <a:avLst/>
          </a:prstGeom>
          <a:solidFill>
            <a:schemeClr val="accent1"/>
          </a:solidFill>
          <a:ln w="38100" cap="flat" cmpd="sng" algn="ctr">
            <a:solidFill>
              <a:srgbClr val="FFFF00"/>
            </a:solidFill>
            <a:prstDash val="solid"/>
            <a:round/>
            <a:headEnd type="triangle" w="med" len="med"/>
            <a:tailEnd type="triangle" w="med" len="med"/>
          </a:ln>
          <a:effectLst/>
        </p:spPr>
      </p:cxnSp>
      <p:cxnSp>
        <p:nvCxnSpPr>
          <p:cNvPr id="71" name="Straight Connector 70"/>
          <p:cNvCxnSpPr/>
          <p:nvPr/>
        </p:nvCxnSpPr>
        <p:spPr bwMode="auto">
          <a:xfrm>
            <a:off x="2599009" y="3448685"/>
            <a:ext cx="385175" cy="6350"/>
          </a:xfrm>
          <a:prstGeom prst="line">
            <a:avLst/>
          </a:prstGeom>
          <a:solidFill>
            <a:schemeClr val="accent1"/>
          </a:solidFill>
          <a:ln w="38100" cap="flat" cmpd="sng" algn="ctr">
            <a:solidFill>
              <a:srgbClr val="FFFF00"/>
            </a:solidFill>
            <a:prstDash val="solid"/>
            <a:round/>
            <a:headEnd type="triangle" w="med" len="med"/>
            <a:tailEnd type="triangle" w="med" len="med"/>
          </a:ln>
          <a:effectLst/>
        </p:spPr>
      </p:cxnSp>
      <p:sp>
        <p:nvSpPr>
          <p:cNvPr id="72" name="TextBox 71"/>
          <p:cNvSpPr txBox="1"/>
          <p:nvPr/>
        </p:nvSpPr>
        <p:spPr bwMode="auto">
          <a:xfrm>
            <a:off x="2338388" y="1414498"/>
            <a:ext cx="109004" cy="184666"/>
          </a:xfrm>
          <a:prstGeom prst="rect">
            <a:avLst/>
          </a:prstGeom>
          <a:noFill/>
          <a:ln w="9525">
            <a:noFill/>
            <a:miter lim="800000"/>
            <a:headEnd/>
            <a:tailEnd/>
          </a:ln>
        </p:spPr>
        <p:txBody>
          <a:bodyPr wrap="none" lIns="0" tIns="0" rIns="0" bIns="0" rtlCol="0">
            <a:spAutoFit/>
          </a:bodyPr>
          <a:lstStyle>
            <a:defPPr>
              <a:defRPr lang="en-US"/>
            </a:defPPr>
            <a:lvl1pPr>
              <a:defRPr sz="2800" b="1">
                <a:solidFill>
                  <a:srgbClr val="FFFF00"/>
                </a:solidFill>
                <a:latin typeface="Verdana" pitchFamily="34" charset="0"/>
              </a:defRPr>
            </a:lvl1pPr>
          </a:lstStyle>
          <a:p>
            <a:r>
              <a:rPr lang="en-US" sz="1200" dirty="0"/>
              <a:t>1</a:t>
            </a:r>
          </a:p>
        </p:txBody>
      </p:sp>
      <p:sp>
        <p:nvSpPr>
          <p:cNvPr id="73" name="TextBox 72"/>
          <p:cNvSpPr txBox="1"/>
          <p:nvPr/>
        </p:nvSpPr>
        <p:spPr bwMode="auto">
          <a:xfrm>
            <a:off x="1971676" y="3476663"/>
            <a:ext cx="109004" cy="184666"/>
          </a:xfrm>
          <a:prstGeom prst="rect">
            <a:avLst/>
          </a:prstGeom>
          <a:noFill/>
          <a:ln w="9525">
            <a:noFill/>
            <a:miter lim="800000"/>
            <a:headEnd/>
            <a:tailEnd/>
          </a:ln>
        </p:spPr>
        <p:txBody>
          <a:bodyPr wrap="none" lIns="0" tIns="0" rIns="0" bIns="0" rtlCol="0">
            <a:spAutoFit/>
          </a:bodyPr>
          <a:lstStyle>
            <a:defPPr>
              <a:defRPr lang="en-US"/>
            </a:defPPr>
            <a:lvl1pPr>
              <a:defRPr sz="2800" b="1">
                <a:solidFill>
                  <a:srgbClr val="FFFF00"/>
                </a:solidFill>
                <a:latin typeface="Verdana" pitchFamily="34" charset="0"/>
              </a:defRPr>
            </a:lvl1pPr>
          </a:lstStyle>
          <a:p>
            <a:r>
              <a:rPr lang="en-US" sz="1200" dirty="0"/>
              <a:t>1</a:t>
            </a:r>
          </a:p>
        </p:txBody>
      </p:sp>
      <p:sp>
        <p:nvSpPr>
          <p:cNvPr id="74" name="TextBox 73"/>
          <p:cNvSpPr txBox="1"/>
          <p:nvPr/>
        </p:nvSpPr>
        <p:spPr bwMode="auto">
          <a:xfrm>
            <a:off x="2357439" y="3476663"/>
            <a:ext cx="109004" cy="184666"/>
          </a:xfrm>
          <a:prstGeom prst="rect">
            <a:avLst/>
          </a:prstGeom>
          <a:noFill/>
          <a:ln w="9525">
            <a:noFill/>
            <a:miter lim="800000"/>
            <a:headEnd/>
            <a:tailEnd/>
          </a:ln>
        </p:spPr>
        <p:txBody>
          <a:bodyPr wrap="none" lIns="0" tIns="0" rIns="0" bIns="0" rtlCol="0">
            <a:spAutoFit/>
          </a:bodyPr>
          <a:lstStyle>
            <a:defPPr>
              <a:defRPr lang="en-US"/>
            </a:defPPr>
            <a:lvl1pPr>
              <a:defRPr sz="2800" b="1">
                <a:solidFill>
                  <a:srgbClr val="FFFF00"/>
                </a:solidFill>
                <a:latin typeface="Verdana" pitchFamily="34" charset="0"/>
              </a:defRPr>
            </a:lvl1pPr>
          </a:lstStyle>
          <a:p>
            <a:r>
              <a:rPr lang="en-US" sz="1200" dirty="0" smtClean="0"/>
              <a:t>2</a:t>
            </a:r>
            <a:endParaRPr lang="en-US" sz="1200" dirty="0"/>
          </a:p>
        </p:txBody>
      </p:sp>
      <p:sp>
        <p:nvSpPr>
          <p:cNvPr id="75" name="TextBox 74"/>
          <p:cNvSpPr txBox="1"/>
          <p:nvPr/>
        </p:nvSpPr>
        <p:spPr bwMode="auto">
          <a:xfrm>
            <a:off x="2743201" y="3477955"/>
            <a:ext cx="109004" cy="184666"/>
          </a:xfrm>
          <a:prstGeom prst="rect">
            <a:avLst/>
          </a:prstGeom>
          <a:noFill/>
          <a:ln w="9525">
            <a:noFill/>
            <a:miter lim="800000"/>
            <a:headEnd/>
            <a:tailEnd/>
          </a:ln>
        </p:spPr>
        <p:txBody>
          <a:bodyPr wrap="none" lIns="0" tIns="0" rIns="0" bIns="0" rtlCol="0">
            <a:spAutoFit/>
          </a:bodyPr>
          <a:lstStyle>
            <a:defPPr>
              <a:defRPr lang="en-US"/>
            </a:defPPr>
            <a:lvl1pPr>
              <a:defRPr sz="2800" b="1">
                <a:solidFill>
                  <a:srgbClr val="FFFF00"/>
                </a:solidFill>
                <a:latin typeface="Verdana" pitchFamily="34" charset="0"/>
              </a:defRPr>
            </a:lvl1pPr>
          </a:lstStyle>
          <a:p>
            <a:r>
              <a:rPr lang="en-US" sz="1200" dirty="0" smtClean="0"/>
              <a:t>3</a:t>
            </a:r>
            <a:endParaRPr lang="en-US" sz="1200" dirty="0"/>
          </a:p>
        </p:txBody>
      </p:sp>
      <p:sp>
        <p:nvSpPr>
          <p:cNvPr id="76" name="TextBox 75"/>
          <p:cNvSpPr txBox="1"/>
          <p:nvPr/>
        </p:nvSpPr>
        <p:spPr bwMode="auto">
          <a:xfrm>
            <a:off x="5524500" y="1906905"/>
            <a:ext cx="2233304" cy="384721"/>
          </a:xfrm>
          <a:prstGeom prst="rect">
            <a:avLst/>
          </a:prstGeom>
          <a:noFill/>
          <a:ln w="9525">
            <a:noFill/>
            <a:miter lim="800000"/>
            <a:headEnd/>
            <a:tailEnd/>
          </a:ln>
        </p:spPr>
        <p:txBody>
          <a:bodyPr wrap="none" rtlCol="0">
            <a:spAutoFit/>
          </a:bodyPr>
          <a:lstStyle>
            <a:defPPr>
              <a:defRPr lang="en-US"/>
            </a:defPPr>
            <a:lvl1pPr marL="171450" indent="-171450">
              <a:buClr>
                <a:schemeClr val="bg1"/>
              </a:buClr>
              <a:buSzPct val="115000"/>
              <a:buFont typeface="Arial" panose="020B0604020202020204" pitchFamily="34" charset="0"/>
              <a:buChar char="•"/>
              <a:defRPr b="1">
                <a:solidFill>
                  <a:srgbClr val="FFFF00"/>
                </a:solidFill>
                <a:latin typeface="Verdana" pitchFamily="34" charset="0"/>
              </a:defRPr>
            </a:lvl1pPr>
          </a:lstStyle>
          <a:p>
            <a:r>
              <a:rPr lang="en-US" dirty="0" smtClean="0"/>
              <a:t>Lower </a:t>
            </a:r>
            <a:r>
              <a:rPr lang="en-US" dirty="0"/>
              <a:t>energy</a:t>
            </a:r>
          </a:p>
        </p:txBody>
      </p:sp>
      <p:sp>
        <p:nvSpPr>
          <p:cNvPr id="77" name="TextBox 76"/>
          <p:cNvSpPr txBox="1"/>
          <p:nvPr/>
        </p:nvSpPr>
        <p:spPr bwMode="auto">
          <a:xfrm>
            <a:off x="5524500" y="3465195"/>
            <a:ext cx="3209533" cy="677108"/>
          </a:xfrm>
          <a:prstGeom prst="rect">
            <a:avLst/>
          </a:prstGeom>
          <a:noFill/>
          <a:ln w="9525">
            <a:noFill/>
            <a:miter lim="800000"/>
            <a:headEnd/>
            <a:tailEnd/>
          </a:ln>
        </p:spPr>
        <p:txBody>
          <a:bodyPr wrap="none" rtlCol="0">
            <a:spAutoFit/>
          </a:bodyPr>
          <a:lstStyle>
            <a:defPPr>
              <a:defRPr lang="en-US"/>
            </a:defPPr>
            <a:lvl1pPr>
              <a:defRPr b="1">
                <a:solidFill>
                  <a:srgbClr val="FFFF00"/>
                </a:solidFill>
                <a:latin typeface="Verdana" pitchFamily="34" charset="0"/>
              </a:defRPr>
            </a:lvl1pPr>
          </a:lstStyle>
          <a:p>
            <a:pPr marL="171450" indent="-171450">
              <a:buClr>
                <a:schemeClr val="bg1"/>
              </a:buClr>
              <a:buSzPct val="115000"/>
              <a:buFont typeface="Arial" panose="020B0604020202020204" pitchFamily="34" charset="0"/>
              <a:buChar char="•"/>
            </a:pPr>
            <a:r>
              <a:rPr lang="en-US" dirty="0"/>
              <a:t>Shorter wavelengths</a:t>
            </a:r>
          </a:p>
          <a:p>
            <a:pPr marL="171450" indent="-171450">
              <a:buClr>
                <a:schemeClr val="bg1"/>
              </a:buClr>
              <a:buSzPct val="115000"/>
              <a:buFont typeface="Arial" panose="020B0604020202020204" pitchFamily="34" charset="0"/>
              <a:buChar char="•"/>
            </a:pPr>
            <a:r>
              <a:rPr lang="en-US" dirty="0"/>
              <a:t>Higher </a:t>
            </a:r>
            <a:r>
              <a:rPr lang="en-US" dirty="0" smtClean="0"/>
              <a:t>frequencies</a:t>
            </a:r>
            <a:endParaRPr lang="en-US" dirty="0"/>
          </a:p>
        </p:txBody>
      </p:sp>
    </p:spTree>
    <p:extLst>
      <p:ext uri="{BB962C8B-B14F-4D97-AF65-F5344CB8AC3E}">
        <p14:creationId xmlns:p14="http://schemas.microsoft.com/office/powerpoint/2010/main" val="9443921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repeatCount="indefinite" fill="hold" nodeType="withEffect">
                                  <p:stCondLst>
                                    <p:cond delay="0"/>
                                  </p:stCondLst>
                                  <p:endCondLst>
                                    <p:cond evt="onNext" delay="0">
                                      <p:tgtEl>
                                        <p:sldTgt/>
                                      </p:tgtEl>
                                    </p:cond>
                                  </p:end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par>
                                <p:cTn id="8" presetID="22" presetClass="entr" presetSubtype="8" repeatCount="indefinite" fill="hold" nodeType="withEffect">
                                  <p:stCondLst>
                                    <p:cond delay="0"/>
                                  </p:stCondLst>
                                  <p:endCondLst>
                                    <p:cond evt="onNext" delay="0">
                                      <p:tgtEl>
                                        <p:sldTgt/>
                                      </p:tgtEl>
                                    </p:cond>
                                  </p:endCondLst>
                                  <p:childTnLst>
                                    <p:set>
                                      <p:cBhvr>
                                        <p:cTn id="9" dur="1" fill="hold">
                                          <p:stCondLst>
                                            <p:cond delay="0"/>
                                          </p:stCondLst>
                                        </p:cTn>
                                        <p:tgtEl>
                                          <p:spTgt spid="27"/>
                                        </p:tgtEl>
                                        <p:attrNameLst>
                                          <p:attrName>style.visibility</p:attrName>
                                        </p:attrNameLst>
                                      </p:cBhvr>
                                      <p:to>
                                        <p:strVal val="visible"/>
                                      </p:to>
                                    </p:set>
                                    <p:animEffect transition="in" filter="wipe(left)">
                                      <p:cBhvr>
                                        <p:cTn id="10" dur="500"/>
                                        <p:tgtEl>
                                          <p:spTgt spid="2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nodeType="clickEffect">
                                  <p:stCondLst>
                                    <p:cond delay="0"/>
                                  </p:stCondLst>
                                  <p:childTnLst>
                                    <p:animEffect transition="out" filter="fade">
                                      <p:cBhvr>
                                        <p:cTn id="14" dur="500"/>
                                        <p:tgtEl>
                                          <p:spTgt spid="23"/>
                                        </p:tgtEl>
                                      </p:cBhvr>
                                    </p:animEffect>
                                    <p:set>
                                      <p:cBhvr>
                                        <p:cTn id="15" dur="1" fill="hold">
                                          <p:stCondLst>
                                            <p:cond delay="499"/>
                                          </p:stCondLst>
                                        </p:cTn>
                                        <p:tgtEl>
                                          <p:spTgt spid="23"/>
                                        </p:tgtEl>
                                        <p:attrNameLst>
                                          <p:attrName>style.visibility</p:attrName>
                                        </p:attrNameLst>
                                      </p:cBhvr>
                                      <p:to>
                                        <p:strVal val="hidden"/>
                                      </p:to>
                                    </p:set>
                                  </p:childTnLst>
                                </p:cTn>
                              </p:par>
                              <p:par>
                                <p:cTn id="16" presetID="10" presetClass="exit" presetSubtype="0" fill="hold" grpId="0" nodeType="withEffect">
                                  <p:stCondLst>
                                    <p:cond delay="0"/>
                                  </p:stCondLst>
                                  <p:childTnLst>
                                    <p:animEffect transition="out" filter="fade">
                                      <p:cBhvr>
                                        <p:cTn id="17" dur="500"/>
                                        <p:tgtEl>
                                          <p:spTgt spid="11"/>
                                        </p:tgtEl>
                                      </p:cBhvr>
                                    </p:animEffect>
                                    <p:set>
                                      <p:cBhvr>
                                        <p:cTn id="18" dur="1" fill="hold">
                                          <p:stCondLst>
                                            <p:cond delay="499"/>
                                          </p:stCondLst>
                                        </p:cTn>
                                        <p:tgtEl>
                                          <p:spTgt spid="11"/>
                                        </p:tgtEl>
                                        <p:attrNameLst>
                                          <p:attrName>style.visibility</p:attrName>
                                        </p:attrNameLst>
                                      </p:cBhvr>
                                      <p:to>
                                        <p:strVal val="hidden"/>
                                      </p:to>
                                    </p:set>
                                  </p:childTnLst>
                                </p:cTn>
                              </p:par>
                              <p:par>
                                <p:cTn id="19" presetID="10" presetClass="exit" presetSubtype="0" fill="hold" nodeType="withEffect">
                                  <p:stCondLst>
                                    <p:cond delay="0"/>
                                  </p:stCondLst>
                                  <p:childTnLst>
                                    <p:animEffect transition="out" filter="fade">
                                      <p:cBhvr>
                                        <p:cTn id="20" dur="500"/>
                                        <p:tgtEl>
                                          <p:spTgt spid="27"/>
                                        </p:tgtEl>
                                      </p:cBhvr>
                                    </p:animEffect>
                                    <p:set>
                                      <p:cBhvr>
                                        <p:cTn id="21" dur="1" fill="hold">
                                          <p:stCondLst>
                                            <p:cond delay="499"/>
                                          </p:stCondLst>
                                        </p:cTn>
                                        <p:tgtEl>
                                          <p:spTgt spid="27"/>
                                        </p:tgtEl>
                                        <p:attrNameLst>
                                          <p:attrName>style.visibility</p:attrName>
                                        </p:attrNameLst>
                                      </p:cBhvr>
                                      <p:to>
                                        <p:strVal val="hidden"/>
                                      </p:to>
                                    </p:set>
                                  </p:childTnLst>
                                </p:cTn>
                              </p:par>
                              <p:par>
                                <p:cTn id="22" presetID="10" presetClass="entr" presetSubtype="0" fill="hold" nodeType="withEffect">
                                  <p:stCondLst>
                                    <p:cond delay="0"/>
                                  </p:stCondLst>
                                  <p:childTnLst>
                                    <p:set>
                                      <p:cBhvr>
                                        <p:cTn id="23" dur="1" fill="hold">
                                          <p:stCondLst>
                                            <p:cond delay="0"/>
                                          </p:stCondLst>
                                        </p:cTn>
                                        <p:tgtEl>
                                          <p:spTgt spid="46"/>
                                        </p:tgtEl>
                                        <p:attrNameLst>
                                          <p:attrName>style.visibility</p:attrName>
                                        </p:attrNameLst>
                                      </p:cBhvr>
                                      <p:to>
                                        <p:strVal val="visible"/>
                                      </p:to>
                                    </p:set>
                                    <p:animEffect transition="in" filter="fade">
                                      <p:cBhvr>
                                        <p:cTn id="24" dur="500"/>
                                        <p:tgtEl>
                                          <p:spTgt spid="46"/>
                                        </p:tgtEl>
                                      </p:cBhvr>
                                    </p:animEffect>
                                  </p:childTnLst>
                                </p:cTn>
                              </p:par>
                              <p:par>
                                <p:cTn id="25" presetID="10" presetClass="entr" presetSubtype="0" fill="hold" nodeType="withEffect">
                                  <p:stCondLst>
                                    <p:cond delay="0"/>
                                  </p:stCondLst>
                                  <p:childTnLst>
                                    <p:set>
                                      <p:cBhvr>
                                        <p:cTn id="26" dur="1" fill="hold">
                                          <p:stCondLst>
                                            <p:cond delay="0"/>
                                          </p:stCondLst>
                                        </p:cTn>
                                        <p:tgtEl>
                                          <p:spTgt spid="50"/>
                                        </p:tgtEl>
                                        <p:attrNameLst>
                                          <p:attrName>style.visibility</p:attrName>
                                        </p:attrNameLst>
                                      </p:cBhvr>
                                      <p:to>
                                        <p:strVal val="visible"/>
                                      </p:to>
                                    </p:set>
                                    <p:animEffect transition="in" filter="fade">
                                      <p:cBhvr>
                                        <p:cTn id="27" dur="500"/>
                                        <p:tgtEl>
                                          <p:spTgt spid="5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4"/>
                                        </p:tgtEl>
                                        <p:attrNameLst>
                                          <p:attrName>style.visibility</p:attrName>
                                        </p:attrNameLst>
                                      </p:cBhvr>
                                      <p:to>
                                        <p:strVal val="visible"/>
                                      </p:to>
                                    </p:set>
                                    <p:animEffect transition="in" filter="fade">
                                      <p:cBhvr>
                                        <p:cTn id="32" dur="500"/>
                                        <p:tgtEl>
                                          <p:spTgt spid="64"/>
                                        </p:tgtEl>
                                      </p:cBhvr>
                                    </p:animEffect>
                                  </p:childTnLst>
                                </p:cTn>
                              </p:par>
                              <p:par>
                                <p:cTn id="33" presetID="10" presetClass="exit" presetSubtype="0" fill="hold" grpId="0" nodeType="withEffect">
                                  <p:stCondLst>
                                    <p:cond delay="0"/>
                                  </p:stCondLst>
                                  <p:childTnLst>
                                    <p:animEffect transition="out" filter="fade">
                                      <p:cBhvr>
                                        <p:cTn id="34" dur="500"/>
                                        <p:tgtEl>
                                          <p:spTgt spid="12"/>
                                        </p:tgtEl>
                                      </p:cBhvr>
                                    </p:animEffect>
                                    <p:set>
                                      <p:cBhvr>
                                        <p:cTn id="35" dur="1" fill="hold">
                                          <p:stCondLst>
                                            <p:cond delay="499"/>
                                          </p:stCondLst>
                                        </p:cTn>
                                        <p:tgtEl>
                                          <p:spTgt spid="12"/>
                                        </p:tgtEl>
                                        <p:attrNameLst>
                                          <p:attrName>style.visibility</p:attrName>
                                        </p:attrNameLst>
                                      </p:cBhvr>
                                      <p:to>
                                        <p:strVal val="hidden"/>
                                      </p:to>
                                    </p:set>
                                  </p:childTnLst>
                                </p:cTn>
                              </p:par>
                              <p:par>
                                <p:cTn id="36" presetID="10" presetClass="entr" presetSubtype="0" fill="hold" nodeType="withEffect">
                                  <p:stCondLst>
                                    <p:cond delay="0"/>
                                  </p:stCondLst>
                                  <p:childTnLst>
                                    <p:set>
                                      <p:cBhvr>
                                        <p:cTn id="37" dur="1" fill="hold">
                                          <p:stCondLst>
                                            <p:cond delay="0"/>
                                          </p:stCondLst>
                                        </p:cTn>
                                        <p:tgtEl>
                                          <p:spTgt spid="40"/>
                                        </p:tgtEl>
                                        <p:attrNameLst>
                                          <p:attrName>style.visibility</p:attrName>
                                        </p:attrNameLst>
                                      </p:cBhvr>
                                      <p:to>
                                        <p:strVal val="visible"/>
                                      </p:to>
                                    </p:set>
                                    <p:animEffect transition="in" filter="fade">
                                      <p:cBhvr>
                                        <p:cTn id="38" dur="500"/>
                                        <p:tgtEl>
                                          <p:spTgt spid="40"/>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72"/>
                                        </p:tgtEl>
                                        <p:attrNameLst>
                                          <p:attrName>style.visibility</p:attrName>
                                        </p:attrNameLst>
                                      </p:cBhvr>
                                      <p:to>
                                        <p:strVal val="visible"/>
                                      </p:to>
                                    </p:set>
                                    <p:animEffect transition="in" filter="fade">
                                      <p:cBhvr>
                                        <p:cTn id="41" dur="500"/>
                                        <p:tgtEl>
                                          <p:spTgt spid="72"/>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67"/>
                                        </p:tgtEl>
                                        <p:attrNameLst>
                                          <p:attrName>style.visibility</p:attrName>
                                        </p:attrNameLst>
                                      </p:cBhvr>
                                      <p:to>
                                        <p:strVal val="visible"/>
                                      </p:to>
                                    </p:set>
                                    <p:animEffect transition="in" filter="fade">
                                      <p:cBhvr>
                                        <p:cTn id="46" dur="500"/>
                                        <p:tgtEl>
                                          <p:spTgt spid="67"/>
                                        </p:tgtEl>
                                      </p:cBhvr>
                                    </p:animEffect>
                                  </p:childTnLst>
                                </p:cTn>
                              </p:par>
                              <p:par>
                                <p:cTn id="47" presetID="10" presetClass="exit" presetSubtype="0" fill="hold" grpId="0" nodeType="withEffect">
                                  <p:stCondLst>
                                    <p:cond delay="0"/>
                                  </p:stCondLst>
                                  <p:childTnLst>
                                    <p:animEffect transition="out" filter="fade">
                                      <p:cBhvr>
                                        <p:cTn id="48" dur="500"/>
                                        <p:tgtEl>
                                          <p:spTgt spid="13"/>
                                        </p:tgtEl>
                                      </p:cBhvr>
                                    </p:animEffect>
                                    <p:set>
                                      <p:cBhvr>
                                        <p:cTn id="49" dur="1" fill="hold">
                                          <p:stCondLst>
                                            <p:cond delay="499"/>
                                          </p:stCondLst>
                                        </p:cTn>
                                        <p:tgtEl>
                                          <p:spTgt spid="13"/>
                                        </p:tgtEl>
                                        <p:attrNameLst>
                                          <p:attrName>style.visibility</p:attrName>
                                        </p:attrNameLst>
                                      </p:cBhvr>
                                      <p:to>
                                        <p:strVal val="hidden"/>
                                      </p:to>
                                    </p:set>
                                  </p:childTnLst>
                                </p:cTn>
                              </p:par>
                              <p:par>
                                <p:cTn id="50" presetID="10" presetClass="entr" presetSubtype="0" fill="hold" nodeType="withEffect">
                                  <p:stCondLst>
                                    <p:cond delay="0"/>
                                  </p:stCondLst>
                                  <p:childTnLst>
                                    <p:set>
                                      <p:cBhvr>
                                        <p:cTn id="51" dur="1" fill="hold">
                                          <p:stCondLst>
                                            <p:cond delay="0"/>
                                          </p:stCondLst>
                                        </p:cTn>
                                        <p:tgtEl>
                                          <p:spTgt spid="41"/>
                                        </p:tgtEl>
                                        <p:attrNameLst>
                                          <p:attrName>style.visibility</p:attrName>
                                        </p:attrNameLst>
                                      </p:cBhvr>
                                      <p:to>
                                        <p:strVal val="visible"/>
                                      </p:to>
                                    </p:set>
                                    <p:animEffect transition="in" filter="fade">
                                      <p:cBhvr>
                                        <p:cTn id="52" dur="500"/>
                                        <p:tgtEl>
                                          <p:spTgt spid="41"/>
                                        </p:tgtEl>
                                      </p:cBhvr>
                                    </p:animEffect>
                                  </p:childTnLst>
                                </p:cTn>
                              </p:par>
                              <p:par>
                                <p:cTn id="53" presetID="10" presetClass="entr" presetSubtype="0" fill="hold" nodeType="withEffect">
                                  <p:stCondLst>
                                    <p:cond delay="0"/>
                                  </p:stCondLst>
                                  <p:childTnLst>
                                    <p:set>
                                      <p:cBhvr>
                                        <p:cTn id="54" dur="1" fill="hold">
                                          <p:stCondLst>
                                            <p:cond delay="0"/>
                                          </p:stCondLst>
                                        </p:cTn>
                                        <p:tgtEl>
                                          <p:spTgt spid="70"/>
                                        </p:tgtEl>
                                        <p:attrNameLst>
                                          <p:attrName>style.visibility</p:attrName>
                                        </p:attrNameLst>
                                      </p:cBhvr>
                                      <p:to>
                                        <p:strVal val="visible"/>
                                      </p:to>
                                    </p:set>
                                    <p:animEffect transition="in" filter="fade">
                                      <p:cBhvr>
                                        <p:cTn id="55" dur="500"/>
                                        <p:tgtEl>
                                          <p:spTgt spid="70"/>
                                        </p:tgtEl>
                                      </p:cBhvr>
                                    </p:animEffect>
                                  </p:childTnLst>
                                </p:cTn>
                              </p:par>
                              <p:par>
                                <p:cTn id="56" presetID="10" presetClass="entr" presetSubtype="0" fill="hold" nodeType="withEffect">
                                  <p:stCondLst>
                                    <p:cond delay="0"/>
                                  </p:stCondLst>
                                  <p:childTnLst>
                                    <p:set>
                                      <p:cBhvr>
                                        <p:cTn id="57" dur="1" fill="hold">
                                          <p:stCondLst>
                                            <p:cond delay="0"/>
                                          </p:stCondLst>
                                        </p:cTn>
                                        <p:tgtEl>
                                          <p:spTgt spid="71"/>
                                        </p:tgtEl>
                                        <p:attrNameLst>
                                          <p:attrName>style.visibility</p:attrName>
                                        </p:attrNameLst>
                                      </p:cBhvr>
                                      <p:to>
                                        <p:strVal val="visible"/>
                                      </p:to>
                                    </p:set>
                                    <p:animEffect transition="in" filter="fade">
                                      <p:cBhvr>
                                        <p:cTn id="58" dur="500"/>
                                        <p:tgtEl>
                                          <p:spTgt spid="71"/>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73"/>
                                        </p:tgtEl>
                                        <p:attrNameLst>
                                          <p:attrName>style.visibility</p:attrName>
                                        </p:attrNameLst>
                                      </p:cBhvr>
                                      <p:to>
                                        <p:strVal val="visible"/>
                                      </p:to>
                                    </p:set>
                                    <p:animEffect transition="in" filter="fade">
                                      <p:cBhvr>
                                        <p:cTn id="61" dur="500"/>
                                        <p:tgtEl>
                                          <p:spTgt spid="73"/>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74"/>
                                        </p:tgtEl>
                                        <p:attrNameLst>
                                          <p:attrName>style.visibility</p:attrName>
                                        </p:attrNameLst>
                                      </p:cBhvr>
                                      <p:to>
                                        <p:strVal val="visible"/>
                                      </p:to>
                                    </p:set>
                                    <p:animEffect transition="in" filter="fade">
                                      <p:cBhvr>
                                        <p:cTn id="64" dur="500"/>
                                        <p:tgtEl>
                                          <p:spTgt spid="74"/>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75"/>
                                        </p:tgtEl>
                                        <p:attrNameLst>
                                          <p:attrName>style.visibility</p:attrName>
                                        </p:attrNameLst>
                                      </p:cBhvr>
                                      <p:to>
                                        <p:strVal val="visible"/>
                                      </p:to>
                                    </p:set>
                                    <p:animEffect transition="in" filter="fade">
                                      <p:cBhvr>
                                        <p:cTn id="67" dur="500"/>
                                        <p:tgtEl>
                                          <p:spTgt spid="75"/>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45"/>
                                        </p:tgtEl>
                                        <p:attrNameLst>
                                          <p:attrName>style.visibility</p:attrName>
                                        </p:attrNameLst>
                                      </p:cBhvr>
                                      <p:to>
                                        <p:strVal val="visible"/>
                                      </p:to>
                                    </p:set>
                                    <p:animEffect transition="in" filter="wipe(left)">
                                      <p:cBhvr>
                                        <p:cTn id="72" dur="500"/>
                                        <p:tgtEl>
                                          <p:spTgt spid="45"/>
                                        </p:tgtEl>
                                      </p:cBhvr>
                                    </p:animEffect>
                                  </p:childTnLst>
                                </p:cTn>
                              </p:par>
                              <p:par>
                                <p:cTn id="73" presetID="10" presetClass="exit" presetSubtype="0" fill="hold" grpId="0" nodeType="withEffect">
                                  <p:stCondLst>
                                    <p:cond delay="0"/>
                                  </p:stCondLst>
                                  <p:childTnLst>
                                    <p:animEffect transition="out" filter="fade">
                                      <p:cBhvr>
                                        <p:cTn id="74" dur="500"/>
                                        <p:tgtEl>
                                          <p:spTgt spid="14"/>
                                        </p:tgtEl>
                                      </p:cBhvr>
                                    </p:animEffect>
                                    <p:set>
                                      <p:cBhvr>
                                        <p:cTn id="75" dur="1" fill="hold">
                                          <p:stCondLst>
                                            <p:cond delay="499"/>
                                          </p:stCondLst>
                                        </p:cTn>
                                        <p:tgtEl>
                                          <p:spTgt spid="14"/>
                                        </p:tgtEl>
                                        <p:attrNameLst>
                                          <p:attrName>style.visibility</p:attrName>
                                        </p:attrNameLst>
                                      </p:cBhvr>
                                      <p:to>
                                        <p:strVal val="hidden"/>
                                      </p:to>
                                    </p:set>
                                  </p:childTnLst>
                                </p:cTn>
                              </p:par>
                              <p:par>
                                <p:cTn id="76" presetID="10" presetClass="entr" presetSubtype="0" fill="hold" grpId="0" nodeType="withEffect">
                                  <p:stCondLst>
                                    <p:cond delay="0"/>
                                  </p:stCondLst>
                                  <p:childTnLst>
                                    <p:set>
                                      <p:cBhvr>
                                        <p:cTn id="77" dur="1" fill="hold">
                                          <p:stCondLst>
                                            <p:cond delay="0"/>
                                          </p:stCondLst>
                                        </p:cTn>
                                        <p:tgtEl>
                                          <p:spTgt spid="43"/>
                                        </p:tgtEl>
                                        <p:attrNameLst>
                                          <p:attrName>style.visibility</p:attrName>
                                        </p:attrNameLst>
                                      </p:cBhvr>
                                      <p:to>
                                        <p:strVal val="visible"/>
                                      </p:to>
                                    </p:set>
                                    <p:animEffect transition="in" filter="fade">
                                      <p:cBhvr>
                                        <p:cTn id="78" dur="500"/>
                                        <p:tgtEl>
                                          <p:spTgt spid="43"/>
                                        </p:tgtEl>
                                      </p:cBhvr>
                                    </p:animEffect>
                                  </p:childTnLst>
                                </p:cTn>
                              </p:par>
                            </p:childTnLst>
                          </p:cTn>
                        </p:par>
                      </p:childTnLst>
                    </p:cTn>
                  </p:par>
                  <p:par>
                    <p:cTn id="79" fill="hold">
                      <p:stCondLst>
                        <p:cond delay="indefinite"/>
                      </p:stCondLst>
                      <p:childTnLst>
                        <p:par>
                          <p:cTn id="80" fill="hold">
                            <p:stCondLst>
                              <p:cond delay="0"/>
                            </p:stCondLst>
                            <p:childTnLst>
                              <p:par>
                                <p:cTn id="81" presetID="10" presetClass="entr" presetSubtype="0" fill="hold" grpId="0" nodeType="clickEffect">
                                  <p:stCondLst>
                                    <p:cond delay="0"/>
                                  </p:stCondLst>
                                  <p:childTnLst>
                                    <p:set>
                                      <p:cBhvr>
                                        <p:cTn id="82" dur="1" fill="hold">
                                          <p:stCondLst>
                                            <p:cond delay="0"/>
                                          </p:stCondLst>
                                        </p:cTn>
                                        <p:tgtEl>
                                          <p:spTgt spid="76"/>
                                        </p:tgtEl>
                                        <p:attrNameLst>
                                          <p:attrName>style.visibility</p:attrName>
                                        </p:attrNameLst>
                                      </p:cBhvr>
                                      <p:to>
                                        <p:strVal val="visible"/>
                                      </p:to>
                                    </p:set>
                                    <p:animEffect transition="in" filter="fade">
                                      <p:cBhvr>
                                        <p:cTn id="83" dur="500"/>
                                        <p:tgtEl>
                                          <p:spTgt spid="76"/>
                                        </p:tgtEl>
                                      </p:cBhvr>
                                    </p:animEffect>
                                  </p:childTnLst>
                                </p:cTn>
                              </p:par>
                              <p:par>
                                <p:cTn id="84" presetID="10" presetClass="exit" presetSubtype="0" fill="hold" grpId="0" nodeType="withEffect">
                                  <p:stCondLst>
                                    <p:cond delay="0"/>
                                  </p:stCondLst>
                                  <p:childTnLst>
                                    <p:animEffect transition="out" filter="fade">
                                      <p:cBhvr>
                                        <p:cTn id="85" dur="500"/>
                                        <p:tgtEl>
                                          <p:spTgt spid="15"/>
                                        </p:tgtEl>
                                      </p:cBhvr>
                                    </p:animEffect>
                                    <p:set>
                                      <p:cBhvr>
                                        <p:cTn id="86" dur="1" fill="hold">
                                          <p:stCondLst>
                                            <p:cond delay="499"/>
                                          </p:stCondLst>
                                        </p:cTn>
                                        <p:tgtEl>
                                          <p:spTgt spid="15"/>
                                        </p:tgtEl>
                                        <p:attrNameLst>
                                          <p:attrName>style.visibility</p:attrName>
                                        </p:attrNameLst>
                                      </p:cBhvr>
                                      <p:to>
                                        <p:strVal val="hidden"/>
                                      </p:to>
                                    </p:set>
                                  </p:childTnLst>
                                </p:cTn>
                              </p:par>
                            </p:childTnLst>
                          </p:cTn>
                        </p:par>
                      </p:childTnLst>
                    </p:cTn>
                  </p:par>
                  <p:par>
                    <p:cTn id="87" fill="hold">
                      <p:stCondLst>
                        <p:cond delay="indefinite"/>
                      </p:stCondLst>
                      <p:childTnLst>
                        <p:par>
                          <p:cTn id="88" fill="hold">
                            <p:stCondLst>
                              <p:cond delay="0"/>
                            </p:stCondLst>
                            <p:childTnLst>
                              <p:par>
                                <p:cTn id="89" presetID="22" presetClass="entr" presetSubtype="8" fill="hold" grpId="0" nodeType="clickEffect">
                                  <p:stCondLst>
                                    <p:cond delay="0"/>
                                  </p:stCondLst>
                                  <p:childTnLst>
                                    <p:set>
                                      <p:cBhvr>
                                        <p:cTn id="90" dur="1" fill="hold">
                                          <p:stCondLst>
                                            <p:cond delay="0"/>
                                          </p:stCondLst>
                                        </p:cTn>
                                        <p:tgtEl>
                                          <p:spTgt spid="63"/>
                                        </p:tgtEl>
                                        <p:attrNameLst>
                                          <p:attrName>style.visibility</p:attrName>
                                        </p:attrNameLst>
                                      </p:cBhvr>
                                      <p:to>
                                        <p:strVal val="visible"/>
                                      </p:to>
                                    </p:set>
                                    <p:animEffect transition="in" filter="wipe(left)">
                                      <p:cBhvr>
                                        <p:cTn id="91" dur="500"/>
                                        <p:tgtEl>
                                          <p:spTgt spid="63"/>
                                        </p:tgtEl>
                                      </p:cBhvr>
                                    </p:animEffect>
                                  </p:childTnLst>
                                </p:cTn>
                              </p:par>
                              <p:par>
                                <p:cTn id="92" presetID="10" presetClass="exit" presetSubtype="0" fill="hold" grpId="0" nodeType="withEffect">
                                  <p:stCondLst>
                                    <p:cond delay="0"/>
                                  </p:stCondLst>
                                  <p:childTnLst>
                                    <p:animEffect transition="out" filter="fade">
                                      <p:cBhvr>
                                        <p:cTn id="93" dur="500"/>
                                        <p:tgtEl>
                                          <p:spTgt spid="16"/>
                                        </p:tgtEl>
                                      </p:cBhvr>
                                    </p:animEffect>
                                    <p:set>
                                      <p:cBhvr>
                                        <p:cTn id="94" dur="1" fill="hold">
                                          <p:stCondLst>
                                            <p:cond delay="499"/>
                                          </p:stCondLst>
                                        </p:cTn>
                                        <p:tgtEl>
                                          <p:spTgt spid="16"/>
                                        </p:tgtEl>
                                        <p:attrNameLst>
                                          <p:attrName>style.visibility</p:attrName>
                                        </p:attrNameLst>
                                      </p:cBhvr>
                                      <p:to>
                                        <p:strVal val="hidden"/>
                                      </p:to>
                                    </p:set>
                                  </p:childTnLst>
                                </p:cTn>
                              </p:par>
                              <p:par>
                                <p:cTn id="95" presetID="10" presetClass="entr" presetSubtype="0" fill="hold" grpId="0" nodeType="withEffect">
                                  <p:stCondLst>
                                    <p:cond delay="0"/>
                                  </p:stCondLst>
                                  <p:childTnLst>
                                    <p:set>
                                      <p:cBhvr>
                                        <p:cTn id="96" dur="1" fill="hold">
                                          <p:stCondLst>
                                            <p:cond delay="0"/>
                                          </p:stCondLst>
                                        </p:cTn>
                                        <p:tgtEl>
                                          <p:spTgt spid="77"/>
                                        </p:tgtEl>
                                        <p:attrNameLst>
                                          <p:attrName>style.visibility</p:attrName>
                                        </p:attrNameLst>
                                      </p:cBhvr>
                                      <p:to>
                                        <p:strVal val="visible"/>
                                      </p:to>
                                    </p:set>
                                    <p:animEffect transition="in" filter="fade">
                                      <p:cBhvr>
                                        <p:cTn id="97" dur="500"/>
                                        <p:tgtEl>
                                          <p:spTgt spid="77"/>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grpId="0" nodeType="clickEffect">
                                  <p:stCondLst>
                                    <p:cond delay="0"/>
                                  </p:stCondLst>
                                  <p:childTnLst>
                                    <p:set>
                                      <p:cBhvr>
                                        <p:cTn id="101" dur="1" fill="hold">
                                          <p:stCondLst>
                                            <p:cond delay="0"/>
                                          </p:stCondLst>
                                        </p:cTn>
                                        <p:tgtEl>
                                          <p:spTgt spid="44"/>
                                        </p:tgtEl>
                                        <p:attrNameLst>
                                          <p:attrName>style.visibility</p:attrName>
                                        </p:attrNameLst>
                                      </p:cBhvr>
                                      <p:to>
                                        <p:strVal val="visible"/>
                                      </p:to>
                                    </p:set>
                                    <p:animEffect transition="in" filter="fade">
                                      <p:cBhvr>
                                        <p:cTn id="102" dur="500"/>
                                        <p:tgtEl>
                                          <p:spTgt spid="44"/>
                                        </p:tgtEl>
                                      </p:cBhvr>
                                    </p:animEffect>
                                  </p:childTnLst>
                                </p:cTn>
                              </p:par>
                              <p:par>
                                <p:cTn id="103" presetID="10" presetClass="exit" presetSubtype="0" fill="hold" grpId="0" nodeType="withEffect">
                                  <p:stCondLst>
                                    <p:cond delay="0"/>
                                  </p:stCondLst>
                                  <p:childTnLst>
                                    <p:animEffect transition="out" filter="fade">
                                      <p:cBhvr>
                                        <p:cTn id="104" dur="500"/>
                                        <p:tgtEl>
                                          <p:spTgt spid="17"/>
                                        </p:tgtEl>
                                      </p:cBhvr>
                                    </p:animEffect>
                                    <p:set>
                                      <p:cBhvr>
                                        <p:cTn id="105" dur="1" fill="hold">
                                          <p:stCondLst>
                                            <p:cond delay="499"/>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6" grpId="0" animBg="1"/>
      <p:bldP spid="15" grpId="0" animBg="1"/>
      <p:bldP spid="14" grpId="0" animBg="1"/>
      <p:bldP spid="13" grpId="0" animBg="1"/>
      <p:bldP spid="12" grpId="0" animBg="1"/>
      <p:bldP spid="11" grpId="0" animBg="1"/>
      <p:bldP spid="43" grpId="0"/>
      <p:bldP spid="44" grpId="0"/>
      <p:bldP spid="45" grpId="0" animBg="1"/>
      <p:bldP spid="63" grpId="0" animBg="1"/>
      <p:bldP spid="72" grpId="0"/>
      <p:bldP spid="73" grpId="0"/>
      <p:bldP spid="74" grpId="0"/>
      <p:bldP spid="75" grpId="0"/>
      <p:bldP spid="76" grpId="0"/>
      <p:bldP spid="7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 3.a.: Electromagnetic Spectrum</a:t>
            </a:r>
            <a:endParaRPr lang="en-US" dirty="0"/>
          </a:p>
        </p:txBody>
      </p:sp>
      <p:sp>
        <p:nvSpPr>
          <p:cNvPr id="18" name="TextBox 17"/>
          <p:cNvSpPr txBox="1"/>
          <p:nvPr/>
        </p:nvSpPr>
        <p:spPr bwMode="auto">
          <a:xfrm>
            <a:off x="8704418" y="4673213"/>
            <a:ext cx="263213" cy="276999"/>
          </a:xfrm>
          <a:prstGeom prst="rect">
            <a:avLst/>
          </a:prstGeom>
          <a:solidFill>
            <a:srgbClr val="00007A"/>
          </a:solidFill>
          <a:ln w="9525">
            <a:noFill/>
            <a:miter lim="800000"/>
            <a:headEnd/>
            <a:tailEnd/>
          </a:ln>
          <a:effectLst/>
        </p:spPr>
        <p:txBody>
          <a:bodyPr vert="horz" wrap="square" lIns="73262" tIns="36631" rIns="73262" bIns="36631" numCol="1" anchor="ctr" anchorCtr="0" compatLnSpc="1">
            <a:prstTxWarp prst="textNoShape">
              <a:avLst/>
            </a:prstTxWarp>
          </a:bodyPr>
          <a:lstStyle>
            <a:defPPr>
              <a:defRPr lang="en-US"/>
            </a:defPPr>
            <a:lvl1pPr algn="r">
              <a:defRPr sz="1200" b="1">
                <a:solidFill>
                  <a:schemeClr val="bg1">
                    <a:lumMod val="65000"/>
                  </a:schemeClr>
                </a:solidFill>
                <a:latin typeface="Calibri" panose="020F0502020204030204" pitchFamily="34" charset="0"/>
              </a:defRPr>
            </a:lvl1pPr>
          </a:lstStyle>
          <a:p>
            <a:pPr algn="ctr"/>
            <a:r>
              <a:rPr lang="en-US" dirty="0" smtClean="0">
                <a:solidFill>
                  <a:srgbClr val="FFFF00"/>
                </a:solidFill>
              </a:rPr>
              <a:t>1</a:t>
            </a:r>
            <a:endParaRPr lang="en-US" dirty="0">
              <a:solidFill>
                <a:srgbClr val="FFFF00"/>
              </a:solidFill>
            </a:endParaRPr>
          </a:p>
        </p:txBody>
      </p:sp>
      <p:sp>
        <p:nvSpPr>
          <p:cNvPr id="17" name="TextBox 16"/>
          <p:cNvSpPr txBox="1"/>
          <p:nvPr/>
        </p:nvSpPr>
        <p:spPr bwMode="auto">
          <a:xfrm>
            <a:off x="8707593" y="4673213"/>
            <a:ext cx="263213" cy="276999"/>
          </a:xfrm>
          <a:prstGeom prst="rect">
            <a:avLst/>
          </a:prstGeom>
          <a:solidFill>
            <a:srgbClr val="00007A"/>
          </a:solidFill>
          <a:ln w="9525">
            <a:noFill/>
            <a:miter lim="800000"/>
            <a:headEnd/>
            <a:tailEnd/>
          </a:ln>
          <a:effectLst/>
        </p:spPr>
        <p:txBody>
          <a:bodyPr vert="horz" wrap="square" lIns="73262" tIns="36631" rIns="73262" bIns="36631" numCol="1" anchor="ctr" anchorCtr="0" compatLnSpc="1">
            <a:prstTxWarp prst="textNoShape">
              <a:avLst/>
            </a:prstTxWarp>
          </a:bodyPr>
          <a:lstStyle>
            <a:defPPr>
              <a:defRPr lang="en-US"/>
            </a:defPPr>
            <a:lvl1pPr algn="r">
              <a:defRPr sz="1200" b="1">
                <a:solidFill>
                  <a:schemeClr val="bg1">
                    <a:lumMod val="65000"/>
                  </a:schemeClr>
                </a:solidFill>
                <a:latin typeface="Calibri" panose="020F0502020204030204" pitchFamily="34" charset="0"/>
              </a:defRPr>
            </a:lvl1pPr>
          </a:lstStyle>
          <a:p>
            <a:pPr algn="ctr"/>
            <a:r>
              <a:rPr lang="en-US" dirty="0" smtClean="0">
                <a:solidFill>
                  <a:srgbClr val="FFFF00"/>
                </a:solidFill>
              </a:rPr>
              <a:t>2</a:t>
            </a:r>
            <a:endParaRPr lang="en-US" dirty="0">
              <a:solidFill>
                <a:srgbClr val="FFFF00"/>
              </a:solidFill>
            </a:endParaRPr>
          </a:p>
        </p:txBody>
      </p:sp>
      <p:sp>
        <p:nvSpPr>
          <p:cNvPr id="16" name="TextBox 15"/>
          <p:cNvSpPr txBox="1"/>
          <p:nvPr/>
        </p:nvSpPr>
        <p:spPr bwMode="auto">
          <a:xfrm>
            <a:off x="8707593" y="4673213"/>
            <a:ext cx="263213" cy="276999"/>
          </a:xfrm>
          <a:prstGeom prst="rect">
            <a:avLst/>
          </a:prstGeom>
          <a:solidFill>
            <a:srgbClr val="00007A"/>
          </a:solidFill>
          <a:ln w="9525">
            <a:noFill/>
            <a:miter lim="800000"/>
            <a:headEnd/>
            <a:tailEnd/>
          </a:ln>
          <a:effectLst/>
        </p:spPr>
        <p:txBody>
          <a:bodyPr vert="horz" wrap="square" lIns="73262" tIns="36631" rIns="73262" bIns="36631" numCol="1" anchor="ctr" anchorCtr="0" compatLnSpc="1">
            <a:prstTxWarp prst="textNoShape">
              <a:avLst/>
            </a:prstTxWarp>
          </a:bodyPr>
          <a:lstStyle>
            <a:defPPr>
              <a:defRPr lang="en-US"/>
            </a:defPPr>
            <a:lvl1pPr algn="r">
              <a:defRPr sz="1200" b="1">
                <a:solidFill>
                  <a:schemeClr val="bg1">
                    <a:lumMod val="65000"/>
                  </a:schemeClr>
                </a:solidFill>
                <a:latin typeface="Calibri" panose="020F0502020204030204" pitchFamily="34" charset="0"/>
              </a:defRPr>
            </a:lvl1pPr>
          </a:lstStyle>
          <a:p>
            <a:pPr algn="ctr"/>
            <a:r>
              <a:rPr lang="en-US" dirty="0" smtClean="0">
                <a:solidFill>
                  <a:srgbClr val="FFFF00"/>
                </a:solidFill>
              </a:rPr>
              <a:t>3</a:t>
            </a:r>
            <a:endParaRPr lang="en-US" dirty="0">
              <a:solidFill>
                <a:srgbClr val="FFFF00"/>
              </a:solidFill>
            </a:endParaRPr>
          </a:p>
        </p:txBody>
      </p:sp>
      <p:sp>
        <p:nvSpPr>
          <p:cNvPr id="15" name="TextBox 14"/>
          <p:cNvSpPr txBox="1"/>
          <p:nvPr/>
        </p:nvSpPr>
        <p:spPr bwMode="auto">
          <a:xfrm>
            <a:off x="8707593" y="4673213"/>
            <a:ext cx="263213" cy="276999"/>
          </a:xfrm>
          <a:prstGeom prst="rect">
            <a:avLst/>
          </a:prstGeom>
          <a:solidFill>
            <a:srgbClr val="00007A"/>
          </a:solidFill>
          <a:ln w="9525">
            <a:noFill/>
            <a:miter lim="800000"/>
            <a:headEnd/>
            <a:tailEnd/>
          </a:ln>
          <a:effectLst/>
        </p:spPr>
        <p:txBody>
          <a:bodyPr vert="horz" wrap="square" lIns="73262" tIns="36631" rIns="73262" bIns="36631" numCol="1" anchor="ctr" anchorCtr="0" compatLnSpc="1">
            <a:prstTxWarp prst="textNoShape">
              <a:avLst/>
            </a:prstTxWarp>
          </a:bodyPr>
          <a:lstStyle>
            <a:defPPr>
              <a:defRPr lang="en-US"/>
            </a:defPPr>
            <a:lvl1pPr algn="r">
              <a:defRPr sz="1200" b="1">
                <a:solidFill>
                  <a:schemeClr val="bg1">
                    <a:lumMod val="65000"/>
                  </a:schemeClr>
                </a:solidFill>
                <a:latin typeface="Calibri" panose="020F0502020204030204" pitchFamily="34" charset="0"/>
              </a:defRPr>
            </a:lvl1pPr>
          </a:lstStyle>
          <a:p>
            <a:pPr algn="ctr"/>
            <a:r>
              <a:rPr lang="en-US" dirty="0" smtClean="0">
                <a:solidFill>
                  <a:srgbClr val="FFFF00"/>
                </a:solidFill>
              </a:rPr>
              <a:t>4</a:t>
            </a:r>
            <a:endParaRPr lang="en-US" dirty="0">
              <a:solidFill>
                <a:srgbClr val="FFFF00"/>
              </a:solidFill>
            </a:endParaRPr>
          </a:p>
        </p:txBody>
      </p:sp>
      <p:sp>
        <p:nvSpPr>
          <p:cNvPr id="14" name="TextBox 13"/>
          <p:cNvSpPr txBox="1"/>
          <p:nvPr/>
        </p:nvSpPr>
        <p:spPr bwMode="auto">
          <a:xfrm>
            <a:off x="8707593" y="4673213"/>
            <a:ext cx="263213" cy="276999"/>
          </a:xfrm>
          <a:prstGeom prst="rect">
            <a:avLst/>
          </a:prstGeom>
          <a:solidFill>
            <a:srgbClr val="00007A"/>
          </a:solidFill>
          <a:ln w="9525">
            <a:noFill/>
            <a:miter lim="800000"/>
            <a:headEnd/>
            <a:tailEnd/>
          </a:ln>
          <a:effectLst/>
        </p:spPr>
        <p:txBody>
          <a:bodyPr vert="horz" wrap="square" lIns="73262" tIns="36631" rIns="73262" bIns="36631" numCol="1" anchor="ctr" anchorCtr="0" compatLnSpc="1">
            <a:prstTxWarp prst="textNoShape">
              <a:avLst/>
            </a:prstTxWarp>
          </a:bodyPr>
          <a:lstStyle>
            <a:defPPr>
              <a:defRPr lang="en-US"/>
            </a:defPPr>
            <a:lvl1pPr algn="r">
              <a:defRPr sz="1200" b="1">
                <a:solidFill>
                  <a:schemeClr val="bg1">
                    <a:lumMod val="65000"/>
                  </a:schemeClr>
                </a:solidFill>
                <a:latin typeface="Calibri" panose="020F0502020204030204" pitchFamily="34" charset="0"/>
              </a:defRPr>
            </a:lvl1pPr>
          </a:lstStyle>
          <a:p>
            <a:pPr algn="ctr"/>
            <a:r>
              <a:rPr lang="en-US" dirty="0" smtClean="0">
                <a:solidFill>
                  <a:srgbClr val="FFFF00"/>
                </a:solidFill>
              </a:rPr>
              <a:t>5</a:t>
            </a:r>
            <a:endParaRPr lang="en-US" dirty="0">
              <a:solidFill>
                <a:srgbClr val="FFFF00"/>
              </a:solidFill>
            </a:endParaRPr>
          </a:p>
        </p:txBody>
      </p:sp>
      <p:sp>
        <p:nvSpPr>
          <p:cNvPr id="13" name="TextBox 12"/>
          <p:cNvSpPr txBox="1"/>
          <p:nvPr/>
        </p:nvSpPr>
        <p:spPr bwMode="auto">
          <a:xfrm>
            <a:off x="8705845" y="4673213"/>
            <a:ext cx="263213" cy="276999"/>
          </a:xfrm>
          <a:prstGeom prst="rect">
            <a:avLst/>
          </a:prstGeom>
          <a:solidFill>
            <a:srgbClr val="00007A"/>
          </a:solidFill>
          <a:ln w="9525">
            <a:noFill/>
            <a:miter lim="800000"/>
            <a:headEnd/>
            <a:tailEnd/>
          </a:ln>
          <a:effectLst/>
        </p:spPr>
        <p:txBody>
          <a:bodyPr vert="horz" wrap="square" lIns="73262" tIns="36631" rIns="73262" bIns="36631" numCol="1" anchor="ctr" anchorCtr="0" compatLnSpc="1">
            <a:prstTxWarp prst="textNoShape">
              <a:avLst/>
            </a:prstTxWarp>
          </a:bodyPr>
          <a:lstStyle>
            <a:defPPr>
              <a:defRPr lang="en-US"/>
            </a:defPPr>
            <a:lvl1pPr algn="r">
              <a:defRPr sz="1200" b="1">
                <a:solidFill>
                  <a:schemeClr val="bg1">
                    <a:lumMod val="65000"/>
                  </a:schemeClr>
                </a:solidFill>
                <a:latin typeface="Calibri" panose="020F0502020204030204" pitchFamily="34" charset="0"/>
              </a:defRPr>
            </a:lvl1pPr>
          </a:lstStyle>
          <a:p>
            <a:pPr algn="ctr"/>
            <a:r>
              <a:rPr lang="en-US" dirty="0" smtClean="0">
                <a:solidFill>
                  <a:srgbClr val="FFFF00"/>
                </a:solidFill>
              </a:rPr>
              <a:t>6</a:t>
            </a:r>
            <a:endParaRPr lang="en-US" dirty="0">
              <a:solidFill>
                <a:srgbClr val="FFFF00"/>
              </a:solidFill>
            </a:endParaRPr>
          </a:p>
        </p:txBody>
      </p:sp>
      <p:sp>
        <p:nvSpPr>
          <p:cNvPr id="12" name="TextBox 11"/>
          <p:cNvSpPr txBox="1"/>
          <p:nvPr/>
        </p:nvSpPr>
        <p:spPr bwMode="auto">
          <a:xfrm>
            <a:off x="8707593" y="4673213"/>
            <a:ext cx="263213" cy="276999"/>
          </a:xfrm>
          <a:prstGeom prst="rect">
            <a:avLst/>
          </a:prstGeom>
          <a:solidFill>
            <a:srgbClr val="00007A"/>
          </a:solidFill>
          <a:ln w="9525">
            <a:noFill/>
            <a:miter lim="800000"/>
            <a:headEnd/>
            <a:tailEnd/>
          </a:ln>
          <a:effectLst/>
        </p:spPr>
        <p:txBody>
          <a:bodyPr vert="horz" wrap="square" lIns="73262" tIns="36631" rIns="73262" bIns="36631" numCol="1" anchor="ctr" anchorCtr="0" compatLnSpc="1">
            <a:prstTxWarp prst="textNoShape">
              <a:avLst/>
            </a:prstTxWarp>
          </a:bodyPr>
          <a:lstStyle>
            <a:defPPr>
              <a:defRPr lang="en-US"/>
            </a:defPPr>
            <a:lvl1pPr algn="r">
              <a:defRPr sz="1200" b="1">
                <a:solidFill>
                  <a:schemeClr val="bg1">
                    <a:lumMod val="65000"/>
                  </a:schemeClr>
                </a:solidFill>
                <a:latin typeface="Calibri" panose="020F0502020204030204" pitchFamily="34" charset="0"/>
              </a:defRPr>
            </a:lvl1pPr>
          </a:lstStyle>
          <a:p>
            <a:pPr algn="ctr"/>
            <a:r>
              <a:rPr lang="en-US" dirty="0" smtClean="0">
                <a:solidFill>
                  <a:srgbClr val="FFFF00"/>
                </a:solidFill>
              </a:rPr>
              <a:t>7</a:t>
            </a:r>
            <a:endParaRPr lang="en-US" dirty="0">
              <a:solidFill>
                <a:srgbClr val="FFFF00"/>
              </a:solidFill>
            </a:endParaRPr>
          </a:p>
        </p:txBody>
      </p:sp>
      <p:sp>
        <p:nvSpPr>
          <p:cNvPr id="23" name="Rounded Rectangle 22"/>
          <p:cNvSpPr/>
          <p:nvPr/>
        </p:nvSpPr>
        <p:spPr bwMode="auto">
          <a:xfrm>
            <a:off x="1038225" y="3814764"/>
            <a:ext cx="7620000" cy="1038225"/>
          </a:xfrm>
          <a:prstGeom prst="roundRect">
            <a:avLst/>
          </a:prstGeom>
          <a:solidFill>
            <a:srgbClr val="FF0000">
              <a:alpha val="20000"/>
            </a:srgbClr>
          </a:solidFill>
          <a:ln w="317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4" name="Rounded Rectangle 23"/>
          <p:cNvSpPr/>
          <p:nvPr/>
        </p:nvSpPr>
        <p:spPr bwMode="auto">
          <a:xfrm>
            <a:off x="1047750" y="2678906"/>
            <a:ext cx="7620000" cy="1038225"/>
          </a:xfrm>
          <a:prstGeom prst="roundRect">
            <a:avLst/>
          </a:prstGeom>
          <a:solidFill>
            <a:srgbClr val="00FFFF">
              <a:alpha val="20000"/>
            </a:srgbClr>
          </a:solidFill>
          <a:ln w="317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5" name="Rounded Rectangle 24"/>
          <p:cNvSpPr/>
          <p:nvPr/>
        </p:nvSpPr>
        <p:spPr bwMode="auto">
          <a:xfrm>
            <a:off x="1057275" y="1543049"/>
            <a:ext cx="7620000" cy="1038225"/>
          </a:xfrm>
          <a:prstGeom prst="roundRect">
            <a:avLst/>
          </a:prstGeom>
          <a:solidFill>
            <a:srgbClr val="FFC000">
              <a:alpha val="20000"/>
            </a:srgbClr>
          </a:solidFill>
          <a:ln w="317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6" name="Rounded Rectangle 25"/>
          <p:cNvSpPr/>
          <p:nvPr/>
        </p:nvSpPr>
        <p:spPr bwMode="auto">
          <a:xfrm>
            <a:off x="1079011" y="413287"/>
            <a:ext cx="7620000" cy="1038225"/>
          </a:xfrm>
          <a:prstGeom prst="roundRect">
            <a:avLst/>
          </a:prstGeom>
          <a:solidFill>
            <a:srgbClr val="C2FFF0">
              <a:alpha val="20000"/>
            </a:srgbClr>
          </a:solidFill>
          <a:ln w="317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grpSp>
        <p:nvGrpSpPr>
          <p:cNvPr id="27" name="Group 26"/>
          <p:cNvGrpSpPr/>
          <p:nvPr/>
        </p:nvGrpSpPr>
        <p:grpSpPr>
          <a:xfrm>
            <a:off x="1658804" y="551974"/>
            <a:ext cx="6809895" cy="832726"/>
            <a:chOff x="1658804" y="551974"/>
            <a:chExt cx="6809895" cy="832726"/>
          </a:xfrm>
        </p:grpSpPr>
        <p:sp>
          <p:nvSpPr>
            <p:cNvPr id="28" name="Rectangle 27"/>
            <p:cNvSpPr/>
            <p:nvPr/>
          </p:nvSpPr>
          <p:spPr bwMode="auto">
            <a:xfrm>
              <a:off x="1954498" y="551974"/>
              <a:ext cx="1631066" cy="600629"/>
            </a:xfrm>
            <a:prstGeom prst="rect">
              <a:avLst/>
            </a:prstGeom>
            <a:no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9" name="Rectangle 28"/>
            <p:cNvSpPr/>
            <p:nvPr/>
          </p:nvSpPr>
          <p:spPr bwMode="auto">
            <a:xfrm>
              <a:off x="3588242" y="551974"/>
              <a:ext cx="2329834" cy="600629"/>
            </a:xfrm>
            <a:prstGeom prst="rect">
              <a:avLst/>
            </a:prstGeom>
            <a:no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30" name="Rectangle 29"/>
            <p:cNvSpPr/>
            <p:nvPr/>
          </p:nvSpPr>
          <p:spPr bwMode="auto">
            <a:xfrm>
              <a:off x="5919303" y="553508"/>
              <a:ext cx="2329834" cy="600629"/>
            </a:xfrm>
            <a:prstGeom prst="rect">
              <a:avLst/>
            </a:prstGeom>
            <a:no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31" name="TextBox 30"/>
            <p:cNvSpPr txBox="1"/>
            <p:nvPr/>
          </p:nvSpPr>
          <p:spPr bwMode="auto">
            <a:xfrm>
              <a:off x="1658804" y="1209122"/>
              <a:ext cx="581891" cy="169277"/>
            </a:xfrm>
            <a:prstGeom prst="rect">
              <a:avLst/>
            </a:prstGeom>
            <a:noFill/>
            <a:ln w="9525">
              <a:noFill/>
              <a:miter lim="800000"/>
              <a:headEnd/>
              <a:tailEnd/>
            </a:ln>
          </p:spPr>
          <p:txBody>
            <a:bodyPr wrap="none" lIns="0" tIns="0" rIns="0" bIns="0" rtlCol="0">
              <a:spAutoFit/>
            </a:bodyPr>
            <a:lstStyle>
              <a:defPPr>
                <a:defRPr lang="en-US"/>
              </a:defPPr>
              <a:lvl1pPr>
                <a:defRPr sz="1100">
                  <a:solidFill>
                    <a:srgbClr val="FFFF00"/>
                  </a:solidFill>
                  <a:latin typeface="Verdana" pitchFamily="34" charset="0"/>
                </a:defRPr>
              </a:lvl1pPr>
            </a:lstStyle>
            <a:p>
              <a:r>
                <a:rPr lang="en-US" dirty="0" smtClean="0"/>
                <a:t>300 kHz</a:t>
              </a:r>
              <a:endParaRPr lang="en-US" dirty="0"/>
            </a:p>
          </p:txBody>
        </p:sp>
        <p:grpSp>
          <p:nvGrpSpPr>
            <p:cNvPr id="32" name="Group 31"/>
            <p:cNvGrpSpPr/>
            <p:nvPr/>
          </p:nvGrpSpPr>
          <p:grpSpPr>
            <a:xfrm>
              <a:off x="8031079" y="554831"/>
              <a:ext cx="437620" cy="829869"/>
              <a:chOff x="7410049" y="478631"/>
              <a:chExt cx="437620" cy="829869"/>
            </a:xfrm>
          </p:grpSpPr>
          <p:sp>
            <p:nvSpPr>
              <p:cNvPr id="40" name="TextBox 39"/>
              <p:cNvSpPr txBox="1"/>
              <p:nvPr/>
            </p:nvSpPr>
            <p:spPr bwMode="auto">
              <a:xfrm>
                <a:off x="7410049" y="1139223"/>
                <a:ext cx="437620" cy="169277"/>
              </a:xfrm>
              <a:prstGeom prst="rect">
                <a:avLst/>
              </a:prstGeom>
              <a:noFill/>
              <a:ln w="9525">
                <a:noFill/>
                <a:miter lim="800000"/>
                <a:headEnd/>
                <a:tailEnd/>
              </a:ln>
            </p:spPr>
            <p:txBody>
              <a:bodyPr wrap="none" lIns="0" tIns="0" rIns="0" bIns="0" rtlCol="0">
                <a:spAutoFit/>
              </a:bodyPr>
              <a:lstStyle/>
              <a:p>
                <a:r>
                  <a:rPr lang="en-US" sz="1100" dirty="0" smtClean="0">
                    <a:solidFill>
                      <a:srgbClr val="FFFF00"/>
                    </a:solidFill>
                    <a:latin typeface="Verdana" pitchFamily="34" charset="0"/>
                  </a:rPr>
                  <a:t>3 MHz</a:t>
                </a:r>
                <a:endParaRPr lang="en-US" sz="1100" dirty="0">
                  <a:solidFill>
                    <a:srgbClr val="FFFF00"/>
                  </a:solidFill>
                  <a:latin typeface="Verdana" pitchFamily="34" charset="0"/>
                </a:endParaRPr>
              </a:p>
            </p:txBody>
          </p:sp>
          <p:cxnSp>
            <p:nvCxnSpPr>
              <p:cNvPr id="41" name="Straight Connector 40"/>
              <p:cNvCxnSpPr/>
              <p:nvPr/>
            </p:nvCxnSpPr>
            <p:spPr bwMode="auto">
              <a:xfrm>
                <a:off x="7629529" y="478631"/>
                <a:ext cx="0" cy="640080"/>
              </a:xfrm>
              <a:prstGeom prst="line">
                <a:avLst/>
              </a:prstGeom>
              <a:solidFill>
                <a:schemeClr val="accent1"/>
              </a:solidFill>
              <a:ln w="28575" cap="flat" cmpd="sng" algn="ctr">
                <a:solidFill>
                  <a:srgbClr val="FFFF00"/>
                </a:solidFill>
                <a:prstDash val="solid"/>
                <a:round/>
                <a:headEnd type="none" w="med" len="med"/>
                <a:tailEnd type="none" w="med" len="med"/>
              </a:ln>
              <a:effectLst/>
            </p:spPr>
          </p:cxnSp>
        </p:grpSp>
        <p:grpSp>
          <p:nvGrpSpPr>
            <p:cNvPr id="33" name="Group 32"/>
            <p:cNvGrpSpPr/>
            <p:nvPr/>
          </p:nvGrpSpPr>
          <p:grpSpPr>
            <a:xfrm>
              <a:off x="3367642" y="554835"/>
              <a:ext cx="437620" cy="829848"/>
              <a:chOff x="2746612" y="478635"/>
              <a:chExt cx="437620" cy="829848"/>
            </a:xfrm>
          </p:grpSpPr>
          <p:sp>
            <p:nvSpPr>
              <p:cNvPr id="38" name="TextBox 37"/>
              <p:cNvSpPr txBox="1"/>
              <p:nvPr/>
            </p:nvSpPr>
            <p:spPr bwMode="auto">
              <a:xfrm>
                <a:off x="2746612" y="1139206"/>
                <a:ext cx="437620" cy="169277"/>
              </a:xfrm>
              <a:prstGeom prst="rect">
                <a:avLst/>
              </a:prstGeom>
              <a:noFill/>
              <a:ln w="9525">
                <a:noFill/>
                <a:miter lim="800000"/>
                <a:headEnd/>
                <a:tailEnd/>
              </a:ln>
            </p:spPr>
            <p:txBody>
              <a:bodyPr wrap="none" lIns="0" tIns="0" rIns="0" bIns="0" rtlCol="0">
                <a:spAutoFit/>
              </a:bodyPr>
              <a:lstStyle/>
              <a:p>
                <a:r>
                  <a:rPr lang="en-US" sz="1100" dirty="0" smtClean="0">
                    <a:solidFill>
                      <a:srgbClr val="FFFF00"/>
                    </a:solidFill>
                    <a:latin typeface="Verdana" pitchFamily="34" charset="0"/>
                  </a:rPr>
                  <a:t>1 MHz</a:t>
                </a:r>
                <a:endParaRPr lang="en-US" sz="1100" dirty="0">
                  <a:solidFill>
                    <a:srgbClr val="FFFF00"/>
                  </a:solidFill>
                  <a:latin typeface="Verdana" pitchFamily="34" charset="0"/>
                </a:endParaRPr>
              </a:p>
            </p:txBody>
          </p:sp>
          <p:cxnSp>
            <p:nvCxnSpPr>
              <p:cNvPr id="39" name="Straight Connector 38"/>
              <p:cNvCxnSpPr/>
              <p:nvPr/>
            </p:nvCxnSpPr>
            <p:spPr bwMode="auto">
              <a:xfrm>
                <a:off x="2966248" y="478635"/>
                <a:ext cx="0" cy="640080"/>
              </a:xfrm>
              <a:prstGeom prst="line">
                <a:avLst/>
              </a:prstGeom>
              <a:solidFill>
                <a:schemeClr val="accent1"/>
              </a:solidFill>
              <a:ln w="28575" cap="flat" cmpd="sng" algn="ctr">
                <a:solidFill>
                  <a:srgbClr val="FFFF00"/>
                </a:solidFill>
                <a:prstDash val="solid"/>
                <a:round/>
                <a:headEnd type="none" w="med" len="med"/>
                <a:tailEnd type="none" w="med" len="med"/>
              </a:ln>
              <a:effectLst/>
            </p:spPr>
          </p:cxnSp>
        </p:grpSp>
        <p:grpSp>
          <p:nvGrpSpPr>
            <p:cNvPr id="34" name="Group 33"/>
            <p:cNvGrpSpPr/>
            <p:nvPr/>
          </p:nvGrpSpPr>
          <p:grpSpPr>
            <a:xfrm>
              <a:off x="5698886" y="557216"/>
              <a:ext cx="437620" cy="827483"/>
              <a:chOff x="5077856" y="481016"/>
              <a:chExt cx="437620" cy="827483"/>
            </a:xfrm>
          </p:grpSpPr>
          <p:sp>
            <p:nvSpPr>
              <p:cNvPr id="36" name="TextBox 35"/>
              <p:cNvSpPr txBox="1"/>
              <p:nvPr/>
            </p:nvSpPr>
            <p:spPr bwMode="auto">
              <a:xfrm>
                <a:off x="5077856" y="1139222"/>
                <a:ext cx="437620" cy="169277"/>
              </a:xfrm>
              <a:prstGeom prst="rect">
                <a:avLst/>
              </a:prstGeom>
              <a:noFill/>
              <a:ln w="9525">
                <a:noFill/>
                <a:miter lim="800000"/>
                <a:headEnd/>
                <a:tailEnd/>
              </a:ln>
            </p:spPr>
            <p:txBody>
              <a:bodyPr wrap="none" lIns="0" tIns="0" rIns="0" bIns="0" rtlCol="0">
                <a:spAutoFit/>
              </a:bodyPr>
              <a:lstStyle/>
              <a:p>
                <a:r>
                  <a:rPr lang="en-US" sz="1100" dirty="0" smtClean="0">
                    <a:solidFill>
                      <a:srgbClr val="FFFF00"/>
                    </a:solidFill>
                    <a:latin typeface="Verdana" pitchFamily="34" charset="0"/>
                  </a:rPr>
                  <a:t>2 MHz</a:t>
                </a:r>
                <a:endParaRPr lang="en-US" sz="1100" dirty="0">
                  <a:solidFill>
                    <a:srgbClr val="FFFF00"/>
                  </a:solidFill>
                  <a:latin typeface="Verdana" pitchFamily="34" charset="0"/>
                </a:endParaRPr>
              </a:p>
            </p:txBody>
          </p:sp>
          <p:cxnSp>
            <p:nvCxnSpPr>
              <p:cNvPr id="37" name="Straight Connector 36"/>
              <p:cNvCxnSpPr/>
              <p:nvPr/>
            </p:nvCxnSpPr>
            <p:spPr bwMode="auto">
              <a:xfrm>
                <a:off x="5300667" y="481016"/>
                <a:ext cx="0" cy="640080"/>
              </a:xfrm>
              <a:prstGeom prst="line">
                <a:avLst/>
              </a:prstGeom>
              <a:solidFill>
                <a:schemeClr val="accent1"/>
              </a:solidFill>
              <a:ln w="28575" cap="flat" cmpd="sng" algn="ctr">
                <a:solidFill>
                  <a:srgbClr val="FFFF00"/>
                </a:solidFill>
                <a:prstDash val="solid"/>
                <a:round/>
                <a:headEnd type="none" w="med" len="med"/>
                <a:tailEnd type="none" w="med" len="med"/>
              </a:ln>
              <a:effectLst/>
            </p:spPr>
          </p:cxnSp>
        </p:grpSp>
        <p:cxnSp>
          <p:nvCxnSpPr>
            <p:cNvPr id="35" name="Straight Connector 34"/>
            <p:cNvCxnSpPr/>
            <p:nvPr/>
          </p:nvCxnSpPr>
          <p:spPr bwMode="auto">
            <a:xfrm>
              <a:off x="1949933" y="554835"/>
              <a:ext cx="0" cy="640080"/>
            </a:xfrm>
            <a:prstGeom prst="line">
              <a:avLst/>
            </a:prstGeom>
            <a:solidFill>
              <a:schemeClr val="accent1"/>
            </a:solidFill>
            <a:ln w="28575" cap="flat" cmpd="sng" algn="ctr">
              <a:solidFill>
                <a:srgbClr val="FFFF00"/>
              </a:solidFill>
              <a:prstDash val="solid"/>
              <a:round/>
              <a:headEnd type="none" w="med" len="med"/>
              <a:tailEnd type="none" w="med" len="med"/>
            </a:ln>
            <a:effectLst/>
          </p:spPr>
        </p:cxnSp>
      </p:grpSp>
      <p:grpSp>
        <p:nvGrpSpPr>
          <p:cNvPr id="42" name="Group 41"/>
          <p:cNvGrpSpPr/>
          <p:nvPr/>
        </p:nvGrpSpPr>
        <p:grpSpPr>
          <a:xfrm>
            <a:off x="1736584" y="1659213"/>
            <a:ext cx="6776644" cy="835988"/>
            <a:chOff x="1736584" y="1659213"/>
            <a:chExt cx="6776644" cy="835988"/>
          </a:xfrm>
        </p:grpSpPr>
        <p:sp>
          <p:nvSpPr>
            <p:cNvPr id="43" name="Rectangle 42"/>
            <p:cNvSpPr/>
            <p:nvPr/>
          </p:nvSpPr>
          <p:spPr bwMode="auto">
            <a:xfrm>
              <a:off x="1954514" y="1659213"/>
              <a:ext cx="1631066" cy="600629"/>
            </a:xfrm>
            <a:prstGeom prst="rect">
              <a:avLst/>
            </a:prstGeom>
            <a:no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44" name="Rectangle 43"/>
            <p:cNvSpPr/>
            <p:nvPr/>
          </p:nvSpPr>
          <p:spPr bwMode="auto">
            <a:xfrm>
              <a:off x="3588258" y="1659213"/>
              <a:ext cx="2329834" cy="600629"/>
            </a:xfrm>
            <a:prstGeom prst="rect">
              <a:avLst/>
            </a:prstGeom>
            <a:no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45" name="Rectangle 44"/>
            <p:cNvSpPr/>
            <p:nvPr/>
          </p:nvSpPr>
          <p:spPr bwMode="auto">
            <a:xfrm>
              <a:off x="5919319" y="1660747"/>
              <a:ext cx="2329834" cy="600629"/>
            </a:xfrm>
            <a:prstGeom prst="rect">
              <a:avLst/>
            </a:prstGeom>
            <a:no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grpSp>
          <p:nvGrpSpPr>
            <p:cNvPr id="46" name="Group 45"/>
            <p:cNvGrpSpPr/>
            <p:nvPr/>
          </p:nvGrpSpPr>
          <p:grpSpPr>
            <a:xfrm>
              <a:off x="1736584" y="1659725"/>
              <a:ext cx="437620" cy="835476"/>
              <a:chOff x="1214614" y="1364451"/>
              <a:chExt cx="437620" cy="835476"/>
            </a:xfrm>
          </p:grpSpPr>
          <p:sp>
            <p:nvSpPr>
              <p:cNvPr id="56" name="TextBox 55"/>
              <p:cNvSpPr txBox="1"/>
              <p:nvPr/>
            </p:nvSpPr>
            <p:spPr bwMode="auto">
              <a:xfrm>
                <a:off x="1214614" y="2030650"/>
                <a:ext cx="437620" cy="169277"/>
              </a:xfrm>
              <a:prstGeom prst="rect">
                <a:avLst/>
              </a:prstGeom>
              <a:noFill/>
              <a:ln w="9525">
                <a:noFill/>
                <a:miter lim="800000"/>
                <a:headEnd/>
                <a:tailEnd/>
              </a:ln>
            </p:spPr>
            <p:txBody>
              <a:bodyPr wrap="none" lIns="0" tIns="0" rIns="0" bIns="0" rtlCol="0">
                <a:spAutoFit/>
              </a:bodyPr>
              <a:lstStyle/>
              <a:p>
                <a:r>
                  <a:rPr lang="en-US" sz="1100" dirty="0" smtClean="0">
                    <a:solidFill>
                      <a:srgbClr val="FFFF00"/>
                    </a:solidFill>
                    <a:latin typeface="Verdana" pitchFamily="34" charset="0"/>
                  </a:rPr>
                  <a:t>3 MHz</a:t>
                </a:r>
                <a:endParaRPr lang="en-US" sz="1100" dirty="0">
                  <a:solidFill>
                    <a:srgbClr val="FFFF00"/>
                  </a:solidFill>
                  <a:latin typeface="Verdana" pitchFamily="34" charset="0"/>
                </a:endParaRPr>
              </a:p>
            </p:txBody>
          </p:sp>
          <p:cxnSp>
            <p:nvCxnSpPr>
              <p:cNvPr id="57" name="Straight Connector 56"/>
              <p:cNvCxnSpPr/>
              <p:nvPr/>
            </p:nvCxnSpPr>
            <p:spPr bwMode="auto">
              <a:xfrm>
                <a:off x="1428750" y="1364451"/>
                <a:ext cx="0" cy="640080"/>
              </a:xfrm>
              <a:prstGeom prst="line">
                <a:avLst/>
              </a:prstGeom>
              <a:solidFill>
                <a:schemeClr val="accent1"/>
              </a:solidFill>
              <a:ln w="28575" cap="flat" cmpd="sng" algn="ctr">
                <a:solidFill>
                  <a:srgbClr val="FFFF00"/>
                </a:solidFill>
                <a:prstDash val="solid"/>
                <a:round/>
                <a:headEnd type="none" w="med" len="med"/>
                <a:tailEnd type="none" w="med" len="med"/>
              </a:ln>
              <a:effectLst/>
            </p:spPr>
          </p:cxnSp>
        </p:grpSp>
        <p:grpSp>
          <p:nvGrpSpPr>
            <p:cNvPr id="47" name="Group 46"/>
            <p:cNvGrpSpPr/>
            <p:nvPr/>
          </p:nvGrpSpPr>
          <p:grpSpPr>
            <a:xfrm>
              <a:off x="7985840" y="1662905"/>
              <a:ext cx="527388" cy="829869"/>
              <a:chOff x="7364810" y="478631"/>
              <a:chExt cx="527388" cy="829869"/>
            </a:xfrm>
          </p:grpSpPr>
          <p:sp>
            <p:nvSpPr>
              <p:cNvPr id="54" name="TextBox 53"/>
              <p:cNvSpPr txBox="1"/>
              <p:nvPr/>
            </p:nvSpPr>
            <p:spPr bwMode="auto">
              <a:xfrm>
                <a:off x="7364810" y="1139223"/>
                <a:ext cx="527388" cy="169277"/>
              </a:xfrm>
              <a:prstGeom prst="rect">
                <a:avLst/>
              </a:prstGeom>
              <a:noFill/>
              <a:ln w="9525">
                <a:noFill/>
                <a:miter lim="800000"/>
                <a:headEnd/>
                <a:tailEnd/>
              </a:ln>
            </p:spPr>
            <p:txBody>
              <a:bodyPr wrap="none" lIns="0" tIns="0" rIns="0" bIns="0" rtlCol="0">
                <a:spAutoFit/>
              </a:bodyPr>
              <a:lstStyle/>
              <a:p>
                <a:r>
                  <a:rPr lang="en-US" sz="1100" dirty="0" smtClean="0">
                    <a:solidFill>
                      <a:srgbClr val="FFFF00"/>
                    </a:solidFill>
                    <a:latin typeface="Verdana" pitchFamily="34" charset="0"/>
                  </a:rPr>
                  <a:t>30 MHz</a:t>
                </a:r>
                <a:endParaRPr lang="en-US" sz="1100" dirty="0">
                  <a:solidFill>
                    <a:srgbClr val="FFFF00"/>
                  </a:solidFill>
                  <a:latin typeface="Verdana" pitchFamily="34" charset="0"/>
                </a:endParaRPr>
              </a:p>
            </p:txBody>
          </p:sp>
          <p:cxnSp>
            <p:nvCxnSpPr>
              <p:cNvPr id="55" name="Straight Connector 54"/>
              <p:cNvCxnSpPr/>
              <p:nvPr/>
            </p:nvCxnSpPr>
            <p:spPr bwMode="auto">
              <a:xfrm>
                <a:off x="7629529" y="478631"/>
                <a:ext cx="0" cy="640080"/>
              </a:xfrm>
              <a:prstGeom prst="line">
                <a:avLst/>
              </a:prstGeom>
              <a:solidFill>
                <a:schemeClr val="accent1"/>
              </a:solidFill>
              <a:ln w="28575" cap="flat" cmpd="sng" algn="ctr">
                <a:solidFill>
                  <a:srgbClr val="FFFF00"/>
                </a:solidFill>
                <a:prstDash val="solid"/>
                <a:round/>
                <a:headEnd type="none" w="med" len="med"/>
                <a:tailEnd type="none" w="med" len="med"/>
              </a:ln>
              <a:effectLst/>
            </p:spPr>
          </p:cxnSp>
        </p:grpSp>
        <p:grpSp>
          <p:nvGrpSpPr>
            <p:cNvPr id="48" name="Group 47"/>
            <p:cNvGrpSpPr/>
            <p:nvPr/>
          </p:nvGrpSpPr>
          <p:grpSpPr>
            <a:xfrm>
              <a:off x="3323192" y="1662909"/>
              <a:ext cx="527388" cy="829848"/>
              <a:chOff x="2702162" y="478635"/>
              <a:chExt cx="527388" cy="829848"/>
            </a:xfrm>
          </p:grpSpPr>
          <p:sp>
            <p:nvSpPr>
              <p:cNvPr id="52" name="TextBox 51"/>
              <p:cNvSpPr txBox="1"/>
              <p:nvPr/>
            </p:nvSpPr>
            <p:spPr bwMode="auto">
              <a:xfrm>
                <a:off x="2702162" y="1139206"/>
                <a:ext cx="527388" cy="169277"/>
              </a:xfrm>
              <a:prstGeom prst="rect">
                <a:avLst/>
              </a:prstGeom>
              <a:noFill/>
              <a:ln w="9525">
                <a:noFill/>
                <a:miter lim="800000"/>
                <a:headEnd/>
                <a:tailEnd/>
              </a:ln>
            </p:spPr>
            <p:txBody>
              <a:bodyPr wrap="none" lIns="0" tIns="0" rIns="0" bIns="0" rtlCol="0">
                <a:spAutoFit/>
              </a:bodyPr>
              <a:lstStyle/>
              <a:p>
                <a:r>
                  <a:rPr lang="en-US" sz="1100" dirty="0" smtClean="0">
                    <a:solidFill>
                      <a:srgbClr val="FFFF00"/>
                    </a:solidFill>
                    <a:latin typeface="Verdana" pitchFamily="34" charset="0"/>
                  </a:rPr>
                  <a:t>10 MHz</a:t>
                </a:r>
                <a:endParaRPr lang="en-US" sz="1100" dirty="0">
                  <a:solidFill>
                    <a:srgbClr val="FFFF00"/>
                  </a:solidFill>
                  <a:latin typeface="Verdana" pitchFamily="34" charset="0"/>
                </a:endParaRPr>
              </a:p>
            </p:txBody>
          </p:sp>
          <p:cxnSp>
            <p:nvCxnSpPr>
              <p:cNvPr id="53" name="Straight Connector 52"/>
              <p:cNvCxnSpPr/>
              <p:nvPr/>
            </p:nvCxnSpPr>
            <p:spPr bwMode="auto">
              <a:xfrm>
                <a:off x="2966248" y="478635"/>
                <a:ext cx="0" cy="640080"/>
              </a:xfrm>
              <a:prstGeom prst="line">
                <a:avLst/>
              </a:prstGeom>
              <a:solidFill>
                <a:schemeClr val="accent1"/>
              </a:solidFill>
              <a:ln w="28575" cap="flat" cmpd="sng" algn="ctr">
                <a:solidFill>
                  <a:srgbClr val="FFFF00"/>
                </a:solidFill>
                <a:prstDash val="solid"/>
                <a:round/>
                <a:headEnd type="none" w="med" len="med"/>
                <a:tailEnd type="none" w="med" len="med"/>
              </a:ln>
              <a:effectLst/>
            </p:spPr>
          </p:cxnSp>
        </p:grpSp>
        <p:grpSp>
          <p:nvGrpSpPr>
            <p:cNvPr id="49" name="Group 48"/>
            <p:cNvGrpSpPr/>
            <p:nvPr/>
          </p:nvGrpSpPr>
          <p:grpSpPr>
            <a:xfrm>
              <a:off x="5658409" y="1665290"/>
              <a:ext cx="527388" cy="827483"/>
              <a:chOff x="5037379" y="481016"/>
              <a:chExt cx="527388" cy="827483"/>
            </a:xfrm>
          </p:grpSpPr>
          <p:sp>
            <p:nvSpPr>
              <p:cNvPr id="50" name="TextBox 49"/>
              <p:cNvSpPr txBox="1"/>
              <p:nvPr/>
            </p:nvSpPr>
            <p:spPr bwMode="auto">
              <a:xfrm>
                <a:off x="5037379" y="1139222"/>
                <a:ext cx="527388" cy="169277"/>
              </a:xfrm>
              <a:prstGeom prst="rect">
                <a:avLst/>
              </a:prstGeom>
              <a:noFill/>
              <a:ln w="9525">
                <a:noFill/>
                <a:miter lim="800000"/>
                <a:headEnd/>
                <a:tailEnd/>
              </a:ln>
            </p:spPr>
            <p:txBody>
              <a:bodyPr wrap="none" lIns="0" tIns="0" rIns="0" bIns="0" rtlCol="0">
                <a:spAutoFit/>
              </a:bodyPr>
              <a:lstStyle/>
              <a:p>
                <a:r>
                  <a:rPr lang="en-US" sz="1100" dirty="0" smtClean="0">
                    <a:solidFill>
                      <a:srgbClr val="FFFF00"/>
                    </a:solidFill>
                    <a:latin typeface="Verdana" pitchFamily="34" charset="0"/>
                  </a:rPr>
                  <a:t>20 MHz</a:t>
                </a:r>
                <a:endParaRPr lang="en-US" sz="1100" dirty="0">
                  <a:solidFill>
                    <a:srgbClr val="FFFF00"/>
                  </a:solidFill>
                  <a:latin typeface="Verdana" pitchFamily="34" charset="0"/>
                </a:endParaRPr>
              </a:p>
            </p:txBody>
          </p:sp>
          <p:cxnSp>
            <p:nvCxnSpPr>
              <p:cNvPr id="51" name="Straight Connector 50"/>
              <p:cNvCxnSpPr/>
              <p:nvPr/>
            </p:nvCxnSpPr>
            <p:spPr bwMode="auto">
              <a:xfrm>
                <a:off x="5300667" y="481016"/>
                <a:ext cx="0" cy="640080"/>
              </a:xfrm>
              <a:prstGeom prst="line">
                <a:avLst/>
              </a:prstGeom>
              <a:solidFill>
                <a:schemeClr val="accent1"/>
              </a:solidFill>
              <a:ln w="28575" cap="flat" cmpd="sng" algn="ctr">
                <a:solidFill>
                  <a:srgbClr val="FFFF00"/>
                </a:solidFill>
                <a:prstDash val="solid"/>
                <a:round/>
                <a:headEnd type="none" w="med" len="med"/>
                <a:tailEnd type="none" w="med" len="med"/>
              </a:ln>
              <a:effectLst/>
            </p:spPr>
          </p:cxnSp>
        </p:grpSp>
      </p:grpSp>
      <p:grpSp>
        <p:nvGrpSpPr>
          <p:cNvPr id="58" name="Group 57"/>
          <p:cNvGrpSpPr/>
          <p:nvPr/>
        </p:nvGrpSpPr>
        <p:grpSpPr>
          <a:xfrm>
            <a:off x="1686671" y="2794072"/>
            <a:ext cx="6867187" cy="839754"/>
            <a:chOff x="1686671" y="2794072"/>
            <a:chExt cx="6867187" cy="839754"/>
          </a:xfrm>
        </p:grpSpPr>
        <p:sp>
          <p:nvSpPr>
            <p:cNvPr id="59" name="Rectangle 58"/>
            <p:cNvSpPr/>
            <p:nvPr/>
          </p:nvSpPr>
          <p:spPr bwMode="auto">
            <a:xfrm>
              <a:off x="1954530" y="2794072"/>
              <a:ext cx="1631066" cy="600629"/>
            </a:xfrm>
            <a:prstGeom prst="rect">
              <a:avLst/>
            </a:prstGeom>
            <a:no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60" name="Rectangle 59"/>
            <p:cNvSpPr/>
            <p:nvPr/>
          </p:nvSpPr>
          <p:spPr bwMode="auto">
            <a:xfrm>
              <a:off x="3588274" y="2794072"/>
              <a:ext cx="2329834" cy="600629"/>
            </a:xfrm>
            <a:prstGeom prst="rect">
              <a:avLst/>
            </a:prstGeom>
            <a:no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61" name="Rectangle 60"/>
            <p:cNvSpPr/>
            <p:nvPr/>
          </p:nvSpPr>
          <p:spPr bwMode="auto">
            <a:xfrm>
              <a:off x="5919335" y="2795606"/>
              <a:ext cx="2329834" cy="600629"/>
            </a:xfrm>
            <a:prstGeom prst="rect">
              <a:avLst/>
            </a:prstGeom>
            <a:no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grpSp>
          <p:nvGrpSpPr>
            <p:cNvPr id="62" name="Group 61"/>
            <p:cNvGrpSpPr/>
            <p:nvPr/>
          </p:nvGrpSpPr>
          <p:grpSpPr>
            <a:xfrm>
              <a:off x="1686671" y="2795749"/>
              <a:ext cx="527388" cy="834355"/>
              <a:chOff x="1164701" y="2256158"/>
              <a:chExt cx="527388" cy="834355"/>
            </a:xfrm>
          </p:grpSpPr>
          <p:sp>
            <p:nvSpPr>
              <p:cNvPr id="72" name="TextBox 71"/>
              <p:cNvSpPr txBox="1"/>
              <p:nvPr/>
            </p:nvSpPr>
            <p:spPr bwMode="auto">
              <a:xfrm>
                <a:off x="1164701" y="2921236"/>
                <a:ext cx="527388" cy="169277"/>
              </a:xfrm>
              <a:prstGeom prst="rect">
                <a:avLst/>
              </a:prstGeom>
              <a:noFill/>
              <a:ln w="9525">
                <a:noFill/>
                <a:miter lim="800000"/>
                <a:headEnd/>
                <a:tailEnd/>
              </a:ln>
            </p:spPr>
            <p:txBody>
              <a:bodyPr wrap="none" lIns="0" tIns="0" rIns="0" bIns="0" rtlCol="0">
                <a:spAutoFit/>
              </a:bodyPr>
              <a:lstStyle/>
              <a:p>
                <a:r>
                  <a:rPr lang="en-US" sz="1100" dirty="0" smtClean="0">
                    <a:solidFill>
                      <a:srgbClr val="FFFF00"/>
                    </a:solidFill>
                    <a:latin typeface="Verdana" pitchFamily="34" charset="0"/>
                  </a:rPr>
                  <a:t>30 MHz</a:t>
                </a:r>
                <a:endParaRPr lang="en-US" sz="1100" dirty="0">
                  <a:solidFill>
                    <a:srgbClr val="FFFF00"/>
                  </a:solidFill>
                  <a:latin typeface="Verdana" pitchFamily="34" charset="0"/>
                </a:endParaRPr>
              </a:p>
            </p:txBody>
          </p:sp>
          <p:cxnSp>
            <p:nvCxnSpPr>
              <p:cNvPr id="73" name="Straight Connector 72"/>
              <p:cNvCxnSpPr/>
              <p:nvPr/>
            </p:nvCxnSpPr>
            <p:spPr bwMode="auto">
              <a:xfrm>
                <a:off x="1428750" y="2256158"/>
                <a:ext cx="0" cy="640080"/>
              </a:xfrm>
              <a:prstGeom prst="line">
                <a:avLst/>
              </a:prstGeom>
              <a:solidFill>
                <a:schemeClr val="accent1"/>
              </a:solidFill>
              <a:ln w="28575" cap="flat" cmpd="sng" algn="ctr">
                <a:solidFill>
                  <a:srgbClr val="FFFF00"/>
                </a:solidFill>
                <a:prstDash val="solid"/>
                <a:round/>
                <a:headEnd type="none" w="med" len="med"/>
                <a:tailEnd type="none" w="med" len="med"/>
              </a:ln>
              <a:effectLst/>
            </p:spPr>
          </p:cxnSp>
        </p:grpSp>
        <p:grpSp>
          <p:nvGrpSpPr>
            <p:cNvPr id="63" name="Group 62"/>
            <p:cNvGrpSpPr/>
            <p:nvPr/>
          </p:nvGrpSpPr>
          <p:grpSpPr>
            <a:xfrm>
              <a:off x="7936701" y="2803957"/>
              <a:ext cx="617157" cy="829869"/>
              <a:chOff x="7319571" y="478631"/>
              <a:chExt cx="617157" cy="829869"/>
            </a:xfrm>
          </p:grpSpPr>
          <p:sp>
            <p:nvSpPr>
              <p:cNvPr id="70" name="TextBox 69"/>
              <p:cNvSpPr txBox="1"/>
              <p:nvPr/>
            </p:nvSpPr>
            <p:spPr bwMode="auto">
              <a:xfrm>
                <a:off x="7319571" y="1139223"/>
                <a:ext cx="617157" cy="169277"/>
              </a:xfrm>
              <a:prstGeom prst="rect">
                <a:avLst/>
              </a:prstGeom>
              <a:noFill/>
              <a:ln w="9525">
                <a:noFill/>
                <a:miter lim="800000"/>
                <a:headEnd/>
                <a:tailEnd/>
              </a:ln>
            </p:spPr>
            <p:txBody>
              <a:bodyPr wrap="none" lIns="0" tIns="0" rIns="0" bIns="0" rtlCol="0">
                <a:spAutoFit/>
              </a:bodyPr>
              <a:lstStyle/>
              <a:p>
                <a:r>
                  <a:rPr lang="en-US" sz="1100" dirty="0" smtClean="0">
                    <a:solidFill>
                      <a:srgbClr val="FFFF00"/>
                    </a:solidFill>
                    <a:latin typeface="Verdana" pitchFamily="34" charset="0"/>
                  </a:rPr>
                  <a:t>300 MHz</a:t>
                </a:r>
                <a:endParaRPr lang="en-US" sz="1100" dirty="0">
                  <a:solidFill>
                    <a:srgbClr val="FFFF00"/>
                  </a:solidFill>
                  <a:latin typeface="Verdana" pitchFamily="34" charset="0"/>
                </a:endParaRPr>
              </a:p>
            </p:txBody>
          </p:sp>
          <p:cxnSp>
            <p:nvCxnSpPr>
              <p:cNvPr id="71" name="Straight Connector 70"/>
              <p:cNvCxnSpPr/>
              <p:nvPr/>
            </p:nvCxnSpPr>
            <p:spPr bwMode="auto">
              <a:xfrm>
                <a:off x="7629529" y="478631"/>
                <a:ext cx="0" cy="640080"/>
              </a:xfrm>
              <a:prstGeom prst="line">
                <a:avLst/>
              </a:prstGeom>
              <a:solidFill>
                <a:schemeClr val="accent1"/>
              </a:solidFill>
              <a:ln w="28575" cap="flat" cmpd="sng" algn="ctr">
                <a:solidFill>
                  <a:srgbClr val="FFFF00"/>
                </a:solidFill>
                <a:prstDash val="solid"/>
                <a:round/>
                <a:headEnd type="none" w="med" len="med"/>
                <a:tailEnd type="none" w="med" len="med"/>
              </a:ln>
              <a:effectLst/>
            </p:spPr>
          </p:cxnSp>
        </p:grpSp>
        <p:grpSp>
          <p:nvGrpSpPr>
            <p:cNvPr id="64" name="Group 63"/>
            <p:cNvGrpSpPr/>
            <p:nvPr/>
          </p:nvGrpSpPr>
          <p:grpSpPr>
            <a:xfrm>
              <a:off x="3273264" y="2803961"/>
              <a:ext cx="617157" cy="829848"/>
              <a:chOff x="2656134" y="478635"/>
              <a:chExt cx="617157" cy="829848"/>
            </a:xfrm>
          </p:grpSpPr>
          <p:sp>
            <p:nvSpPr>
              <p:cNvPr id="68" name="TextBox 67"/>
              <p:cNvSpPr txBox="1"/>
              <p:nvPr/>
            </p:nvSpPr>
            <p:spPr bwMode="auto">
              <a:xfrm>
                <a:off x="2656134" y="1139206"/>
                <a:ext cx="617157" cy="169277"/>
              </a:xfrm>
              <a:prstGeom prst="rect">
                <a:avLst/>
              </a:prstGeom>
              <a:noFill/>
              <a:ln w="9525">
                <a:noFill/>
                <a:miter lim="800000"/>
                <a:headEnd/>
                <a:tailEnd/>
              </a:ln>
            </p:spPr>
            <p:txBody>
              <a:bodyPr wrap="none" lIns="0" tIns="0" rIns="0" bIns="0" rtlCol="0">
                <a:spAutoFit/>
              </a:bodyPr>
              <a:lstStyle/>
              <a:p>
                <a:r>
                  <a:rPr lang="en-US" sz="1100" dirty="0" smtClean="0">
                    <a:solidFill>
                      <a:srgbClr val="FFFF00"/>
                    </a:solidFill>
                    <a:latin typeface="Verdana" pitchFamily="34" charset="0"/>
                  </a:rPr>
                  <a:t>100 MHz</a:t>
                </a:r>
                <a:endParaRPr lang="en-US" sz="1100" dirty="0">
                  <a:solidFill>
                    <a:srgbClr val="FFFF00"/>
                  </a:solidFill>
                  <a:latin typeface="Verdana" pitchFamily="34" charset="0"/>
                </a:endParaRPr>
              </a:p>
            </p:txBody>
          </p:sp>
          <p:cxnSp>
            <p:nvCxnSpPr>
              <p:cNvPr id="69" name="Straight Connector 68"/>
              <p:cNvCxnSpPr/>
              <p:nvPr/>
            </p:nvCxnSpPr>
            <p:spPr bwMode="auto">
              <a:xfrm>
                <a:off x="2966248" y="478635"/>
                <a:ext cx="0" cy="640080"/>
              </a:xfrm>
              <a:prstGeom prst="line">
                <a:avLst/>
              </a:prstGeom>
              <a:solidFill>
                <a:schemeClr val="accent1"/>
              </a:solidFill>
              <a:ln w="28575" cap="flat" cmpd="sng" algn="ctr">
                <a:solidFill>
                  <a:srgbClr val="FFFF00"/>
                </a:solidFill>
                <a:prstDash val="solid"/>
                <a:round/>
                <a:headEnd type="none" w="med" len="med"/>
                <a:tailEnd type="none" w="med" len="med"/>
              </a:ln>
              <a:effectLst/>
            </p:spPr>
          </p:cxnSp>
        </p:grpSp>
        <p:grpSp>
          <p:nvGrpSpPr>
            <p:cNvPr id="65" name="Group 64"/>
            <p:cNvGrpSpPr/>
            <p:nvPr/>
          </p:nvGrpSpPr>
          <p:grpSpPr>
            <a:xfrm>
              <a:off x="5606889" y="2806342"/>
              <a:ext cx="617157" cy="827483"/>
              <a:chOff x="4989759" y="481016"/>
              <a:chExt cx="617157" cy="827483"/>
            </a:xfrm>
          </p:grpSpPr>
          <p:sp>
            <p:nvSpPr>
              <p:cNvPr id="66" name="TextBox 65"/>
              <p:cNvSpPr txBox="1"/>
              <p:nvPr/>
            </p:nvSpPr>
            <p:spPr bwMode="auto">
              <a:xfrm>
                <a:off x="4989759" y="1139222"/>
                <a:ext cx="617157" cy="169277"/>
              </a:xfrm>
              <a:prstGeom prst="rect">
                <a:avLst/>
              </a:prstGeom>
              <a:noFill/>
              <a:ln w="9525">
                <a:noFill/>
                <a:miter lim="800000"/>
                <a:headEnd/>
                <a:tailEnd/>
              </a:ln>
            </p:spPr>
            <p:txBody>
              <a:bodyPr wrap="none" lIns="0" tIns="0" rIns="0" bIns="0" rtlCol="0">
                <a:spAutoFit/>
              </a:bodyPr>
              <a:lstStyle/>
              <a:p>
                <a:r>
                  <a:rPr lang="en-US" sz="1100" dirty="0" smtClean="0">
                    <a:solidFill>
                      <a:srgbClr val="FFFF00"/>
                    </a:solidFill>
                    <a:latin typeface="Verdana" pitchFamily="34" charset="0"/>
                  </a:rPr>
                  <a:t>200 MHz</a:t>
                </a:r>
                <a:endParaRPr lang="en-US" sz="1100" dirty="0">
                  <a:solidFill>
                    <a:srgbClr val="FFFF00"/>
                  </a:solidFill>
                  <a:latin typeface="Verdana" pitchFamily="34" charset="0"/>
                </a:endParaRPr>
              </a:p>
            </p:txBody>
          </p:sp>
          <p:cxnSp>
            <p:nvCxnSpPr>
              <p:cNvPr id="67" name="Straight Connector 66"/>
              <p:cNvCxnSpPr/>
              <p:nvPr/>
            </p:nvCxnSpPr>
            <p:spPr bwMode="auto">
              <a:xfrm>
                <a:off x="5300667" y="481016"/>
                <a:ext cx="0" cy="640080"/>
              </a:xfrm>
              <a:prstGeom prst="line">
                <a:avLst/>
              </a:prstGeom>
              <a:solidFill>
                <a:schemeClr val="accent1"/>
              </a:solidFill>
              <a:ln w="28575" cap="flat" cmpd="sng" algn="ctr">
                <a:solidFill>
                  <a:srgbClr val="FFFF00"/>
                </a:solidFill>
                <a:prstDash val="solid"/>
                <a:round/>
                <a:headEnd type="none" w="med" len="med"/>
                <a:tailEnd type="none" w="med" len="med"/>
              </a:ln>
              <a:effectLst/>
            </p:spPr>
          </p:cxnSp>
        </p:grpSp>
      </p:grpSp>
      <p:grpSp>
        <p:nvGrpSpPr>
          <p:cNvPr id="74" name="Group 73"/>
          <p:cNvGrpSpPr/>
          <p:nvPr/>
        </p:nvGrpSpPr>
        <p:grpSpPr>
          <a:xfrm>
            <a:off x="1640197" y="3905593"/>
            <a:ext cx="6817365" cy="841318"/>
            <a:chOff x="1640197" y="3905593"/>
            <a:chExt cx="6817365" cy="841318"/>
          </a:xfrm>
        </p:grpSpPr>
        <p:sp>
          <p:nvSpPr>
            <p:cNvPr id="75" name="Rectangle 74"/>
            <p:cNvSpPr/>
            <p:nvPr/>
          </p:nvSpPr>
          <p:spPr bwMode="auto">
            <a:xfrm>
              <a:off x="1950630" y="3905593"/>
              <a:ext cx="1631066" cy="600629"/>
            </a:xfrm>
            <a:prstGeom prst="rect">
              <a:avLst/>
            </a:prstGeom>
            <a:no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76" name="Rectangle 75"/>
            <p:cNvSpPr/>
            <p:nvPr/>
          </p:nvSpPr>
          <p:spPr bwMode="auto">
            <a:xfrm>
              <a:off x="3584374" y="3905593"/>
              <a:ext cx="2329834" cy="600629"/>
            </a:xfrm>
            <a:prstGeom prst="rect">
              <a:avLst/>
            </a:prstGeom>
            <a:no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77" name="Rectangle 76"/>
            <p:cNvSpPr/>
            <p:nvPr/>
          </p:nvSpPr>
          <p:spPr bwMode="auto">
            <a:xfrm>
              <a:off x="5915435" y="3907127"/>
              <a:ext cx="2329834" cy="600629"/>
            </a:xfrm>
            <a:prstGeom prst="rect">
              <a:avLst/>
            </a:prstGeom>
            <a:no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grpSp>
          <p:nvGrpSpPr>
            <p:cNvPr id="78" name="Group 77"/>
            <p:cNvGrpSpPr/>
            <p:nvPr/>
          </p:nvGrpSpPr>
          <p:grpSpPr>
            <a:xfrm>
              <a:off x="1640197" y="3909538"/>
              <a:ext cx="617157" cy="837373"/>
              <a:chOff x="1118227" y="3148489"/>
              <a:chExt cx="617157" cy="837373"/>
            </a:xfrm>
          </p:grpSpPr>
          <p:sp>
            <p:nvSpPr>
              <p:cNvPr id="88" name="TextBox 87"/>
              <p:cNvSpPr txBox="1"/>
              <p:nvPr/>
            </p:nvSpPr>
            <p:spPr bwMode="auto">
              <a:xfrm>
                <a:off x="1118227" y="3816585"/>
                <a:ext cx="617157" cy="169277"/>
              </a:xfrm>
              <a:prstGeom prst="rect">
                <a:avLst/>
              </a:prstGeom>
              <a:noFill/>
              <a:ln w="9525">
                <a:noFill/>
                <a:miter lim="800000"/>
                <a:headEnd/>
                <a:tailEnd/>
              </a:ln>
            </p:spPr>
            <p:txBody>
              <a:bodyPr wrap="none" lIns="0" tIns="0" rIns="0" bIns="0" rtlCol="0">
                <a:spAutoFit/>
              </a:bodyPr>
              <a:lstStyle/>
              <a:p>
                <a:r>
                  <a:rPr lang="en-US" sz="1100" dirty="0" smtClean="0">
                    <a:solidFill>
                      <a:srgbClr val="FFFF00"/>
                    </a:solidFill>
                    <a:latin typeface="Verdana" pitchFamily="34" charset="0"/>
                  </a:rPr>
                  <a:t>300 MHz</a:t>
                </a:r>
                <a:endParaRPr lang="en-US" sz="1100" dirty="0">
                  <a:solidFill>
                    <a:srgbClr val="FFFF00"/>
                  </a:solidFill>
                  <a:latin typeface="Verdana" pitchFamily="34" charset="0"/>
                </a:endParaRPr>
              </a:p>
            </p:txBody>
          </p:sp>
          <p:cxnSp>
            <p:nvCxnSpPr>
              <p:cNvPr id="89" name="Straight Connector 88"/>
              <p:cNvCxnSpPr/>
              <p:nvPr/>
            </p:nvCxnSpPr>
            <p:spPr bwMode="auto">
              <a:xfrm>
                <a:off x="1428750" y="3148489"/>
                <a:ext cx="0" cy="640080"/>
              </a:xfrm>
              <a:prstGeom prst="line">
                <a:avLst/>
              </a:prstGeom>
              <a:solidFill>
                <a:schemeClr val="accent1"/>
              </a:solidFill>
              <a:ln w="28575" cap="flat" cmpd="sng" algn="ctr">
                <a:solidFill>
                  <a:srgbClr val="FFFF00"/>
                </a:solidFill>
                <a:prstDash val="solid"/>
                <a:round/>
                <a:headEnd type="none" w="med" len="med"/>
                <a:tailEnd type="none" w="med" len="med"/>
              </a:ln>
              <a:effectLst/>
            </p:spPr>
          </p:cxnSp>
        </p:grpSp>
        <p:grpSp>
          <p:nvGrpSpPr>
            <p:cNvPr id="79" name="Group 78"/>
            <p:cNvGrpSpPr/>
            <p:nvPr/>
          </p:nvGrpSpPr>
          <p:grpSpPr>
            <a:xfrm>
              <a:off x="8029560" y="3916955"/>
              <a:ext cx="428002" cy="829869"/>
              <a:chOff x="7412430" y="478631"/>
              <a:chExt cx="428002" cy="829869"/>
            </a:xfrm>
          </p:grpSpPr>
          <p:sp>
            <p:nvSpPr>
              <p:cNvPr id="86" name="TextBox 85"/>
              <p:cNvSpPr txBox="1"/>
              <p:nvPr/>
            </p:nvSpPr>
            <p:spPr bwMode="auto">
              <a:xfrm>
                <a:off x="7412430" y="1139223"/>
                <a:ext cx="428002" cy="169277"/>
              </a:xfrm>
              <a:prstGeom prst="rect">
                <a:avLst/>
              </a:prstGeom>
              <a:noFill/>
              <a:ln w="9525">
                <a:noFill/>
                <a:miter lim="800000"/>
                <a:headEnd/>
                <a:tailEnd/>
              </a:ln>
            </p:spPr>
            <p:txBody>
              <a:bodyPr wrap="none" lIns="0" tIns="0" rIns="0" bIns="0" rtlCol="0">
                <a:spAutoFit/>
              </a:bodyPr>
              <a:lstStyle/>
              <a:p>
                <a:r>
                  <a:rPr lang="en-US" sz="1100" dirty="0" smtClean="0">
                    <a:solidFill>
                      <a:srgbClr val="FFFF00"/>
                    </a:solidFill>
                    <a:latin typeface="Verdana" pitchFamily="34" charset="0"/>
                  </a:rPr>
                  <a:t>3 GHz</a:t>
                </a:r>
                <a:endParaRPr lang="en-US" sz="1100" dirty="0">
                  <a:solidFill>
                    <a:srgbClr val="FFFF00"/>
                  </a:solidFill>
                  <a:latin typeface="Verdana" pitchFamily="34" charset="0"/>
                </a:endParaRPr>
              </a:p>
            </p:txBody>
          </p:sp>
          <p:cxnSp>
            <p:nvCxnSpPr>
              <p:cNvPr id="87" name="Straight Connector 86"/>
              <p:cNvCxnSpPr/>
              <p:nvPr/>
            </p:nvCxnSpPr>
            <p:spPr bwMode="auto">
              <a:xfrm>
                <a:off x="7629529" y="478631"/>
                <a:ext cx="0" cy="640080"/>
              </a:xfrm>
              <a:prstGeom prst="line">
                <a:avLst/>
              </a:prstGeom>
              <a:solidFill>
                <a:schemeClr val="accent1"/>
              </a:solidFill>
              <a:ln w="28575" cap="flat" cmpd="sng" algn="ctr">
                <a:solidFill>
                  <a:srgbClr val="FFFF00"/>
                </a:solidFill>
                <a:prstDash val="solid"/>
                <a:round/>
                <a:headEnd type="none" w="med" len="med"/>
                <a:tailEnd type="none" w="med" len="med"/>
              </a:ln>
              <a:effectLst/>
            </p:spPr>
          </p:cxnSp>
        </p:grpSp>
        <p:grpSp>
          <p:nvGrpSpPr>
            <p:cNvPr id="80" name="Group 79"/>
            <p:cNvGrpSpPr/>
            <p:nvPr/>
          </p:nvGrpSpPr>
          <p:grpSpPr>
            <a:xfrm>
              <a:off x="3368504" y="3916959"/>
              <a:ext cx="428002" cy="829848"/>
              <a:chOff x="2751374" y="478635"/>
              <a:chExt cx="428002" cy="829848"/>
            </a:xfrm>
          </p:grpSpPr>
          <p:sp>
            <p:nvSpPr>
              <p:cNvPr id="84" name="TextBox 83"/>
              <p:cNvSpPr txBox="1"/>
              <p:nvPr/>
            </p:nvSpPr>
            <p:spPr bwMode="auto">
              <a:xfrm>
                <a:off x="2751374" y="1139206"/>
                <a:ext cx="428002" cy="169277"/>
              </a:xfrm>
              <a:prstGeom prst="rect">
                <a:avLst/>
              </a:prstGeom>
              <a:noFill/>
              <a:ln w="9525">
                <a:noFill/>
                <a:miter lim="800000"/>
                <a:headEnd/>
                <a:tailEnd/>
              </a:ln>
            </p:spPr>
            <p:txBody>
              <a:bodyPr wrap="none" lIns="0" tIns="0" rIns="0" bIns="0" rtlCol="0">
                <a:spAutoFit/>
              </a:bodyPr>
              <a:lstStyle/>
              <a:p>
                <a:r>
                  <a:rPr lang="en-US" sz="1100" dirty="0" smtClean="0">
                    <a:solidFill>
                      <a:srgbClr val="FFFF00"/>
                    </a:solidFill>
                    <a:latin typeface="Verdana" pitchFamily="34" charset="0"/>
                  </a:rPr>
                  <a:t>1 GHz</a:t>
                </a:r>
                <a:endParaRPr lang="en-US" sz="1100" dirty="0">
                  <a:solidFill>
                    <a:srgbClr val="FFFF00"/>
                  </a:solidFill>
                  <a:latin typeface="Verdana" pitchFamily="34" charset="0"/>
                </a:endParaRPr>
              </a:p>
            </p:txBody>
          </p:sp>
          <p:cxnSp>
            <p:nvCxnSpPr>
              <p:cNvPr id="85" name="Straight Connector 84"/>
              <p:cNvCxnSpPr/>
              <p:nvPr/>
            </p:nvCxnSpPr>
            <p:spPr bwMode="auto">
              <a:xfrm>
                <a:off x="2966248" y="478635"/>
                <a:ext cx="0" cy="640080"/>
              </a:xfrm>
              <a:prstGeom prst="line">
                <a:avLst/>
              </a:prstGeom>
              <a:solidFill>
                <a:schemeClr val="accent1"/>
              </a:solidFill>
              <a:ln w="28575" cap="flat" cmpd="sng" algn="ctr">
                <a:solidFill>
                  <a:srgbClr val="FFFF00"/>
                </a:solidFill>
                <a:prstDash val="solid"/>
                <a:round/>
                <a:headEnd type="none" w="med" len="med"/>
                <a:tailEnd type="none" w="med" len="med"/>
              </a:ln>
              <a:effectLst/>
            </p:spPr>
          </p:cxnSp>
        </p:grpSp>
        <p:grpSp>
          <p:nvGrpSpPr>
            <p:cNvPr id="81" name="Group 80"/>
            <p:cNvGrpSpPr/>
            <p:nvPr/>
          </p:nvGrpSpPr>
          <p:grpSpPr>
            <a:xfrm>
              <a:off x="5702129" y="3919340"/>
              <a:ext cx="428002" cy="827483"/>
              <a:chOff x="5084999" y="481016"/>
              <a:chExt cx="428002" cy="827483"/>
            </a:xfrm>
          </p:grpSpPr>
          <p:sp>
            <p:nvSpPr>
              <p:cNvPr id="82" name="TextBox 81"/>
              <p:cNvSpPr txBox="1"/>
              <p:nvPr/>
            </p:nvSpPr>
            <p:spPr bwMode="auto">
              <a:xfrm>
                <a:off x="5084999" y="1139222"/>
                <a:ext cx="428002" cy="169277"/>
              </a:xfrm>
              <a:prstGeom prst="rect">
                <a:avLst/>
              </a:prstGeom>
              <a:noFill/>
              <a:ln w="9525">
                <a:noFill/>
                <a:miter lim="800000"/>
                <a:headEnd/>
                <a:tailEnd/>
              </a:ln>
            </p:spPr>
            <p:txBody>
              <a:bodyPr wrap="none" lIns="0" tIns="0" rIns="0" bIns="0" rtlCol="0">
                <a:spAutoFit/>
              </a:bodyPr>
              <a:lstStyle/>
              <a:p>
                <a:r>
                  <a:rPr lang="en-US" sz="1100" dirty="0" smtClean="0">
                    <a:solidFill>
                      <a:srgbClr val="FFFF00"/>
                    </a:solidFill>
                    <a:latin typeface="Verdana" pitchFamily="34" charset="0"/>
                  </a:rPr>
                  <a:t>2 GHz</a:t>
                </a:r>
                <a:endParaRPr lang="en-US" sz="1100" dirty="0">
                  <a:solidFill>
                    <a:srgbClr val="FFFF00"/>
                  </a:solidFill>
                  <a:latin typeface="Verdana" pitchFamily="34" charset="0"/>
                </a:endParaRPr>
              </a:p>
            </p:txBody>
          </p:sp>
          <p:cxnSp>
            <p:nvCxnSpPr>
              <p:cNvPr id="83" name="Straight Connector 82"/>
              <p:cNvCxnSpPr/>
              <p:nvPr/>
            </p:nvCxnSpPr>
            <p:spPr bwMode="auto">
              <a:xfrm>
                <a:off x="5300667" y="481016"/>
                <a:ext cx="0" cy="640080"/>
              </a:xfrm>
              <a:prstGeom prst="line">
                <a:avLst/>
              </a:prstGeom>
              <a:solidFill>
                <a:schemeClr val="accent1"/>
              </a:solidFill>
              <a:ln w="28575" cap="flat" cmpd="sng" algn="ctr">
                <a:solidFill>
                  <a:srgbClr val="FFFF00"/>
                </a:solidFill>
                <a:prstDash val="solid"/>
                <a:round/>
                <a:headEnd type="none" w="med" len="med"/>
                <a:tailEnd type="none" w="med" len="med"/>
              </a:ln>
              <a:effectLst/>
            </p:spPr>
          </p:cxnSp>
        </p:grpSp>
      </p:grpSp>
      <p:sp>
        <p:nvSpPr>
          <p:cNvPr id="90" name="TextBox 89"/>
          <p:cNvSpPr txBox="1"/>
          <p:nvPr/>
        </p:nvSpPr>
        <p:spPr bwMode="auto">
          <a:xfrm>
            <a:off x="1345282" y="700186"/>
            <a:ext cx="410369" cy="307777"/>
          </a:xfrm>
          <a:prstGeom prst="rect">
            <a:avLst/>
          </a:prstGeom>
          <a:noFill/>
          <a:ln w="9525">
            <a:noFill/>
            <a:miter lim="800000"/>
            <a:headEnd/>
            <a:tailEnd/>
          </a:ln>
        </p:spPr>
        <p:txBody>
          <a:bodyPr wrap="none" lIns="0" tIns="0" rIns="0" bIns="0" rtlCol="0">
            <a:spAutoFit/>
          </a:bodyPr>
          <a:lstStyle/>
          <a:p>
            <a:r>
              <a:rPr lang="en-US" sz="2000" b="1" dirty="0" smtClean="0">
                <a:solidFill>
                  <a:srgbClr val="FFFF00"/>
                </a:solidFill>
                <a:latin typeface="Verdana" pitchFamily="34" charset="0"/>
              </a:rPr>
              <a:t>MF</a:t>
            </a:r>
            <a:endParaRPr lang="en-US" sz="2000" b="1" dirty="0">
              <a:solidFill>
                <a:srgbClr val="FFFF00"/>
              </a:solidFill>
              <a:latin typeface="Verdana" pitchFamily="34" charset="0"/>
            </a:endParaRPr>
          </a:p>
        </p:txBody>
      </p:sp>
      <p:sp>
        <p:nvSpPr>
          <p:cNvPr id="91" name="TextBox 90"/>
          <p:cNvSpPr txBox="1"/>
          <p:nvPr/>
        </p:nvSpPr>
        <p:spPr bwMode="auto">
          <a:xfrm>
            <a:off x="1374136" y="1805085"/>
            <a:ext cx="381515" cy="307777"/>
          </a:xfrm>
          <a:prstGeom prst="rect">
            <a:avLst/>
          </a:prstGeom>
          <a:noFill/>
          <a:ln w="9525">
            <a:noFill/>
            <a:miter lim="800000"/>
            <a:headEnd/>
            <a:tailEnd/>
          </a:ln>
        </p:spPr>
        <p:txBody>
          <a:bodyPr wrap="none" lIns="0" tIns="0" rIns="0" bIns="0" rtlCol="0">
            <a:spAutoFit/>
          </a:bodyPr>
          <a:lstStyle/>
          <a:p>
            <a:r>
              <a:rPr lang="en-US" sz="2000" b="1" dirty="0" smtClean="0">
                <a:solidFill>
                  <a:srgbClr val="FFFF00"/>
                </a:solidFill>
                <a:latin typeface="Verdana" pitchFamily="34" charset="0"/>
              </a:rPr>
              <a:t>HF</a:t>
            </a:r>
            <a:endParaRPr lang="en-US" sz="2000" b="1" dirty="0">
              <a:solidFill>
                <a:srgbClr val="FFFF00"/>
              </a:solidFill>
              <a:latin typeface="Verdana" pitchFamily="34" charset="0"/>
            </a:endParaRPr>
          </a:p>
        </p:txBody>
      </p:sp>
      <p:sp>
        <p:nvSpPr>
          <p:cNvPr id="92" name="TextBox 91"/>
          <p:cNvSpPr txBox="1"/>
          <p:nvPr/>
        </p:nvSpPr>
        <p:spPr bwMode="auto">
          <a:xfrm>
            <a:off x="1172158" y="2959040"/>
            <a:ext cx="577081" cy="307777"/>
          </a:xfrm>
          <a:prstGeom prst="rect">
            <a:avLst/>
          </a:prstGeom>
          <a:noFill/>
          <a:ln w="9525">
            <a:noFill/>
            <a:miter lim="800000"/>
            <a:headEnd/>
            <a:tailEnd/>
          </a:ln>
        </p:spPr>
        <p:txBody>
          <a:bodyPr wrap="none" lIns="0" tIns="0" rIns="0" bIns="0" rtlCol="0">
            <a:spAutoFit/>
          </a:bodyPr>
          <a:lstStyle/>
          <a:p>
            <a:r>
              <a:rPr lang="en-US" sz="2000" b="1" dirty="0" smtClean="0">
                <a:solidFill>
                  <a:srgbClr val="FFFF00"/>
                </a:solidFill>
                <a:latin typeface="Verdana" pitchFamily="34" charset="0"/>
              </a:rPr>
              <a:t>VHF</a:t>
            </a:r>
            <a:endParaRPr lang="en-US" sz="2000" b="1" dirty="0">
              <a:solidFill>
                <a:srgbClr val="FFFF00"/>
              </a:solidFill>
              <a:latin typeface="Verdana" pitchFamily="34" charset="0"/>
            </a:endParaRPr>
          </a:p>
        </p:txBody>
      </p:sp>
      <p:sp>
        <p:nvSpPr>
          <p:cNvPr id="93" name="TextBox 92"/>
          <p:cNvSpPr txBox="1"/>
          <p:nvPr/>
        </p:nvSpPr>
        <p:spPr bwMode="auto">
          <a:xfrm>
            <a:off x="1159334" y="4052035"/>
            <a:ext cx="589905" cy="307777"/>
          </a:xfrm>
          <a:prstGeom prst="rect">
            <a:avLst/>
          </a:prstGeom>
          <a:noFill/>
          <a:ln w="9525">
            <a:noFill/>
            <a:miter lim="800000"/>
            <a:headEnd/>
            <a:tailEnd/>
          </a:ln>
        </p:spPr>
        <p:txBody>
          <a:bodyPr wrap="none" lIns="0" tIns="0" rIns="0" bIns="0" rtlCol="0">
            <a:spAutoFit/>
          </a:bodyPr>
          <a:lstStyle/>
          <a:p>
            <a:r>
              <a:rPr lang="en-US" sz="2000" b="1" dirty="0" smtClean="0">
                <a:solidFill>
                  <a:srgbClr val="FFFF00"/>
                </a:solidFill>
                <a:latin typeface="Verdana" pitchFamily="34" charset="0"/>
              </a:rPr>
              <a:t>UHF</a:t>
            </a:r>
            <a:endParaRPr lang="en-US" sz="2000" b="1" dirty="0">
              <a:solidFill>
                <a:srgbClr val="FFFF00"/>
              </a:solidFill>
              <a:latin typeface="Verdana" pitchFamily="34" charset="0"/>
            </a:endParaRPr>
          </a:p>
        </p:txBody>
      </p:sp>
      <p:sp>
        <p:nvSpPr>
          <p:cNvPr id="94" name="TextBox 93"/>
          <p:cNvSpPr txBox="1"/>
          <p:nvPr/>
        </p:nvSpPr>
        <p:spPr bwMode="auto">
          <a:xfrm>
            <a:off x="2762602" y="739775"/>
            <a:ext cx="4879541" cy="492443"/>
          </a:xfrm>
          <a:prstGeom prst="rect">
            <a:avLst/>
          </a:prstGeom>
          <a:noFill/>
          <a:ln w="9525">
            <a:noFill/>
            <a:miter lim="800000"/>
            <a:headEnd/>
            <a:tailEnd/>
          </a:ln>
        </p:spPr>
        <p:txBody>
          <a:bodyPr wrap="none" lIns="0" tIns="0" rIns="0" bIns="0" rtlCol="0">
            <a:spAutoFit/>
          </a:bodyPr>
          <a:lstStyle/>
          <a:p>
            <a:r>
              <a:rPr lang="en-US" sz="3200" b="1" dirty="0" smtClean="0">
                <a:solidFill>
                  <a:srgbClr val="FFFF00"/>
                </a:solidFill>
                <a:latin typeface="Verdana" pitchFamily="34" charset="0"/>
              </a:rPr>
              <a:t>M</a:t>
            </a:r>
            <a:r>
              <a:rPr lang="en-US" sz="3200" b="1" dirty="0" smtClean="0">
                <a:solidFill>
                  <a:schemeClr val="bg1"/>
                </a:solidFill>
                <a:latin typeface="Verdana" pitchFamily="34" charset="0"/>
              </a:rPr>
              <a:t>EDIUM </a:t>
            </a:r>
            <a:r>
              <a:rPr lang="en-US" sz="3200" b="1" dirty="0" smtClean="0">
                <a:solidFill>
                  <a:srgbClr val="FFFF00"/>
                </a:solidFill>
                <a:latin typeface="Verdana" pitchFamily="34" charset="0"/>
              </a:rPr>
              <a:t>F</a:t>
            </a:r>
            <a:r>
              <a:rPr lang="en-US" sz="3200" b="1" dirty="0" smtClean="0">
                <a:solidFill>
                  <a:schemeClr val="bg1"/>
                </a:solidFill>
                <a:latin typeface="Verdana" pitchFamily="34" charset="0"/>
              </a:rPr>
              <a:t>REQUENCY</a:t>
            </a:r>
            <a:endParaRPr lang="en-US" sz="3200" b="1" dirty="0">
              <a:solidFill>
                <a:schemeClr val="bg1"/>
              </a:solidFill>
              <a:latin typeface="Verdana" pitchFamily="34" charset="0"/>
            </a:endParaRPr>
          </a:p>
        </p:txBody>
      </p:sp>
      <p:sp>
        <p:nvSpPr>
          <p:cNvPr id="95" name="TextBox 94"/>
          <p:cNvSpPr txBox="1"/>
          <p:nvPr/>
        </p:nvSpPr>
        <p:spPr bwMode="auto">
          <a:xfrm>
            <a:off x="3120742" y="1814195"/>
            <a:ext cx="4164602" cy="492443"/>
          </a:xfrm>
          <a:prstGeom prst="rect">
            <a:avLst/>
          </a:prstGeom>
          <a:noFill/>
          <a:ln w="9525">
            <a:noFill/>
            <a:miter lim="800000"/>
            <a:headEnd/>
            <a:tailEnd/>
          </a:ln>
        </p:spPr>
        <p:txBody>
          <a:bodyPr wrap="none" lIns="0" tIns="0" rIns="0" bIns="0" rtlCol="0">
            <a:spAutoFit/>
          </a:bodyPr>
          <a:lstStyle/>
          <a:p>
            <a:r>
              <a:rPr lang="en-US" sz="3200" b="1" dirty="0" smtClean="0">
                <a:solidFill>
                  <a:srgbClr val="FFFF00"/>
                </a:solidFill>
                <a:latin typeface="Verdana" pitchFamily="34" charset="0"/>
              </a:rPr>
              <a:t>H</a:t>
            </a:r>
            <a:r>
              <a:rPr lang="en-US" sz="3200" b="1" dirty="0" smtClean="0">
                <a:solidFill>
                  <a:schemeClr val="bg1"/>
                </a:solidFill>
                <a:latin typeface="Verdana" pitchFamily="34" charset="0"/>
              </a:rPr>
              <a:t>IGH </a:t>
            </a:r>
            <a:r>
              <a:rPr lang="en-US" sz="3200" b="1" dirty="0" smtClean="0">
                <a:solidFill>
                  <a:srgbClr val="FFFF00"/>
                </a:solidFill>
                <a:latin typeface="Verdana" pitchFamily="34" charset="0"/>
              </a:rPr>
              <a:t>F</a:t>
            </a:r>
            <a:r>
              <a:rPr lang="en-US" sz="3200" b="1" dirty="0" smtClean="0">
                <a:solidFill>
                  <a:schemeClr val="bg1"/>
                </a:solidFill>
                <a:latin typeface="Verdana" pitchFamily="34" charset="0"/>
              </a:rPr>
              <a:t>REQUENCY</a:t>
            </a:r>
            <a:endParaRPr lang="en-US" sz="3200" b="1" dirty="0">
              <a:solidFill>
                <a:schemeClr val="bg1"/>
              </a:solidFill>
              <a:latin typeface="Verdana" pitchFamily="34" charset="0"/>
            </a:endParaRPr>
          </a:p>
        </p:txBody>
      </p:sp>
      <p:sp>
        <p:nvSpPr>
          <p:cNvPr id="96" name="TextBox 95"/>
          <p:cNvSpPr txBox="1"/>
          <p:nvPr/>
        </p:nvSpPr>
        <p:spPr bwMode="auto">
          <a:xfrm>
            <a:off x="2430780" y="2949575"/>
            <a:ext cx="5523948" cy="492443"/>
          </a:xfrm>
          <a:prstGeom prst="rect">
            <a:avLst/>
          </a:prstGeom>
          <a:noFill/>
          <a:ln w="9525">
            <a:noFill/>
            <a:miter lim="800000"/>
            <a:headEnd/>
            <a:tailEnd/>
          </a:ln>
        </p:spPr>
        <p:txBody>
          <a:bodyPr wrap="none" lIns="0" tIns="0" rIns="0" bIns="0" rtlCol="0">
            <a:spAutoFit/>
          </a:bodyPr>
          <a:lstStyle/>
          <a:p>
            <a:r>
              <a:rPr lang="en-US" sz="3200" b="1" dirty="0" smtClean="0">
                <a:solidFill>
                  <a:srgbClr val="FFFF00"/>
                </a:solidFill>
                <a:latin typeface="Verdana" pitchFamily="34" charset="0"/>
              </a:rPr>
              <a:t>V</a:t>
            </a:r>
            <a:r>
              <a:rPr lang="en-US" sz="3200" b="1" dirty="0" smtClean="0">
                <a:solidFill>
                  <a:schemeClr val="bg1"/>
                </a:solidFill>
                <a:latin typeface="Verdana" pitchFamily="34" charset="0"/>
              </a:rPr>
              <a:t>ERY </a:t>
            </a:r>
            <a:r>
              <a:rPr lang="en-US" sz="3200" b="1" dirty="0" smtClean="0">
                <a:solidFill>
                  <a:srgbClr val="FFFF00"/>
                </a:solidFill>
                <a:latin typeface="Verdana" pitchFamily="34" charset="0"/>
              </a:rPr>
              <a:t>H</a:t>
            </a:r>
            <a:r>
              <a:rPr lang="en-US" sz="3200" b="1" dirty="0" smtClean="0">
                <a:solidFill>
                  <a:schemeClr val="bg1"/>
                </a:solidFill>
                <a:latin typeface="Verdana" pitchFamily="34" charset="0"/>
              </a:rPr>
              <a:t>IGH </a:t>
            </a:r>
            <a:r>
              <a:rPr lang="en-US" sz="3200" b="1" dirty="0" smtClean="0">
                <a:solidFill>
                  <a:srgbClr val="FFFF00"/>
                </a:solidFill>
                <a:latin typeface="Verdana" pitchFamily="34" charset="0"/>
              </a:rPr>
              <a:t>F</a:t>
            </a:r>
            <a:r>
              <a:rPr lang="en-US" sz="3200" b="1" dirty="0" smtClean="0">
                <a:solidFill>
                  <a:schemeClr val="bg1"/>
                </a:solidFill>
                <a:latin typeface="Verdana" pitchFamily="34" charset="0"/>
              </a:rPr>
              <a:t>REQUENCY</a:t>
            </a:r>
            <a:endParaRPr lang="en-US" sz="3200" b="1" dirty="0">
              <a:solidFill>
                <a:schemeClr val="bg1"/>
              </a:solidFill>
              <a:latin typeface="Verdana" pitchFamily="34" charset="0"/>
            </a:endParaRPr>
          </a:p>
        </p:txBody>
      </p:sp>
      <p:sp>
        <p:nvSpPr>
          <p:cNvPr id="97" name="TextBox 96"/>
          <p:cNvSpPr txBox="1"/>
          <p:nvPr/>
        </p:nvSpPr>
        <p:spPr bwMode="auto">
          <a:xfrm>
            <a:off x="2293620" y="4077335"/>
            <a:ext cx="5820504" cy="492443"/>
          </a:xfrm>
          <a:prstGeom prst="rect">
            <a:avLst/>
          </a:prstGeom>
          <a:noFill/>
          <a:ln w="9525">
            <a:noFill/>
            <a:miter lim="800000"/>
            <a:headEnd/>
            <a:tailEnd/>
          </a:ln>
        </p:spPr>
        <p:txBody>
          <a:bodyPr wrap="none" lIns="0" tIns="0" rIns="0" bIns="0" rtlCol="0">
            <a:spAutoFit/>
          </a:bodyPr>
          <a:lstStyle/>
          <a:p>
            <a:r>
              <a:rPr lang="en-US" sz="3200" b="1" dirty="0" smtClean="0">
                <a:solidFill>
                  <a:srgbClr val="FFFF00"/>
                </a:solidFill>
                <a:latin typeface="Verdana" pitchFamily="34" charset="0"/>
              </a:rPr>
              <a:t>U</a:t>
            </a:r>
            <a:r>
              <a:rPr lang="en-US" sz="3200" b="1" dirty="0" smtClean="0">
                <a:solidFill>
                  <a:schemeClr val="bg1"/>
                </a:solidFill>
                <a:latin typeface="Verdana" pitchFamily="34" charset="0"/>
              </a:rPr>
              <a:t>LTRA </a:t>
            </a:r>
            <a:r>
              <a:rPr lang="en-US" sz="3200" b="1" dirty="0" smtClean="0">
                <a:solidFill>
                  <a:srgbClr val="FFFF00"/>
                </a:solidFill>
                <a:latin typeface="Verdana" pitchFamily="34" charset="0"/>
              </a:rPr>
              <a:t>H</a:t>
            </a:r>
            <a:r>
              <a:rPr lang="en-US" sz="3200" b="1" dirty="0" smtClean="0">
                <a:solidFill>
                  <a:schemeClr val="bg1"/>
                </a:solidFill>
                <a:latin typeface="Verdana" pitchFamily="34" charset="0"/>
              </a:rPr>
              <a:t>IGH </a:t>
            </a:r>
            <a:r>
              <a:rPr lang="en-US" sz="3200" b="1" dirty="0" smtClean="0">
                <a:solidFill>
                  <a:srgbClr val="FFFF00"/>
                </a:solidFill>
                <a:latin typeface="Verdana" pitchFamily="34" charset="0"/>
              </a:rPr>
              <a:t>F</a:t>
            </a:r>
            <a:r>
              <a:rPr lang="en-US" sz="3200" b="1" dirty="0" smtClean="0">
                <a:solidFill>
                  <a:schemeClr val="bg1"/>
                </a:solidFill>
                <a:latin typeface="Verdana" pitchFamily="34" charset="0"/>
              </a:rPr>
              <a:t>REQUENCY</a:t>
            </a:r>
            <a:endParaRPr lang="en-US" sz="3200" b="1" dirty="0">
              <a:solidFill>
                <a:schemeClr val="bg1"/>
              </a:solidFill>
              <a:latin typeface="Verdana" pitchFamily="34" charset="0"/>
            </a:endParaRPr>
          </a:p>
        </p:txBody>
      </p:sp>
      <p:sp>
        <p:nvSpPr>
          <p:cNvPr id="3" name="Slide Number Placeholder 2"/>
          <p:cNvSpPr>
            <a:spLocks noGrp="1"/>
          </p:cNvSpPr>
          <p:nvPr>
            <p:ph type="sldNum" sz="quarter" idx="12"/>
          </p:nvPr>
        </p:nvSpPr>
        <p:spPr/>
        <p:txBody>
          <a:bodyPr/>
          <a:lstStyle/>
          <a:p>
            <a:pPr>
              <a:defRPr/>
            </a:pPr>
            <a:r>
              <a:rPr lang="en-US" dirty="0" smtClean="0">
                <a:solidFill>
                  <a:schemeClr val="bg1"/>
                </a:solidFill>
              </a:rPr>
              <a:t>SLIDE </a:t>
            </a:r>
            <a:fld id="{7DE08B2E-D59F-498D-8D62-ABBAFDFFC21C}" type="slidenum">
              <a:rPr lang="en-US" smtClean="0">
                <a:solidFill>
                  <a:schemeClr val="bg1"/>
                </a:solidFill>
              </a:rPr>
              <a:pPr>
                <a:defRPr/>
              </a:pPr>
              <a:t>3</a:t>
            </a:fld>
            <a:endParaRPr lang="en-US" dirty="0">
              <a:solidFill>
                <a:schemeClr val="bg1"/>
              </a:solidFill>
            </a:endParaRPr>
          </a:p>
        </p:txBody>
      </p:sp>
      <p:sp>
        <p:nvSpPr>
          <p:cNvPr id="98" name="TextBox 3"/>
          <p:cNvSpPr txBox="1"/>
          <p:nvPr/>
        </p:nvSpPr>
        <p:spPr bwMode="auto">
          <a:xfrm>
            <a:off x="1025375" y="602501"/>
            <a:ext cx="7550465" cy="3785652"/>
          </a:xfrm>
          <a:prstGeom prst="rect">
            <a:avLst/>
          </a:prstGeom>
          <a:noFill/>
          <a:ln w="9525">
            <a:noFill/>
            <a:miter lim="800000"/>
            <a:headEnd/>
            <a:tailEnd/>
          </a:ln>
        </p:spPr>
        <p:txBody>
          <a:bodyPr wrap="none" rtlCol="0">
            <a:spAutoFit/>
          </a:bodyPr>
          <a:lstStyle>
            <a:defPPr>
              <a:defRPr lang="en-US"/>
            </a:defPPr>
            <a:lvl1pPr algn="l" rtl="0" eaLnBrk="0" fontAlgn="base" hangingPunct="0">
              <a:spcBef>
                <a:spcPct val="0"/>
              </a:spcBef>
              <a:spcAft>
                <a:spcPct val="0"/>
              </a:spcAft>
              <a:defRPr sz="1900" kern="1200">
                <a:solidFill>
                  <a:schemeClr val="tx1"/>
                </a:solidFill>
                <a:latin typeface="Times New Roman" pitchFamily="18" charset="0"/>
                <a:ea typeface="+mn-ea"/>
                <a:cs typeface="+mn-cs"/>
              </a:defRPr>
            </a:lvl1pPr>
            <a:lvl2pPr marL="366309" algn="l" rtl="0" eaLnBrk="0" fontAlgn="base" hangingPunct="0">
              <a:spcBef>
                <a:spcPct val="0"/>
              </a:spcBef>
              <a:spcAft>
                <a:spcPct val="0"/>
              </a:spcAft>
              <a:defRPr sz="1900" kern="1200">
                <a:solidFill>
                  <a:schemeClr val="tx1"/>
                </a:solidFill>
                <a:latin typeface="Times New Roman" pitchFamily="18" charset="0"/>
                <a:ea typeface="+mn-ea"/>
                <a:cs typeface="+mn-cs"/>
              </a:defRPr>
            </a:lvl2pPr>
            <a:lvl3pPr marL="732617" algn="l" rtl="0" eaLnBrk="0" fontAlgn="base" hangingPunct="0">
              <a:spcBef>
                <a:spcPct val="0"/>
              </a:spcBef>
              <a:spcAft>
                <a:spcPct val="0"/>
              </a:spcAft>
              <a:defRPr sz="1900" kern="1200">
                <a:solidFill>
                  <a:schemeClr val="tx1"/>
                </a:solidFill>
                <a:latin typeface="Times New Roman" pitchFamily="18" charset="0"/>
                <a:ea typeface="+mn-ea"/>
                <a:cs typeface="+mn-cs"/>
              </a:defRPr>
            </a:lvl3pPr>
            <a:lvl4pPr marL="1098926" algn="l" rtl="0" eaLnBrk="0" fontAlgn="base" hangingPunct="0">
              <a:spcBef>
                <a:spcPct val="0"/>
              </a:spcBef>
              <a:spcAft>
                <a:spcPct val="0"/>
              </a:spcAft>
              <a:defRPr sz="1900" kern="1200">
                <a:solidFill>
                  <a:schemeClr val="tx1"/>
                </a:solidFill>
                <a:latin typeface="Times New Roman" pitchFamily="18" charset="0"/>
                <a:ea typeface="+mn-ea"/>
                <a:cs typeface="+mn-cs"/>
              </a:defRPr>
            </a:lvl4pPr>
            <a:lvl5pPr marL="1465235" algn="l" rtl="0" eaLnBrk="0" fontAlgn="base" hangingPunct="0">
              <a:spcBef>
                <a:spcPct val="0"/>
              </a:spcBef>
              <a:spcAft>
                <a:spcPct val="0"/>
              </a:spcAft>
              <a:defRPr sz="1900" kern="1200">
                <a:solidFill>
                  <a:schemeClr val="tx1"/>
                </a:solidFill>
                <a:latin typeface="Times New Roman" pitchFamily="18" charset="0"/>
                <a:ea typeface="+mn-ea"/>
                <a:cs typeface="+mn-cs"/>
              </a:defRPr>
            </a:lvl5pPr>
            <a:lvl6pPr marL="1831543" algn="l" defTabSz="732617" rtl="0" eaLnBrk="1" latinLnBrk="0" hangingPunct="1">
              <a:defRPr sz="1900" kern="1200">
                <a:solidFill>
                  <a:schemeClr val="tx1"/>
                </a:solidFill>
                <a:latin typeface="Times New Roman" pitchFamily="18" charset="0"/>
                <a:ea typeface="+mn-ea"/>
                <a:cs typeface="+mn-cs"/>
              </a:defRPr>
            </a:lvl6pPr>
            <a:lvl7pPr marL="2197852" algn="l" defTabSz="732617" rtl="0" eaLnBrk="1" latinLnBrk="0" hangingPunct="1">
              <a:defRPr sz="1900" kern="1200">
                <a:solidFill>
                  <a:schemeClr val="tx1"/>
                </a:solidFill>
                <a:latin typeface="Times New Roman" pitchFamily="18" charset="0"/>
                <a:ea typeface="+mn-ea"/>
                <a:cs typeface="+mn-cs"/>
              </a:defRPr>
            </a:lvl7pPr>
            <a:lvl8pPr marL="2564160" algn="l" defTabSz="732617" rtl="0" eaLnBrk="1" latinLnBrk="0" hangingPunct="1">
              <a:defRPr sz="1900" kern="1200">
                <a:solidFill>
                  <a:schemeClr val="tx1"/>
                </a:solidFill>
                <a:latin typeface="Times New Roman" pitchFamily="18" charset="0"/>
                <a:ea typeface="+mn-ea"/>
                <a:cs typeface="+mn-cs"/>
              </a:defRPr>
            </a:lvl8pPr>
            <a:lvl9pPr marL="2930469" algn="l" defTabSz="732617" rtl="0" eaLnBrk="1" latinLnBrk="0" hangingPunct="1">
              <a:defRPr sz="1900" kern="1200">
                <a:solidFill>
                  <a:schemeClr val="tx1"/>
                </a:solidFill>
                <a:latin typeface="Times New Roman" pitchFamily="18" charset="0"/>
                <a:ea typeface="+mn-ea"/>
                <a:cs typeface="+mn-cs"/>
              </a:defRPr>
            </a:lvl9pPr>
          </a:lstStyle>
          <a:p>
            <a:pPr algn="ctr"/>
            <a:r>
              <a:rPr lang="en-US" sz="4400" b="1" dirty="0" smtClean="0">
                <a:ln w="10541" cmpd="sng">
                  <a:solidFill>
                    <a:schemeClr val="accent1">
                      <a:shade val="88000"/>
                      <a:satMod val="110000"/>
                    </a:schemeClr>
                  </a:solidFill>
                  <a:prstDash val="solid"/>
                </a:ln>
                <a:solidFill>
                  <a:srgbClr val="66FF33"/>
                </a:solidFill>
                <a:latin typeface="Verdana" pitchFamily="34" charset="0"/>
              </a:rPr>
              <a:t>Get out</a:t>
            </a:r>
          </a:p>
          <a:p>
            <a:pPr algn="ctr"/>
            <a:r>
              <a:rPr lang="en-US" sz="4400" b="1" dirty="0" smtClean="0">
                <a:ln w="10541" cmpd="sng">
                  <a:solidFill>
                    <a:schemeClr val="accent1">
                      <a:shade val="88000"/>
                      <a:satMod val="110000"/>
                    </a:schemeClr>
                  </a:solidFill>
                  <a:prstDash val="solid"/>
                </a:ln>
                <a:solidFill>
                  <a:srgbClr val="66FF33"/>
                </a:solidFill>
                <a:latin typeface="Verdana" pitchFamily="34" charset="0"/>
              </a:rPr>
              <a:t>your notes!</a:t>
            </a:r>
          </a:p>
          <a:p>
            <a:pPr algn="ctr"/>
            <a:endParaRPr lang="en-US" sz="4400" b="1" dirty="0" smtClean="0">
              <a:ln w="10541" cmpd="sng">
                <a:solidFill>
                  <a:schemeClr val="accent1">
                    <a:shade val="88000"/>
                    <a:satMod val="110000"/>
                  </a:schemeClr>
                </a:solidFill>
                <a:prstDash val="solid"/>
              </a:ln>
              <a:solidFill>
                <a:srgbClr val="66FF33"/>
              </a:solidFill>
              <a:latin typeface="Verdana" pitchFamily="34" charset="0"/>
            </a:endParaRPr>
          </a:p>
          <a:p>
            <a:pPr algn="ctr"/>
            <a:r>
              <a:rPr lang="en-US" sz="5400" b="1" dirty="0" smtClean="0">
                <a:ln w="10541" cmpd="sng">
                  <a:solidFill>
                    <a:schemeClr val="accent1">
                      <a:shade val="88000"/>
                      <a:satMod val="110000"/>
                    </a:schemeClr>
                  </a:solidFill>
                  <a:prstDash val="solid"/>
                </a:ln>
                <a:solidFill>
                  <a:srgbClr val="FFFF00"/>
                </a:solidFill>
                <a:latin typeface="Verdana" pitchFamily="34" charset="0"/>
              </a:rPr>
              <a:t>Let’s start drawing</a:t>
            </a:r>
          </a:p>
          <a:p>
            <a:pPr algn="ctr"/>
            <a:r>
              <a:rPr lang="en-US" sz="5400" b="1" dirty="0" smtClean="0">
                <a:ln w="10541" cmpd="sng">
                  <a:solidFill>
                    <a:schemeClr val="accent1">
                      <a:shade val="88000"/>
                      <a:satMod val="110000"/>
                    </a:schemeClr>
                  </a:solidFill>
                  <a:prstDash val="solid"/>
                </a:ln>
                <a:solidFill>
                  <a:srgbClr val="FFFF00"/>
                </a:solidFill>
                <a:latin typeface="Verdana" pitchFamily="34" charset="0"/>
              </a:rPr>
              <a:t>the spectrum</a:t>
            </a:r>
            <a:endParaRPr lang="en-US" sz="5400" b="1" dirty="0">
              <a:ln w="10541" cmpd="sng">
                <a:solidFill>
                  <a:schemeClr val="accent1">
                    <a:shade val="88000"/>
                    <a:satMod val="110000"/>
                  </a:schemeClr>
                </a:solidFill>
                <a:prstDash val="solid"/>
              </a:ln>
              <a:solidFill>
                <a:srgbClr val="FFFF00"/>
              </a:solidFill>
              <a:latin typeface="Verdana" pitchFamily="34" charset="0"/>
            </a:endParaRPr>
          </a:p>
        </p:txBody>
      </p:sp>
    </p:spTree>
    <p:extLst>
      <p:ext uri="{BB962C8B-B14F-4D97-AF65-F5344CB8AC3E}">
        <p14:creationId xmlns:p14="http://schemas.microsoft.com/office/powerpoint/2010/main" val="36829365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2"/>
                                        </p:tgtEl>
                                      </p:cBhvr>
                                    </p:animEffect>
                                    <p:set>
                                      <p:cBhvr>
                                        <p:cTn id="7" dur="1" fill="hold">
                                          <p:stCondLst>
                                            <p:cond delay="499"/>
                                          </p:stCondLst>
                                        </p:cTn>
                                        <p:tgtEl>
                                          <p:spTgt spid="12"/>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500"/>
                                        <p:tgtEl>
                                          <p:spTgt spid="98"/>
                                        </p:tgtEl>
                                      </p:cBhvr>
                                    </p:animEffect>
                                    <p:set>
                                      <p:cBhvr>
                                        <p:cTn id="10" dur="1" fill="hold">
                                          <p:stCondLst>
                                            <p:cond delay="499"/>
                                          </p:stCondLst>
                                        </p:cTn>
                                        <p:tgtEl>
                                          <p:spTgt spid="98"/>
                                        </p:tgtEl>
                                        <p:attrNameLst>
                                          <p:attrName>style.visibility</p:attrName>
                                        </p:attrNameLst>
                                      </p:cBhvr>
                                      <p:to>
                                        <p:strVal val="hidden"/>
                                      </p:to>
                                    </p:set>
                                  </p:childTnLst>
                                </p:cTn>
                              </p:par>
                              <p:par>
                                <p:cTn id="11" presetID="10" presetClass="entr" presetSubtype="0" fill="hold" grpId="0" nodeType="withEffect">
                                  <p:stCondLst>
                                    <p:cond delay="0"/>
                                  </p:stCondLst>
                                  <p:childTnLst>
                                    <p:set>
                                      <p:cBhvr>
                                        <p:cTn id="12" dur="1" fill="hold">
                                          <p:stCondLst>
                                            <p:cond delay="0"/>
                                          </p:stCondLst>
                                        </p:cTn>
                                        <p:tgtEl>
                                          <p:spTgt spid="26"/>
                                        </p:tgtEl>
                                        <p:attrNameLst>
                                          <p:attrName>style.visibility</p:attrName>
                                        </p:attrNameLst>
                                      </p:cBhvr>
                                      <p:to>
                                        <p:strVal val="visible"/>
                                      </p:to>
                                    </p:set>
                                    <p:animEffect transition="in" filter="fade">
                                      <p:cBhvr>
                                        <p:cTn id="13" dur="500"/>
                                        <p:tgtEl>
                                          <p:spTgt spid="2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90"/>
                                        </p:tgtEl>
                                        <p:attrNameLst>
                                          <p:attrName>style.visibility</p:attrName>
                                        </p:attrNameLst>
                                      </p:cBhvr>
                                      <p:to>
                                        <p:strVal val="visible"/>
                                      </p:to>
                                    </p:set>
                                    <p:animEffect transition="in" filter="fade">
                                      <p:cBhvr>
                                        <p:cTn id="16" dur="500"/>
                                        <p:tgtEl>
                                          <p:spTgt spid="90"/>
                                        </p:tgtEl>
                                      </p:cBhvr>
                                    </p:animEffect>
                                  </p:childTnLst>
                                </p:cTn>
                              </p:par>
                              <p:par>
                                <p:cTn id="17" presetID="10" presetClass="entr" presetSubtype="0" fill="hold" grpId="0" nodeType="withEffect">
                                  <p:stCondLst>
                                    <p:cond delay="1000"/>
                                  </p:stCondLst>
                                  <p:childTnLst>
                                    <p:set>
                                      <p:cBhvr>
                                        <p:cTn id="18" dur="1" fill="hold">
                                          <p:stCondLst>
                                            <p:cond delay="0"/>
                                          </p:stCondLst>
                                        </p:cTn>
                                        <p:tgtEl>
                                          <p:spTgt spid="94"/>
                                        </p:tgtEl>
                                        <p:attrNameLst>
                                          <p:attrName>style.visibility</p:attrName>
                                        </p:attrNameLst>
                                      </p:cBhvr>
                                      <p:to>
                                        <p:strVal val="visible"/>
                                      </p:to>
                                    </p:set>
                                    <p:animEffect transition="in" filter="fade">
                                      <p:cBhvr>
                                        <p:cTn id="19" dur="500"/>
                                        <p:tgtEl>
                                          <p:spTgt spid="94"/>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25"/>
                                        </p:tgtEl>
                                        <p:attrNameLst>
                                          <p:attrName>style.visibility</p:attrName>
                                        </p:attrNameLst>
                                      </p:cBhvr>
                                      <p:to>
                                        <p:strVal val="visible"/>
                                      </p:to>
                                    </p:set>
                                    <p:animEffect transition="in" filter="fade">
                                      <p:cBhvr>
                                        <p:cTn id="24" dur="500"/>
                                        <p:tgtEl>
                                          <p:spTgt spid="25"/>
                                        </p:tgtEl>
                                      </p:cBhvr>
                                    </p:animEffect>
                                  </p:childTnLst>
                                </p:cTn>
                              </p:par>
                              <p:par>
                                <p:cTn id="25" presetID="10" presetClass="exit" presetSubtype="0" fill="hold" grpId="0" nodeType="withEffect">
                                  <p:stCondLst>
                                    <p:cond delay="0"/>
                                  </p:stCondLst>
                                  <p:childTnLst>
                                    <p:animEffect transition="out" filter="fade">
                                      <p:cBhvr>
                                        <p:cTn id="26" dur="500"/>
                                        <p:tgtEl>
                                          <p:spTgt spid="13"/>
                                        </p:tgtEl>
                                      </p:cBhvr>
                                    </p:animEffect>
                                    <p:set>
                                      <p:cBhvr>
                                        <p:cTn id="27" dur="1" fill="hold">
                                          <p:stCondLst>
                                            <p:cond delay="499"/>
                                          </p:stCondLst>
                                        </p:cTn>
                                        <p:tgtEl>
                                          <p:spTgt spid="13"/>
                                        </p:tgtEl>
                                        <p:attrNameLst>
                                          <p:attrName>style.visibility</p:attrName>
                                        </p:attrNameLst>
                                      </p:cBhvr>
                                      <p:to>
                                        <p:strVal val="hidden"/>
                                      </p:to>
                                    </p:set>
                                  </p:childTnLst>
                                </p:cTn>
                              </p:par>
                              <p:par>
                                <p:cTn id="28" presetID="10" presetClass="entr" presetSubtype="0" fill="hold" grpId="0" nodeType="withEffect">
                                  <p:stCondLst>
                                    <p:cond delay="0"/>
                                  </p:stCondLst>
                                  <p:childTnLst>
                                    <p:set>
                                      <p:cBhvr>
                                        <p:cTn id="29" dur="1" fill="hold">
                                          <p:stCondLst>
                                            <p:cond delay="0"/>
                                          </p:stCondLst>
                                        </p:cTn>
                                        <p:tgtEl>
                                          <p:spTgt spid="91"/>
                                        </p:tgtEl>
                                        <p:attrNameLst>
                                          <p:attrName>style.visibility</p:attrName>
                                        </p:attrNameLst>
                                      </p:cBhvr>
                                      <p:to>
                                        <p:strVal val="visible"/>
                                      </p:to>
                                    </p:set>
                                    <p:animEffect transition="in" filter="fade">
                                      <p:cBhvr>
                                        <p:cTn id="30" dur="500"/>
                                        <p:tgtEl>
                                          <p:spTgt spid="91"/>
                                        </p:tgtEl>
                                      </p:cBhvr>
                                    </p:animEffect>
                                  </p:childTnLst>
                                </p:cTn>
                              </p:par>
                              <p:par>
                                <p:cTn id="31" presetID="10" presetClass="entr" presetSubtype="0" fill="hold" grpId="0" nodeType="withEffect">
                                  <p:stCondLst>
                                    <p:cond delay="1000"/>
                                  </p:stCondLst>
                                  <p:childTnLst>
                                    <p:set>
                                      <p:cBhvr>
                                        <p:cTn id="32" dur="1" fill="hold">
                                          <p:stCondLst>
                                            <p:cond delay="0"/>
                                          </p:stCondLst>
                                        </p:cTn>
                                        <p:tgtEl>
                                          <p:spTgt spid="95"/>
                                        </p:tgtEl>
                                        <p:attrNameLst>
                                          <p:attrName>style.visibility</p:attrName>
                                        </p:attrNameLst>
                                      </p:cBhvr>
                                      <p:to>
                                        <p:strVal val="visible"/>
                                      </p:to>
                                    </p:set>
                                    <p:animEffect transition="in" filter="fade">
                                      <p:cBhvr>
                                        <p:cTn id="33" dur="500"/>
                                        <p:tgtEl>
                                          <p:spTgt spid="95"/>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92"/>
                                        </p:tgtEl>
                                        <p:attrNameLst>
                                          <p:attrName>style.visibility</p:attrName>
                                        </p:attrNameLst>
                                      </p:cBhvr>
                                      <p:to>
                                        <p:strVal val="visible"/>
                                      </p:to>
                                    </p:set>
                                    <p:animEffect transition="in" filter="fade">
                                      <p:cBhvr>
                                        <p:cTn id="38" dur="500"/>
                                        <p:tgtEl>
                                          <p:spTgt spid="92"/>
                                        </p:tgtEl>
                                      </p:cBhvr>
                                    </p:animEffect>
                                  </p:childTnLst>
                                </p:cTn>
                              </p:par>
                              <p:par>
                                <p:cTn id="39" presetID="10" presetClass="exit" presetSubtype="0" fill="hold" grpId="0" nodeType="withEffect">
                                  <p:stCondLst>
                                    <p:cond delay="0"/>
                                  </p:stCondLst>
                                  <p:childTnLst>
                                    <p:animEffect transition="out" filter="fade">
                                      <p:cBhvr>
                                        <p:cTn id="40" dur="500"/>
                                        <p:tgtEl>
                                          <p:spTgt spid="14"/>
                                        </p:tgtEl>
                                      </p:cBhvr>
                                    </p:animEffect>
                                    <p:set>
                                      <p:cBhvr>
                                        <p:cTn id="41" dur="1" fill="hold">
                                          <p:stCondLst>
                                            <p:cond delay="499"/>
                                          </p:stCondLst>
                                        </p:cTn>
                                        <p:tgtEl>
                                          <p:spTgt spid="14"/>
                                        </p:tgtEl>
                                        <p:attrNameLst>
                                          <p:attrName>style.visibility</p:attrName>
                                        </p:attrNameLst>
                                      </p:cBhvr>
                                      <p:to>
                                        <p:strVal val="hidden"/>
                                      </p:to>
                                    </p:set>
                                  </p:childTnLst>
                                </p:cTn>
                              </p:par>
                              <p:par>
                                <p:cTn id="42" presetID="10" presetClass="entr" presetSubtype="0" fill="hold" grpId="0" nodeType="withEffect">
                                  <p:stCondLst>
                                    <p:cond delay="0"/>
                                  </p:stCondLst>
                                  <p:childTnLst>
                                    <p:set>
                                      <p:cBhvr>
                                        <p:cTn id="43" dur="1" fill="hold">
                                          <p:stCondLst>
                                            <p:cond delay="0"/>
                                          </p:stCondLst>
                                        </p:cTn>
                                        <p:tgtEl>
                                          <p:spTgt spid="24"/>
                                        </p:tgtEl>
                                        <p:attrNameLst>
                                          <p:attrName>style.visibility</p:attrName>
                                        </p:attrNameLst>
                                      </p:cBhvr>
                                      <p:to>
                                        <p:strVal val="visible"/>
                                      </p:to>
                                    </p:set>
                                    <p:animEffect transition="in" filter="fade">
                                      <p:cBhvr>
                                        <p:cTn id="44" dur="500"/>
                                        <p:tgtEl>
                                          <p:spTgt spid="24"/>
                                        </p:tgtEl>
                                      </p:cBhvr>
                                    </p:animEffect>
                                  </p:childTnLst>
                                </p:cTn>
                              </p:par>
                              <p:par>
                                <p:cTn id="45" presetID="10" presetClass="entr" presetSubtype="0" fill="hold" grpId="0" nodeType="withEffect">
                                  <p:stCondLst>
                                    <p:cond delay="1000"/>
                                  </p:stCondLst>
                                  <p:childTnLst>
                                    <p:set>
                                      <p:cBhvr>
                                        <p:cTn id="46" dur="1" fill="hold">
                                          <p:stCondLst>
                                            <p:cond delay="0"/>
                                          </p:stCondLst>
                                        </p:cTn>
                                        <p:tgtEl>
                                          <p:spTgt spid="96"/>
                                        </p:tgtEl>
                                        <p:attrNameLst>
                                          <p:attrName>style.visibility</p:attrName>
                                        </p:attrNameLst>
                                      </p:cBhvr>
                                      <p:to>
                                        <p:strVal val="visible"/>
                                      </p:to>
                                    </p:set>
                                    <p:animEffect transition="in" filter="fade">
                                      <p:cBhvr>
                                        <p:cTn id="47" dur="500"/>
                                        <p:tgtEl>
                                          <p:spTgt spid="96"/>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93"/>
                                        </p:tgtEl>
                                        <p:attrNameLst>
                                          <p:attrName>style.visibility</p:attrName>
                                        </p:attrNameLst>
                                      </p:cBhvr>
                                      <p:to>
                                        <p:strVal val="visible"/>
                                      </p:to>
                                    </p:set>
                                    <p:animEffect transition="in" filter="fade">
                                      <p:cBhvr>
                                        <p:cTn id="52" dur="500"/>
                                        <p:tgtEl>
                                          <p:spTgt spid="93"/>
                                        </p:tgtEl>
                                      </p:cBhvr>
                                    </p:animEffect>
                                  </p:childTnLst>
                                </p:cTn>
                              </p:par>
                              <p:par>
                                <p:cTn id="53" presetID="10" presetClass="exit" presetSubtype="0" fill="hold" grpId="0" nodeType="withEffect">
                                  <p:stCondLst>
                                    <p:cond delay="0"/>
                                  </p:stCondLst>
                                  <p:childTnLst>
                                    <p:animEffect transition="out" filter="fade">
                                      <p:cBhvr>
                                        <p:cTn id="54" dur="500"/>
                                        <p:tgtEl>
                                          <p:spTgt spid="15"/>
                                        </p:tgtEl>
                                      </p:cBhvr>
                                    </p:animEffect>
                                    <p:set>
                                      <p:cBhvr>
                                        <p:cTn id="55" dur="1" fill="hold">
                                          <p:stCondLst>
                                            <p:cond delay="499"/>
                                          </p:stCondLst>
                                        </p:cTn>
                                        <p:tgtEl>
                                          <p:spTgt spid="15"/>
                                        </p:tgtEl>
                                        <p:attrNameLst>
                                          <p:attrName>style.visibility</p:attrName>
                                        </p:attrNameLst>
                                      </p:cBhvr>
                                      <p:to>
                                        <p:strVal val="hidden"/>
                                      </p:to>
                                    </p:set>
                                  </p:childTnLst>
                                </p:cTn>
                              </p:par>
                              <p:par>
                                <p:cTn id="56" presetID="10" presetClass="entr" presetSubtype="0" fill="hold" grpId="0" nodeType="withEffect">
                                  <p:stCondLst>
                                    <p:cond delay="0"/>
                                  </p:stCondLst>
                                  <p:childTnLst>
                                    <p:set>
                                      <p:cBhvr>
                                        <p:cTn id="57" dur="1" fill="hold">
                                          <p:stCondLst>
                                            <p:cond delay="0"/>
                                          </p:stCondLst>
                                        </p:cTn>
                                        <p:tgtEl>
                                          <p:spTgt spid="23"/>
                                        </p:tgtEl>
                                        <p:attrNameLst>
                                          <p:attrName>style.visibility</p:attrName>
                                        </p:attrNameLst>
                                      </p:cBhvr>
                                      <p:to>
                                        <p:strVal val="visible"/>
                                      </p:to>
                                    </p:set>
                                    <p:animEffect transition="in" filter="fade">
                                      <p:cBhvr>
                                        <p:cTn id="58" dur="500"/>
                                        <p:tgtEl>
                                          <p:spTgt spid="23"/>
                                        </p:tgtEl>
                                      </p:cBhvr>
                                    </p:animEffect>
                                  </p:childTnLst>
                                </p:cTn>
                              </p:par>
                              <p:par>
                                <p:cTn id="59" presetID="10" presetClass="entr" presetSubtype="0" fill="hold" grpId="0" nodeType="withEffect">
                                  <p:stCondLst>
                                    <p:cond delay="1000"/>
                                  </p:stCondLst>
                                  <p:childTnLst>
                                    <p:set>
                                      <p:cBhvr>
                                        <p:cTn id="60" dur="1" fill="hold">
                                          <p:stCondLst>
                                            <p:cond delay="0"/>
                                          </p:stCondLst>
                                        </p:cTn>
                                        <p:tgtEl>
                                          <p:spTgt spid="97"/>
                                        </p:tgtEl>
                                        <p:attrNameLst>
                                          <p:attrName>style.visibility</p:attrName>
                                        </p:attrNameLst>
                                      </p:cBhvr>
                                      <p:to>
                                        <p:strVal val="visible"/>
                                      </p:to>
                                    </p:set>
                                    <p:animEffect transition="in" filter="fade">
                                      <p:cBhvr>
                                        <p:cTn id="61" dur="500"/>
                                        <p:tgtEl>
                                          <p:spTgt spid="97"/>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nodeType="clickEffect">
                                  <p:stCondLst>
                                    <p:cond delay="0"/>
                                  </p:stCondLst>
                                  <p:childTnLst>
                                    <p:set>
                                      <p:cBhvr>
                                        <p:cTn id="65" dur="1" fill="hold">
                                          <p:stCondLst>
                                            <p:cond delay="0"/>
                                          </p:stCondLst>
                                        </p:cTn>
                                        <p:tgtEl>
                                          <p:spTgt spid="27"/>
                                        </p:tgtEl>
                                        <p:attrNameLst>
                                          <p:attrName>style.visibility</p:attrName>
                                        </p:attrNameLst>
                                      </p:cBhvr>
                                      <p:to>
                                        <p:strVal val="visible"/>
                                      </p:to>
                                    </p:set>
                                    <p:animEffect transition="in" filter="fade">
                                      <p:cBhvr>
                                        <p:cTn id="66" dur="500"/>
                                        <p:tgtEl>
                                          <p:spTgt spid="27"/>
                                        </p:tgtEl>
                                      </p:cBhvr>
                                    </p:animEffect>
                                  </p:childTnLst>
                                </p:cTn>
                              </p:par>
                              <p:par>
                                <p:cTn id="67" presetID="10" presetClass="exit" presetSubtype="0" fill="hold" grpId="0" nodeType="withEffect">
                                  <p:stCondLst>
                                    <p:cond delay="0"/>
                                  </p:stCondLst>
                                  <p:childTnLst>
                                    <p:animEffect transition="out" filter="fade">
                                      <p:cBhvr>
                                        <p:cTn id="68" dur="500"/>
                                        <p:tgtEl>
                                          <p:spTgt spid="16"/>
                                        </p:tgtEl>
                                      </p:cBhvr>
                                    </p:animEffect>
                                    <p:set>
                                      <p:cBhvr>
                                        <p:cTn id="69" dur="1" fill="hold">
                                          <p:stCondLst>
                                            <p:cond delay="499"/>
                                          </p:stCondLst>
                                        </p:cTn>
                                        <p:tgtEl>
                                          <p:spTgt spid="16"/>
                                        </p:tgtEl>
                                        <p:attrNameLst>
                                          <p:attrName>style.visibility</p:attrName>
                                        </p:attrNameLst>
                                      </p:cBhvr>
                                      <p:to>
                                        <p:strVal val="hidden"/>
                                      </p:to>
                                    </p:set>
                                  </p:childTnLst>
                                </p:cTn>
                              </p:par>
                              <p:par>
                                <p:cTn id="70" presetID="10" presetClass="exit" presetSubtype="0" fill="hold" grpId="1" nodeType="withEffect">
                                  <p:stCondLst>
                                    <p:cond delay="0"/>
                                  </p:stCondLst>
                                  <p:childTnLst>
                                    <p:animEffect transition="out" filter="fade">
                                      <p:cBhvr>
                                        <p:cTn id="71" dur="500"/>
                                        <p:tgtEl>
                                          <p:spTgt spid="94"/>
                                        </p:tgtEl>
                                      </p:cBhvr>
                                    </p:animEffect>
                                    <p:set>
                                      <p:cBhvr>
                                        <p:cTn id="72" dur="1" fill="hold">
                                          <p:stCondLst>
                                            <p:cond delay="499"/>
                                          </p:stCondLst>
                                        </p:cTn>
                                        <p:tgtEl>
                                          <p:spTgt spid="94"/>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42"/>
                                        </p:tgtEl>
                                        <p:attrNameLst>
                                          <p:attrName>style.visibility</p:attrName>
                                        </p:attrNameLst>
                                      </p:cBhvr>
                                      <p:to>
                                        <p:strVal val="visible"/>
                                      </p:to>
                                    </p:set>
                                    <p:animEffect transition="in" filter="fade">
                                      <p:cBhvr>
                                        <p:cTn id="77" dur="500"/>
                                        <p:tgtEl>
                                          <p:spTgt spid="42"/>
                                        </p:tgtEl>
                                      </p:cBhvr>
                                    </p:animEffect>
                                  </p:childTnLst>
                                </p:cTn>
                              </p:par>
                              <p:par>
                                <p:cTn id="78" presetID="10" presetClass="exit" presetSubtype="0" fill="hold" grpId="0" nodeType="withEffect">
                                  <p:stCondLst>
                                    <p:cond delay="0"/>
                                  </p:stCondLst>
                                  <p:childTnLst>
                                    <p:animEffect transition="out" filter="fade">
                                      <p:cBhvr>
                                        <p:cTn id="79" dur="500"/>
                                        <p:tgtEl>
                                          <p:spTgt spid="17"/>
                                        </p:tgtEl>
                                      </p:cBhvr>
                                    </p:animEffect>
                                    <p:set>
                                      <p:cBhvr>
                                        <p:cTn id="80" dur="1" fill="hold">
                                          <p:stCondLst>
                                            <p:cond delay="499"/>
                                          </p:stCondLst>
                                        </p:cTn>
                                        <p:tgtEl>
                                          <p:spTgt spid="17"/>
                                        </p:tgtEl>
                                        <p:attrNameLst>
                                          <p:attrName>style.visibility</p:attrName>
                                        </p:attrNameLst>
                                      </p:cBhvr>
                                      <p:to>
                                        <p:strVal val="hidden"/>
                                      </p:to>
                                    </p:set>
                                  </p:childTnLst>
                                </p:cTn>
                              </p:par>
                              <p:par>
                                <p:cTn id="81" presetID="10" presetClass="exit" presetSubtype="0" fill="hold" grpId="1" nodeType="withEffect">
                                  <p:stCondLst>
                                    <p:cond delay="0"/>
                                  </p:stCondLst>
                                  <p:childTnLst>
                                    <p:animEffect transition="out" filter="fade">
                                      <p:cBhvr>
                                        <p:cTn id="82" dur="500"/>
                                        <p:tgtEl>
                                          <p:spTgt spid="95"/>
                                        </p:tgtEl>
                                      </p:cBhvr>
                                    </p:animEffect>
                                    <p:set>
                                      <p:cBhvr>
                                        <p:cTn id="83" dur="1" fill="hold">
                                          <p:stCondLst>
                                            <p:cond delay="499"/>
                                          </p:stCondLst>
                                        </p:cTn>
                                        <p:tgtEl>
                                          <p:spTgt spid="95"/>
                                        </p:tgtEl>
                                        <p:attrNameLst>
                                          <p:attrName>style.visibility</p:attrName>
                                        </p:attrNameLst>
                                      </p:cBhvr>
                                      <p:to>
                                        <p:strVal val="hidden"/>
                                      </p:to>
                                    </p:set>
                                  </p:childTnLst>
                                </p:cTn>
                              </p:par>
                            </p:childTnLst>
                          </p:cTn>
                        </p:par>
                        <p:par>
                          <p:cTn id="84" fill="hold">
                            <p:stCondLst>
                              <p:cond delay="500"/>
                            </p:stCondLst>
                            <p:childTnLst>
                              <p:par>
                                <p:cTn id="85" presetID="10" presetClass="entr" presetSubtype="0" fill="hold" nodeType="afterEffect">
                                  <p:stCondLst>
                                    <p:cond delay="0"/>
                                  </p:stCondLst>
                                  <p:childTnLst>
                                    <p:set>
                                      <p:cBhvr>
                                        <p:cTn id="86" dur="1" fill="hold">
                                          <p:stCondLst>
                                            <p:cond delay="0"/>
                                          </p:stCondLst>
                                        </p:cTn>
                                        <p:tgtEl>
                                          <p:spTgt spid="58"/>
                                        </p:tgtEl>
                                        <p:attrNameLst>
                                          <p:attrName>style.visibility</p:attrName>
                                        </p:attrNameLst>
                                      </p:cBhvr>
                                      <p:to>
                                        <p:strVal val="visible"/>
                                      </p:to>
                                    </p:set>
                                    <p:animEffect transition="in" filter="fade">
                                      <p:cBhvr>
                                        <p:cTn id="87" dur="500"/>
                                        <p:tgtEl>
                                          <p:spTgt spid="58"/>
                                        </p:tgtEl>
                                      </p:cBhvr>
                                    </p:animEffect>
                                  </p:childTnLst>
                                </p:cTn>
                              </p:par>
                              <p:par>
                                <p:cTn id="88" presetID="10" presetClass="exit" presetSubtype="0" fill="hold" grpId="1" nodeType="withEffect">
                                  <p:stCondLst>
                                    <p:cond delay="0"/>
                                  </p:stCondLst>
                                  <p:childTnLst>
                                    <p:animEffect transition="out" filter="fade">
                                      <p:cBhvr>
                                        <p:cTn id="89" dur="500"/>
                                        <p:tgtEl>
                                          <p:spTgt spid="96"/>
                                        </p:tgtEl>
                                      </p:cBhvr>
                                    </p:animEffect>
                                    <p:set>
                                      <p:cBhvr>
                                        <p:cTn id="90" dur="1" fill="hold">
                                          <p:stCondLst>
                                            <p:cond delay="499"/>
                                          </p:stCondLst>
                                        </p:cTn>
                                        <p:tgtEl>
                                          <p:spTgt spid="96"/>
                                        </p:tgtEl>
                                        <p:attrNameLst>
                                          <p:attrName>style.visibility</p:attrName>
                                        </p:attrNameLst>
                                      </p:cBhvr>
                                      <p:to>
                                        <p:strVal val="hidden"/>
                                      </p:to>
                                    </p:set>
                                  </p:childTnLst>
                                </p:cTn>
                              </p:par>
                            </p:childTnLst>
                          </p:cTn>
                        </p:par>
                        <p:par>
                          <p:cTn id="91" fill="hold">
                            <p:stCondLst>
                              <p:cond delay="1000"/>
                            </p:stCondLst>
                            <p:childTnLst>
                              <p:par>
                                <p:cTn id="92" presetID="10" presetClass="entr" presetSubtype="0" fill="hold" nodeType="afterEffect">
                                  <p:stCondLst>
                                    <p:cond delay="0"/>
                                  </p:stCondLst>
                                  <p:childTnLst>
                                    <p:set>
                                      <p:cBhvr>
                                        <p:cTn id="93" dur="1" fill="hold">
                                          <p:stCondLst>
                                            <p:cond delay="0"/>
                                          </p:stCondLst>
                                        </p:cTn>
                                        <p:tgtEl>
                                          <p:spTgt spid="74"/>
                                        </p:tgtEl>
                                        <p:attrNameLst>
                                          <p:attrName>style.visibility</p:attrName>
                                        </p:attrNameLst>
                                      </p:cBhvr>
                                      <p:to>
                                        <p:strVal val="visible"/>
                                      </p:to>
                                    </p:set>
                                    <p:animEffect transition="in" filter="fade">
                                      <p:cBhvr>
                                        <p:cTn id="94" dur="500"/>
                                        <p:tgtEl>
                                          <p:spTgt spid="74"/>
                                        </p:tgtEl>
                                      </p:cBhvr>
                                    </p:animEffect>
                                  </p:childTnLst>
                                </p:cTn>
                              </p:par>
                              <p:par>
                                <p:cTn id="95" presetID="10" presetClass="exit" presetSubtype="0" fill="hold" grpId="1" nodeType="withEffect">
                                  <p:stCondLst>
                                    <p:cond delay="0"/>
                                  </p:stCondLst>
                                  <p:childTnLst>
                                    <p:animEffect transition="out" filter="fade">
                                      <p:cBhvr>
                                        <p:cTn id="96" dur="500"/>
                                        <p:tgtEl>
                                          <p:spTgt spid="97"/>
                                        </p:tgtEl>
                                      </p:cBhvr>
                                    </p:animEffect>
                                    <p:set>
                                      <p:cBhvr>
                                        <p:cTn id="97" dur="1" fill="hold">
                                          <p:stCondLst>
                                            <p:cond delay="499"/>
                                          </p:stCondLst>
                                        </p:cTn>
                                        <p:tgtEl>
                                          <p:spTgt spid="9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6" grpId="0" animBg="1"/>
      <p:bldP spid="15" grpId="0" animBg="1"/>
      <p:bldP spid="14" grpId="0" animBg="1"/>
      <p:bldP spid="13" grpId="0" animBg="1"/>
      <p:bldP spid="12" grpId="0" animBg="1"/>
      <p:bldP spid="23" grpId="0" animBg="1"/>
      <p:bldP spid="24" grpId="0" animBg="1"/>
      <p:bldP spid="25" grpId="0" animBg="1"/>
      <p:bldP spid="26" grpId="0" animBg="1"/>
      <p:bldP spid="90" grpId="0"/>
      <p:bldP spid="91" grpId="0"/>
      <p:bldP spid="92" grpId="0"/>
      <p:bldP spid="93" grpId="0"/>
      <p:bldP spid="94" grpId="0"/>
      <p:bldP spid="94" grpId="1"/>
      <p:bldP spid="95" grpId="0"/>
      <p:bldP spid="95" grpId="1"/>
      <p:bldP spid="96" grpId="0"/>
      <p:bldP spid="96" grpId="1"/>
      <p:bldP spid="97" grpId="0"/>
      <p:bldP spid="97" grpId="1"/>
      <p:bldP spid="9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 </a:t>
            </a:r>
            <a:r>
              <a:rPr lang="en-US" dirty="0" smtClean="0"/>
              <a:t>3.b.: </a:t>
            </a:r>
            <a:r>
              <a:rPr lang="en-US" dirty="0"/>
              <a:t>Electromagnetic Spectrum</a:t>
            </a:r>
          </a:p>
        </p:txBody>
      </p:sp>
      <p:sp>
        <p:nvSpPr>
          <p:cNvPr id="3" name="Slide Number Placeholder 2"/>
          <p:cNvSpPr>
            <a:spLocks noGrp="1"/>
          </p:cNvSpPr>
          <p:nvPr>
            <p:ph type="sldNum" sz="quarter" idx="12"/>
          </p:nvPr>
        </p:nvSpPr>
        <p:spPr/>
        <p:txBody>
          <a:bodyPr/>
          <a:lstStyle/>
          <a:p>
            <a:pPr>
              <a:defRPr/>
            </a:pPr>
            <a:r>
              <a:rPr lang="en-US" dirty="0" smtClean="0">
                <a:solidFill>
                  <a:schemeClr val="bg1"/>
                </a:solidFill>
              </a:rPr>
              <a:t>SLIDE </a:t>
            </a:r>
            <a:fld id="{7DE08B2E-D59F-498D-8D62-ABBAFDFFC21C}" type="slidenum">
              <a:rPr lang="en-US" smtClean="0">
                <a:solidFill>
                  <a:schemeClr val="bg1"/>
                </a:solidFill>
              </a:rPr>
              <a:pPr>
                <a:defRPr/>
              </a:pPr>
              <a:t>4</a:t>
            </a:fld>
            <a:endParaRPr lang="en-US" dirty="0">
              <a:solidFill>
                <a:schemeClr val="bg1"/>
              </a:solidFill>
            </a:endParaRPr>
          </a:p>
        </p:txBody>
      </p:sp>
      <p:sp>
        <p:nvSpPr>
          <p:cNvPr id="18" name="TextBox 17"/>
          <p:cNvSpPr txBox="1"/>
          <p:nvPr/>
        </p:nvSpPr>
        <p:spPr bwMode="auto">
          <a:xfrm>
            <a:off x="8704418" y="4673213"/>
            <a:ext cx="263213" cy="276999"/>
          </a:xfrm>
          <a:prstGeom prst="rect">
            <a:avLst/>
          </a:prstGeom>
          <a:solidFill>
            <a:srgbClr val="00007A"/>
          </a:solidFill>
          <a:ln w="9525">
            <a:noFill/>
            <a:miter lim="800000"/>
            <a:headEnd/>
            <a:tailEnd/>
          </a:ln>
          <a:effectLst/>
        </p:spPr>
        <p:txBody>
          <a:bodyPr vert="horz" wrap="square" lIns="73262" tIns="36631" rIns="73262" bIns="36631" numCol="1" anchor="ctr" anchorCtr="0" compatLnSpc="1">
            <a:prstTxWarp prst="textNoShape">
              <a:avLst/>
            </a:prstTxWarp>
          </a:bodyPr>
          <a:lstStyle>
            <a:defPPr>
              <a:defRPr lang="en-US"/>
            </a:defPPr>
            <a:lvl1pPr algn="r">
              <a:defRPr sz="1200" b="1">
                <a:solidFill>
                  <a:schemeClr val="bg1">
                    <a:lumMod val="65000"/>
                  </a:schemeClr>
                </a:solidFill>
                <a:latin typeface="Calibri" panose="020F0502020204030204" pitchFamily="34" charset="0"/>
              </a:defRPr>
            </a:lvl1pPr>
          </a:lstStyle>
          <a:p>
            <a:pPr algn="ctr"/>
            <a:r>
              <a:rPr lang="en-US" dirty="0" smtClean="0">
                <a:solidFill>
                  <a:srgbClr val="FFFF00"/>
                </a:solidFill>
              </a:rPr>
              <a:t>1</a:t>
            </a:r>
            <a:endParaRPr lang="en-US" dirty="0">
              <a:solidFill>
                <a:srgbClr val="FFFF00"/>
              </a:solidFill>
            </a:endParaRPr>
          </a:p>
        </p:txBody>
      </p:sp>
      <p:sp>
        <p:nvSpPr>
          <p:cNvPr id="17" name="TextBox 16"/>
          <p:cNvSpPr txBox="1"/>
          <p:nvPr/>
        </p:nvSpPr>
        <p:spPr bwMode="auto">
          <a:xfrm>
            <a:off x="8707593" y="4673213"/>
            <a:ext cx="263213" cy="276999"/>
          </a:xfrm>
          <a:prstGeom prst="rect">
            <a:avLst/>
          </a:prstGeom>
          <a:solidFill>
            <a:srgbClr val="00007A"/>
          </a:solidFill>
          <a:ln w="9525">
            <a:noFill/>
            <a:miter lim="800000"/>
            <a:headEnd/>
            <a:tailEnd/>
          </a:ln>
          <a:effectLst/>
        </p:spPr>
        <p:txBody>
          <a:bodyPr vert="horz" wrap="square" lIns="73262" tIns="36631" rIns="73262" bIns="36631" numCol="1" anchor="ctr" anchorCtr="0" compatLnSpc="1">
            <a:prstTxWarp prst="textNoShape">
              <a:avLst/>
            </a:prstTxWarp>
          </a:bodyPr>
          <a:lstStyle>
            <a:defPPr>
              <a:defRPr lang="en-US"/>
            </a:defPPr>
            <a:lvl1pPr algn="r">
              <a:defRPr sz="1200" b="1">
                <a:solidFill>
                  <a:schemeClr val="bg1">
                    <a:lumMod val="65000"/>
                  </a:schemeClr>
                </a:solidFill>
                <a:latin typeface="Calibri" panose="020F0502020204030204" pitchFamily="34" charset="0"/>
              </a:defRPr>
            </a:lvl1pPr>
          </a:lstStyle>
          <a:p>
            <a:pPr algn="ctr"/>
            <a:r>
              <a:rPr lang="en-US" dirty="0" smtClean="0">
                <a:solidFill>
                  <a:srgbClr val="FFFF00"/>
                </a:solidFill>
              </a:rPr>
              <a:t>2</a:t>
            </a:r>
            <a:endParaRPr lang="en-US" dirty="0">
              <a:solidFill>
                <a:srgbClr val="FFFF00"/>
              </a:solidFill>
            </a:endParaRPr>
          </a:p>
        </p:txBody>
      </p:sp>
      <p:sp>
        <p:nvSpPr>
          <p:cNvPr id="16" name="TextBox 15"/>
          <p:cNvSpPr txBox="1"/>
          <p:nvPr/>
        </p:nvSpPr>
        <p:spPr bwMode="auto">
          <a:xfrm>
            <a:off x="8707593" y="4673213"/>
            <a:ext cx="263213" cy="276999"/>
          </a:xfrm>
          <a:prstGeom prst="rect">
            <a:avLst/>
          </a:prstGeom>
          <a:solidFill>
            <a:srgbClr val="00007A"/>
          </a:solidFill>
          <a:ln w="9525">
            <a:noFill/>
            <a:miter lim="800000"/>
            <a:headEnd/>
            <a:tailEnd/>
          </a:ln>
          <a:effectLst/>
        </p:spPr>
        <p:txBody>
          <a:bodyPr vert="horz" wrap="square" lIns="73262" tIns="36631" rIns="73262" bIns="36631" numCol="1" anchor="ctr" anchorCtr="0" compatLnSpc="1">
            <a:prstTxWarp prst="textNoShape">
              <a:avLst/>
            </a:prstTxWarp>
          </a:bodyPr>
          <a:lstStyle>
            <a:defPPr>
              <a:defRPr lang="en-US"/>
            </a:defPPr>
            <a:lvl1pPr algn="r">
              <a:defRPr sz="1200" b="1">
                <a:solidFill>
                  <a:schemeClr val="bg1">
                    <a:lumMod val="65000"/>
                  </a:schemeClr>
                </a:solidFill>
                <a:latin typeface="Calibri" panose="020F0502020204030204" pitchFamily="34" charset="0"/>
              </a:defRPr>
            </a:lvl1pPr>
          </a:lstStyle>
          <a:p>
            <a:pPr algn="ctr"/>
            <a:r>
              <a:rPr lang="en-US" dirty="0" smtClean="0">
                <a:solidFill>
                  <a:srgbClr val="FFFF00"/>
                </a:solidFill>
              </a:rPr>
              <a:t>3</a:t>
            </a:r>
            <a:endParaRPr lang="en-US" dirty="0">
              <a:solidFill>
                <a:srgbClr val="FFFF00"/>
              </a:solidFill>
            </a:endParaRPr>
          </a:p>
        </p:txBody>
      </p:sp>
      <p:sp>
        <p:nvSpPr>
          <p:cNvPr id="15" name="TextBox 14"/>
          <p:cNvSpPr txBox="1"/>
          <p:nvPr/>
        </p:nvSpPr>
        <p:spPr bwMode="auto">
          <a:xfrm>
            <a:off x="8707593" y="4673213"/>
            <a:ext cx="263213" cy="276999"/>
          </a:xfrm>
          <a:prstGeom prst="rect">
            <a:avLst/>
          </a:prstGeom>
          <a:solidFill>
            <a:srgbClr val="00007A"/>
          </a:solidFill>
          <a:ln w="9525">
            <a:noFill/>
            <a:miter lim="800000"/>
            <a:headEnd/>
            <a:tailEnd/>
          </a:ln>
          <a:effectLst/>
        </p:spPr>
        <p:txBody>
          <a:bodyPr vert="horz" wrap="square" lIns="73262" tIns="36631" rIns="73262" bIns="36631" numCol="1" anchor="ctr" anchorCtr="0" compatLnSpc="1">
            <a:prstTxWarp prst="textNoShape">
              <a:avLst/>
            </a:prstTxWarp>
          </a:bodyPr>
          <a:lstStyle>
            <a:defPPr>
              <a:defRPr lang="en-US"/>
            </a:defPPr>
            <a:lvl1pPr algn="r">
              <a:defRPr sz="1200" b="1">
                <a:solidFill>
                  <a:schemeClr val="bg1">
                    <a:lumMod val="65000"/>
                  </a:schemeClr>
                </a:solidFill>
                <a:latin typeface="Calibri" panose="020F0502020204030204" pitchFamily="34" charset="0"/>
              </a:defRPr>
            </a:lvl1pPr>
          </a:lstStyle>
          <a:p>
            <a:pPr algn="ctr"/>
            <a:r>
              <a:rPr lang="en-US" dirty="0" smtClean="0">
                <a:solidFill>
                  <a:srgbClr val="FFFF00"/>
                </a:solidFill>
              </a:rPr>
              <a:t>4</a:t>
            </a:r>
            <a:endParaRPr lang="en-US" dirty="0">
              <a:solidFill>
                <a:srgbClr val="FFFF00"/>
              </a:solidFill>
            </a:endParaRPr>
          </a:p>
        </p:txBody>
      </p:sp>
      <p:sp>
        <p:nvSpPr>
          <p:cNvPr id="23" name="Rounded Rectangle 22"/>
          <p:cNvSpPr/>
          <p:nvPr/>
        </p:nvSpPr>
        <p:spPr bwMode="auto">
          <a:xfrm>
            <a:off x="906780" y="2110740"/>
            <a:ext cx="8054340" cy="1447800"/>
          </a:xfrm>
          <a:prstGeom prst="roundRect">
            <a:avLst/>
          </a:prstGeom>
          <a:noFill/>
          <a:ln w="28575"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4" name="Rounded Rectangle 23"/>
          <p:cNvSpPr/>
          <p:nvPr/>
        </p:nvSpPr>
        <p:spPr bwMode="auto">
          <a:xfrm>
            <a:off x="1038224" y="3184884"/>
            <a:ext cx="7724775" cy="277811"/>
          </a:xfrm>
          <a:prstGeom prst="roundRect">
            <a:avLst/>
          </a:prstGeom>
          <a:solidFill>
            <a:srgbClr val="C2FFF0">
              <a:alpha val="20000"/>
            </a:srgbClr>
          </a:solidFill>
          <a:ln w="317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1800"/>
          </a:p>
        </p:txBody>
      </p:sp>
      <p:grpSp>
        <p:nvGrpSpPr>
          <p:cNvPr id="25" name="Group 24"/>
          <p:cNvGrpSpPr/>
          <p:nvPr/>
        </p:nvGrpSpPr>
        <p:grpSpPr>
          <a:xfrm>
            <a:off x="1047749" y="2218095"/>
            <a:ext cx="7734300" cy="1201857"/>
            <a:chOff x="1047749" y="2436915"/>
            <a:chExt cx="7734300" cy="1201857"/>
          </a:xfrm>
        </p:grpSpPr>
        <p:sp>
          <p:nvSpPr>
            <p:cNvPr id="26" name="Rounded Rectangle 25"/>
            <p:cNvSpPr/>
            <p:nvPr/>
          </p:nvSpPr>
          <p:spPr bwMode="auto">
            <a:xfrm>
              <a:off x="1047749" y="3086996"/>
              <a:ext cx="7724775" cy="277811"/>
            </a:xfrm>
            <a:prstGeom prst="roundRect">
              <a:avLst/>
            </a:prstGeom>
            <a:solidFill>
              <a:srgbClr val="FF0000">
                <a:alpha val="20000"/>
              </a:srgbClr>
            </a:solidFill>
            <a:ln w="317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1800"/>
            </a:p>
          </p:txBody>
        </p:sp>
        <p:sp>
          <p:nvSpPr>
            <p:cNvPr id="27" name="Rounded Rectangle 26"/>
            <p:cNvSpPr/>
            <p:nvPr/>
          </p:nvSpPr>
          <p:spPr bwMode="auto">
            <a:xfrm>
              <a:off x="1057274" y="2763939"/>
              <a:ext cx="7724775" cy="277811"/>
            </a:xfrm>
            <a:prstGeom prst="roundRect">
              <a:avLst/>
            </a:prstGeom>
            <a:solidFill>
              <a:srgbClr val="00FFFF">
                <a:alpha val="20000"/>
              </a:srgbClr>
            </a:solidFill>
            <a:ln w="317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1800"/>
            </a:p>
          </p:txBody>
        </p:sp>
        <p:sp>
          <p:nvSpPr>
            <p:cNvPr id="28" name="Rounded Rectangle 27"/>
            <p:cNvSpPr/>
            <p:nvPr/>
          </p:nvSpPr>
          <p:spPr bwMode="auto">
            <a:xfrm>
              <a:off x="1047749" y="2436915"/>
              <a:ext cx="7724775" cy="277811"/>
            </a:xfrm>
            <a:prstGeom prst="roundRect">
              <a:avLst/>
            </a:prstGeom>
            <a:solidFill>
              <a:srgbClr val="FFC000">
                <a:alpha val="20000"/>
              </a:srgbClr>
            </a:solidFill>
            <a:ln w="317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1800"/>
            </a:p>
          </p:txBody>
        </p:sp>
        <p:sp>
          <p:nvSpPr>
            <p:cNvPr id="29" name="TextBox 28"/>
            <p:cNvSpPr txBox="1"/>
            <p:nvPr/>
          </p:nvSpPr>
          <p:spPr bwMode="auto">
            <a:xfrm>
              <a:off x="4686159" y="2855783"/>
              <a:ext cx="397545" cy="153888"/>
            </a:xfrm>
            <a:prstGeom prst="rect">
              <a:avLst/>
            </a:prstGeom>
            <a:noFill/>
            <a:ln w="9525">
              <a:noFill/>
              <a:miter lim="800000"/>
              <a:headEnd/>
              <a:tailEnd/>
            </a:ln>
          </p:spPr>
          <p:txBody>
            <a:bodyPr wrap="none" lIns="0" tIns="0" rIns="0" bIns="0" rtlCol="0">
              <a:spAutoFit/>
            </a:bodyPr>
            <a:lstStyle/>
            <a:p>
              <a:r>
                <a:rPr lang="en-US" sz="1000" dirty="0" smtClean="0">
                  <a:solidFill>
                    <a:srgbClr val="FFFF00"/>
                  </a:solidFill>
                  <a:latin typeface="Verdana" pitchFamily="34" charset="0"/>
                </a:rPr>
                <a:t>3 MHz</a:t>
              </a:r>
              <a:endParaRPr lang="en-US" sz="1000" dirty="0">
                <a:solidFill>
                  <a:srgbClr val="FFFF00"/>
                </a:solidFill>
                <a:latin typeface="Verdana" pitchFamily="34" charset="0"/>
              </a:endParaRPr>
            </a:p>
          </p:txBody>
        </p:sp>
        <p:sp>
          <p:nvSpPr>
            <p:cNvPr id="30" name="TextBox 29"/>
            <p:cNvSpPr txBox="1"/>
            <p:nvPr/>
          </p:nvSpPr>
          <p:spPr bwMode="auto">
            <a:xfrm>
              <a:off x="8147765" y="2855056"/>
              <a:ext cx="479298" cy="153888"/>
            </a:xfrm>
            <a:prstGeom prst="rect">
              <a:avLst/>
            </a:prstGeom>
            <a:noFill/>
            <a:ln w="9525">
              <a:noFill/>
              <a:miter lim="800000"/>
              <a:headEnd/>
              <a:tailEnd/>
            </a:ln>
          </p:spPr>
          <p:txBody>
            <a:bodyPr wrap="none" lIns="0" tIns="0" rIns="0" bIns="0" rtlCol="0">
              <a:spAutoFit/>
            </a:bodyPr>
            <a:lstStyle/>
            <a:p>
              <a:r>
                <a:rPr lang="en-US" sz="1000" dirty="0" smtClean="0">
                  <a:solidFill>
                    <a:srgbClr val="FFFF00"/>
                  </a:solidFill>
                  <a:latin typeface="Verdana" pitchFamily="34" charset="0"/>
                </a:rPr>
                <a:t>30 MHz</a:t>
              </a:r>
              <a:endParaRPr lang="en-US" sz="1000" dirty="0">
                <a:solidFill>
                  <a:srgbClr val="FFFF00"/>
                </a:solidFill>
                <a:latin typeface="Verdana" pitchFamily="34" charset="0"/>
              </a:endParaRPr>
            </a:p>
          </p:txBody>
        </p:sp>
        <p:sp>
          <p:nvSpPr>
            <p:cNvPr id="31" name="TextBox 30"/>
            <p:cNvSpPr txBox="1"/>
            <p:nvPr/>
          </p:nvSpPr>
          <p:spPr bwMode="auto">
            <a:xfrm>
              <a:off x="4605767" y="3152713"/>
              <a:ext cx="479298" cy="153888"/>
            </a:xfrm>
            <a:prstGeom prst="rect">
              <a:avLst/>
            </a:prstGeom>
            <a:noFill/>
            <a:ln w="9525">
              <a:noFill/>
              <a:miter lim="800000"/>
              <a:headEnd/>
              <a:tailEnd/>
            </a:ln>
          </p:spPr>
          <p:txBody>
            <a:bodyPr wrap="none" lIns="0" tIns="0" rIns="0" bIns="0" rtlCol="0">
              <a:spAutoFit/>
            </a:bodyPr>
            <a:lstStyle/>
            <a:p>
              <a:r>
                <a:rPr lang="en-US" sz="1000" dirty="0" smtClean="0">
                  <a:solidFill>
                    <a:srgbClr val="FFFF00"/>
                  </a:solidFill>
                  <a:latin typeface="Verdana" pitchFamily="34" charset="0"/>
                </a:rPr>
                <a:t>30 MHz</a:t>
              </a:r>
              <a:endParaRPr lang="en-US" sz="1000" dirty="0">
                <a:solidFill>
                  <a:srgbClr val="FFFF00"/>
                </a:solidFill>
                <a:latin typeface="Verdana" pitchFamily="34" charset="0"/>
              </a:endParaRPr>
            </a:p>
          </p:txBody>
        </p:sp>
        <p:sp>
          <p:nvSpPr>
            <p:cNvPr id="32" name="TextBox 31"/>
            <p:cNvSpPr txBox="1"/>
            <p:nvPr/>
          </p:nvSpPr>
          <p:spPr bwMode="auto">
            <a:xfrm>
              <a:off x="8066877" y="3156208"/>
              <a:ext cx="561051" cy="153888"/>
            </a:xfrm>
            <a:prstGeom prst="rect">
              <a:avLst/>
            </a:prstGeom>
            <a:noFill/>
            <a:ln w="9525">
              <a:noFill/>
              <a:miter lim="800000"/>
              <a:headEnd/>
              <a:tailEnd/>
            </a:ln>
          </p:spPr>
          <p:txBody>
            <a:bodyPr wrap="none" lIns="0" tIns="0" rIns="0" bIns="0" rtlCol="0">
              <a:spAutoFit/>
            </a:bodyPr>
            <a:lstStyle/>
            <a:p>
              <a:r>
                <a:rPr lang="en-US" sz="1000" dirty="0" smtClean="0">
                  <a:solidFill>
                    <a:srgbClr val="FFFF00"/>
                  </a:solidFill>
                  <a:latin typeface="Verdana" pitchFamily="34" charset="0"/>
                </a:rPr>
                <a:t>300 MHz</a:t>
              </a:r>
              <a:endParaRPr lang="en-US" sz="1000" dirty="0">
                <a:solidFill>
                  <a:srgbClr val="FFFF00"/>
                </a:solidFill>
                <a:latin typeface="Verdana" pitchFamily="34" charset="0"/>
              </a:endParaRPr>
            </a:p>
          </p:txBody>
        </p:sp>
        <p:sp>
          <p:nvSpPr>
            <p:cNvPr id="33" name="TextBox 32"/>
            <p:cNvSpPr txBox="1"/>
            <p:nvPr/>
          </p:nvSpPr>
          <p:spPr bwMode="auto">
            <a:xfrm>
              <a:off x="4523574" y="3477129"/>
              <a:ext cx="561051" cy="153888"/>
            </a:xfrm>
            <a:prstGeom prst="rect">
              <a:avLst/>
            </a:prstGeom>
            <a:noFill/>
            <a:ln w="9525">
              <a:noFill/>
              <a:miter lim="800000"/>
              <a:headEnd/>
              <a:tailEnd/>
            </a:ln>
          </p:spPr>
          <p:txBody>
            <a:bodyPr wrap="none" lIns="0" tIns="0" rIns="0" bIns="0" rtlCol="0">
              <a:spAutoFit/>
            </a:bodyPr>
            <a:lstStyle/>
            <a:p>
              <a:r>
                <a:rPr lang="en-US" sz="1000" dirty="0" smtClean="0">
                  <a:solidFill>
                    <a:srgbClr val="FFFF00"/>
                  </a:solidFill>
                  <a:latin typeface="Verdana" pitchFamily="34" charset="0"/>
                </a:rPr>
                <a:t>300 MHz</a:t>
              </a:r>
              <a:endParaRPr lang="en-US" sz="1000" dirty="0">
                <a:solidFill>
                  <a:srgbClr val="FFFF00"/>
                </a:solidFill>
                <a:latin typeface="Verdana" pitchFamily="34" charset="0"/>
              </a:endParaRPr>
            </a:p>
          </p:txBody>
        </p:sp>
        <p:sp>
          <p:nvSpPr>
            <p:cNvPr id="34" name="TextBox 33"/>
            <p:cNvSpPr txBox="1"/>
            <p:nvPr/>
          </p:nvSpPr>
          <p:spPr bwMode="auto">
            <a:xfrm>
              <a:off x="8232036" y="2522361"/>
              <a:ext cx="397545" cy="153888"/>
            </a:xfrm>
            <a:prstGeom prst="rect">
              <a:avLst/>
            </a:prstGeom>
            <a:noFill/>
            <a:ln w="9525">
              <a:noFill/>
              <a:miter lim="800000"/>
              <a:headEnd/>
              <a:tailEnd/>
            </a:ln>
          </p:spPr>
          <p:txBody>
            <a:bodyPr wrap="none" lIns="0" tIns="0" rIns="0" bIns="0" rtlCol="0">
              <a:spAutoFit/>
            </a:bodyPr>
            <a:lstStyle/>
            <a:p>
              <a:r>
                <a:rPr lang="en-US" sz="1000" dirty="0" smtClean="0">
                  <a:solidFill>
                    <a:srgbClr val="FFFF00"/>
                  </a:solidFill>
                  <a:latin typeface="Verdana" pitchFamily="34" charset="0"/>
                </a:rPr>
                <a:t>3 MHz</a:t>
              </a:r>
              <a:endParaRPr lang="en-US" sz="1000" dirty="0">
                <a:solidFill>
                  <a:srgbClr val="FFFF00"/>
                </a:solidFill>
                <a:latin typeface="Verdana" pitchFamily="34" charset="0"/>
              </a:endParaRPr>
            </a:p>
          </p:txBody>
        </p:sp>
        <p:sp>
          <p:nvSpPr>
            <p:cNvPr id="35" name="TextBox 34"/>
            <p:cNvSpPr txBox="1"/>
            <p:nvPr/>
          </p:nvSpPr>
          <p:spPr bwMode="auto">
            <a:xfrm>
              <a:off x="4525829" y="2518096"/>
              <a:ext cx="528991" cy="153888"/>
            </a:xfrm>
            <a:prstGeom prst="rect">
              <a:avLst/>
            </a:prstGeom>
            <a:noFill/>
            <a:ln w="9525">
              <a:noFill/>
              <a:miter lim="800000"/>
              <a:headEnd/>
              <a:tailEnd/>
            </a:ln>
          </p:spPr>
          <p:txBody>
            <a:bodyPr wrap="none" lIns="0" tIns="0" rIns="0" bIns="0" rtlCol="0">
              <a:spAutoFit/>
            </a:bodyPr>
            <a:lstStyle>
              <a:defPPr>
                <a:defRPr lang="en-US"/>
              </a:defPPr>
              <a:lvl1pPr>
                <a:defRPr sz="1100">
                  <a:solidFill>
                    <a:srgbClr val="FFFF00"/>
                  </a:solidFill>
                  <a:latin typeface="Verdana" pitchFamily="34" charset="0"/>
                </a:defRPr>
              </a:lvl1pPr>
            </a:lstStyle>
            <a:p>
              <a:r>
                <a:rPr lang="en-US" sz="1000" dirty="0" smtClean="0"/>
                <a:t>300 kHz</a:t>
              </a:r>
              <a:endParaRPr lang="en-US" sz="1000" dirty="0"/>
            </a:p>
          </p:txBody>
        </p:sp>
        <p:grpSp>
          <p:nvGrpSpPr>
            <p:cNvPr id="36" name="Group 35"/>
            <p:cNvGrpSpPr/>
            <p:nvPr/>
          </p:nvGrpSpPr>
          <p:grpSpPr>
            <a:xfrm>
              <a:off x="4786904" y="2505495"/>
              <a:ext cx="3546943" cy="180288"/>
              <a:chOff x="3858949" y="1135380"/>
              <a:chExt cx="4454377" cy="180288"/>
            </a:xfrm>
          </p:grpSpPr>
          <p:sp>
            <p:nvSpPr>
              <p:cNvPr id="53" name="Rectangle 52"/>
              <p:cNvSpPr/>
              <p:nvPr/>
            </p:nvSpPr>
            <p:spPr bwMode="auto">
              <a:xfrm>
                <a:off x="3858949" y="1135380"/>
                <a:ext cx="1154217" cy="179829"/>
              </a:xfrm>
              <a:prstGeom prst="rect">
                <a:avLst/>
              </a:prstGeom>
              <a:no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
            <p:nvSpPr>
              <p:cNvPr id="54" name="Rectangle 53"/>
              <p:cNvSpPr/>
              <p:nvPr/>
            </p:nvSpPr>
            <p:spPr bwMode="auto">
              <a:xfrm>
                <a:off x="5015062" y="1135380"/>
                <a:ext cx="1648698" cy="179829"/>
              </a:xfrm>
              <a:prstGeom prst="rect">
                <a:avLst/>
              </a:prstGeom>
              <a:no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
            <p:nvSpPr>
              <p:cNvPr id="55" name="Rectangle 54"/>
              <p:cNvSpPr/>
              <p:nvPr/>
            </p:nvSpPr>
            <p:spPr bwMode="auto">
              <a:xfrm>
                <a:off x="6664628" y="1135839"/>
                <a:ext cx="1648698" cy="179829"/>
              </a:xfrm>
              <a:prstGeom prst="rect">
                <a:avLst/>
              </a:prstGeom>
              <a:no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grpSp>
        <p:grpSp>
          <p:nvGrpSpPr>
            <p:cNvPr id="37" name="Group 36"/>
            <p:cNvGrpSpPr/>
            <p:nvPr/>
          </p:nvGrpSpPr>
          <p:grpSpPr>
            <a:xfrm>
              <a:off x="4786914" y="2840320"/>
              <a:ext cx="3546942" cy="180287"/>
              <a:chOff x="1954514" y="2244905"/>
              <a:chExt cx="6294639" cy="180287"/>
            </a:xfrm>
          </p:grpSpPr>
          <p:sp>
            <p:nvSpPr>
              <p:cNvPr id="50" name="Rectangle 49"/>
              <p:cNvSpPr/>
              <p:nvPr/>
            </p:nvSpPr>
            <p:spPr bwMode="auto">
              <a:xfrm>
                <a:off x="1954514" y="2244905"/>
                <a:ext cx="1631066" cy="179828"/>
              </a:xfrm>
              <a:prstGeom prst="rect">
                <a:avLst/>
              </a:prstGeom>
              <a:no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
            <p:nvSpPr>
              <p:cNvPr id="51" name="Rectangle 50"/>
              <p:cNvSpPr/>
              <p:nvPr/>
            </p:nvSpPr>
            <p:spPr bwMode="auto">
              <a:xfrm>
                <a:off x="3588258" y="2244905"/>
                <a:ext cx="2329834" cy="179828"/>
              </a:xfrm>
              <a:prstGeom prst="rect">
                <a:avLst/>
              </a:prstGeom>
              <a:no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
            <p:nvSpPr>
              <p:cNvPr id="52" name="Rectangle 51"/>
              <p:cNvSpPr/>
              <p:nvPr/>
            </p:nvSpPr>
            <p:spPr bwMode="auto">
              <a:xfrm>
                <a:off x="5919319" y="2245364"/>
                <a:ext cx="2329834" cy="179828"/>
              </a:xfrm>
              <a:prstGeom prst="rect">
                <a:avLst/>
              </a:prstGeom>
              <a:no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grpSp>
        <p:grpSp>
          <p:nvGrpSpPr>
            <p:cNvPr id="38" name="Group 37"/>
            <p:cNvGrpSpPr/>
            <p:nvPr/>
          </p:nvGrpSpPr>
          <p:grpSpPr>
            <a:xfrm>
              <a:off x="4786924" y="3139617"/>
              <a:ext cx="3546942" cy="180288"/>
              <a:chOff x="1954530" y="3382402"/>
              <a:chExt cx="6294639" cy="180288"/>
            </a:xfrm>
          </p:grpSpPr>
          <p:sp>
            <p:nvSpPr>
              <p:cNvPr id="47" name="Rectangle 46"/>
              <p:cNvSpPr/>
              <p:nvPr/>
            </p:nvSpPr>
            <p:spPr bwMode="auto">
              <a:xfrm>
                <a:off x="1954530" y="3382402"/>
                <a:ext cx="1631066" cy="179829"/>
              </a:xfrm>
              <a:prstGeom prst="rect">
                <a:avLst/>
              </a:prstGeom>
              <a:no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
            <p:nvSpPr>
              <p:cNvPr id="48" name="Rectangle 47"/>
              <p:cNvSpPr/>
              <p:nvPr/>
            </p:nvSpPr>
            <p:spPr bwMode="auto">
              <a:xfrm>
                <a:off x="3588274" y="3382402"/>
                <a:ext cx="2329834" cy="179829"/>
              </a:xfrm>
              <a:prstGeom prst="rect">
                <a:avLst/>
              </a:prstGeom>
              <a:no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
            <p:nvSpPr>
              <p:cNvPr id="49" name="Rectangle 48"/>
              <p:cNvSpPr/>
              <p:nvPr/>
            </p:nvSpPr>
            <p:spPr bwMode="auto">
              <a:xfrm>
                <a:off x="5919335" y="3382861"/>
                <a:ext cx="2329834" cy="179829"/>
              </a:xfrm>
              <a:prstGeom prst="rect">
                <a:avLst/>
              </a:prstGeom>
              <a:no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grpSp>
        <p:sp>
          <p:nvSpPr>
            <p:cNvPr id="39" name="Rectangle 38"/>
            <p:cNvSpPr/>
            <p:nvPr/>
          </p:nvSpPr>
          <p:spPr bwMode="auto">
            <a:xfrm>
              <a:off x="4787107" y="3458484"/>
              <a:ext cx="919081" cy="179829"/>
            </a:xfrm>
            <a:prstGeom prst="rect">
              <a:avLst/>
            </a:prstGeom>
            <a:no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
          <p:nvSpPr>
            <p:cNvPr id="40" name="Rectangle 39"/>
            <p:cNvSpPr/>
            <p:nvPr/>
          </p:nvSpPr>
          <p:spPr bwMode="auto">
            <a:xfrm>
              <a:off x="5707697" y="3458484"/>
              <a:ext cx="1312826" cy="179829"/>
            </a:xfrm>
            <a:prstGeom prst="rect">
              <a:avLst/>
            </a:prstGeom>
            <a:no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
          <p:nvSpPr>
            <p:cNvPr id="41" name="Rectangle 40"/>
            <p:cNvSpPr/>
            <p:nvPr/>
          </p:nvSpPr>
          <p:spPr bwMode="auto">
            <a:xfrm>
              <a:off x="7021215" y="3458943"/>
              <a:ext cx="1312826" cy="179829"/>
            </a:xfrm>
            <a:prstGeom prst="rect">
              <a:avLst/>
            </a:prstGeom>
            <a:no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
          <p:nvSpPr>
            <p:cNvPr id="42" name="TextBox 41"/>
            <p:cNvSpPr txBox="1"/>
            <p:nvPr/>
          </p:nvSpPr>
          <p:spPr bwMode="auto">
            <a:xfrm>
              <a:off x="8232355" y="3473927"/>
              <a:ext cx="389530" cy="153888"/>
            </a:xfrm>
            <a:prstGeom prst="rect">
              <a:avLst/>
            </a:prstGeom>
            <a:noFill/>
            <a:ln w="9525">
              <a:noFill/>
              <a:miter lim="800000"/>
              <a:headEnd/>
              <a:tailEnd/>
            </a:ln>
          </p:spPr>
          <p:txBody>
            <a:bodyPr wrap="none" lIns="0" tIns="0" rIns="0" bIns="0" rtlCol="0">
              <a:spAutoFit/>
            </a:bodyPr>
            <a:lstStyle/>
            <a:p>
              <a:r>
                <a:rPr lang="en-US" sz="1000" dirty="0" smtClean="0">
                  <a:solidFill>
                    <a:srgbClr val="FFFF00"/>
                  </a:solidFill>
                  <a:latin typeface="Verdana" pitchFamily="34" charset="0"/>
                </a:rPr>
                <a:t>3 GHz</a:t>
              </a:r>
              <a:endParaRPr lang="en-US" sz="1000" dirty="0">
                <a:solidFill>
                  <a:srgbClr val="FFFF00"/>
                </a:solidFill>
                <a:latin typeface="Verdana" pitchFamily="34" charset="0"/>
              </a:endParaRPr>
            </a:p>
          </p:txBody>
        </p:sp>
        <p:sp>
          <p:nvSpPr>
            <p:cNvPr id="43" name="TextBox 42"/>
            <p:cNvSpPr txBox="1"/>
            <p:nvPr/>
          </p:nvSpPr>
          <p:spPr bwMode="auto">
            <a:xfrm>
              <a:off x="1114424" y="2813250"/>
              <a:ext cx="3292475" cy="184666"/>
            </a:xfrm>
            <a:prstGeom prst="rect">
              <a:avLst/>
            </a:prstGeom>
            <a:noFill/>
            <a:ln w="9525">
              <a:noFill/>
              <a:miter lim="800000"/>
              <a:headEnd/>
              <a:tailEnd/>
            </a:ln>
          </p:spPr>
          <p:txBody>
            <a:bodyPr wrap="square" lIns="0" tIns="0" rIns="0" bIns="0" rtlCol="0">
              <a:spAutoFit/>
            </a:bodyPr>
            <a:lstStyle/>
            <a:p>
              <a:pPr>
                <a:tabLst>
                  <a:tab pos="571500" algn="l"/>
                </a:tabLst>
              </a:pPr>
              <a:r>
                <a:rPr lang="en-US" sz="1200" b="1" dirty="0" smtClean="0">
                  <a:solidFill>
                    <a:srgbClr val="FFFF00"/>
                  </a:solidFill>
                  <a:latin typeface="Verdana" pitchFamily="34" charset="0"/>
                </a:rPr>
                <a:t>HF	H</a:t>
              </a:r>
              <a:r>
                <a:rPr lang="en-US" sz="1200" b="1" dirty="0" smtClean="0">
                  <a:solidFill>
                    <a:schemeClr val="bg1"/>
                  </a:solidFill>
                  <a:latin typeface="Verdana" pitchFamily="34" charset="0"/>
                </a:rPr>
                <a:t>igh</a:t>
              </a:r>
              <a:r>
                <a:rPr lang="en-US" sz="1200" b="1" dirty="0" smtClean="0">
                  <a:solidFill>
                    <a:srgbClr val="FFFF00"/>
                  </a:solidFill>
                  <a:latin typeface="Verdana" pitchFamily="34" charset="0"/>
                </a:rPr>
                <a:t> F</a:t>
              </a:r>
              <a:r>
                <a:rPr lang="en-US" sz="1200" b="1" dirty="0" smtClean="0">
                  <a:solidFill>
                    <a:schemeClr val="bg1"/>
                  </a:solidFill>
                  <a:latin typeface="Verdana" pitchFamily="34" charset="0"/>
                </a:rPr>
                <a:t>requency</a:t>
              </a:r>
              <a:endParaRPr lang="en-US" sz="1200" b="1" dirty="0">
                <a:solidFill>
                  <a:schemeClr val="bg1"/>
                </a:solidFill>
                <a:latin typeface="Verdana" pitchFamily="34" charset="0"/>
              </a:endParaRPr>
            </a:p>
          </p:txBody>
        </p:sp>
        <p:sp>
          <p:nvSpPr>
            <p:cNvPr id="44" name="TextBox 43"/>
            <p:cNvSpPr txBox="1"/>
            <p:nvPr/>
          </p:nvSpPr>
          <p:spPr bwMode="auto">
            <a:xfrm>
              <a:off x="1114424" y="3125830"/>
              <a:ext cx="3292475" cy="184666"/>
            </a:xfrm>
            <a:prstGeom prst="rect">
              <a:avLst/>
            </a:prstGeom>
            <a:noFill/>
            <a:ln w="9525">
              <a:noFill/>
              <a:miter lim="800000"/>
              <a:headEnd/>
              <a:tailEnd/>
            </a:ln>
          </p:spPr>
          <p:txBody>
            <a:bodyPr wrap="square" lIns="0" tIns="0" rIns="0" bIns="0" rtlCol="0">
              <a:spAutoFit/>
            </a:bodyPr>
            <a:lstStyle>
              <a:defPPr>
                <a:defRPr lang="en-US"/>
              </a:defPPr>
              <a:lvl1pPr algn="r">
                <a:defRPr sz="1600" b="1">
                  <a:solidFill>
                    <a:srgbClr val="FFFF00"/>
                  </a:solidFill>
                  <a:latin typeface="Verdana" pitchFamily="34" charset="0"/>
                </a:defRPr>
              </a:lvl1pPr>
            </a:lstStyle>
            <a:p>
              <a:pPr algn="l">
                <a:tabLst>
                  <a:tab pos="571500" algn="l"/>
                </a:tabLst>
              </a:pPr>
              <a:r>
                <a:rPr lang="en-US" sz="1200" dirty="0" smtClean="0"/>
                <a:t>VHF	V</a:t>
              </a:r>
              <a:r>
                <a:rPr lang="en-US" sz="1200" dirty="0" smtClean="0">
                  <a:solidFill>
                    <a:schemeClr val="bg1"/>
                  </a:solidFill>
                </a:rPr>
                <a:t>ery</a:t>
              </a:r>
              <a:r>
                <a:rPr lang="en-US" sz="1200" dirty="0" smtClean="0"/>
                <a:t> H</a:t>
              </a:r>
              <a:r>
                <a:rPr lang="en-US" sz="1200" dirty="0" smtClean="0">
                  <a:solidFill>
                    <a:schemeClr val="bg1"/>
                  </a:solidFill>
                </a:rPr>
                <a:t>igh</a:t>
              </a:r>
              <a:r>
                <a:rPr lang="en-US" sz="1200" dirty="0" smtClean="0"/>
                <a:t> F</a:t>
              </a:r>
              <a:r>
                <a:rPr lang="en-US" sz="1200" dirty="0" smtClean="0">
                  <a:solidFill>
                    <a:schemeClr val="bg1"/>
                  </a:solidFill>
                </a:rPr>
                <a:t>requency</a:t>
              </a:r>
              <a:endParaRPr lang="en-US" sz="1200" dirty="0">
                <a:solidFill>
                  <a:schemeClr val="bg1"/>
                </a:solidFill>
              </a:endParaRPr>
            </a:p>
          </p:txBody>
        </p:sp>
        <p:sp>
          <p:nvSpPr>
            <p:cNvPr id="45" name="TextBox 44"/>
            <p:cNvSpPr txBox="1"/>
            <p:nvPr/>
          </p:nvSpPr>
          <p:spPr bwMode="auto">
            <a:xfrm>
              <a:off x="1114424" y="3440950"/>
              <a:ext cx="3292475" cy="184666"/>
            </a:xfrm>
            <a:prstGeom prst="rect">
              <a:avLst/>
            </a:prstGeom>
            <a:noFill/>
            <a:ln w="9525">
              <a:noFill/>
              <a:miter lim="800000"/>
              <a:headEnd/>
              <a:tailEnd/>
            </a:ln>
          </p:spPr>
          <p:txBody>
            <a:bodyPr wrap="square" lIns="0" tIns="0" rIns="0" bIns="0" rtlCol="0">
              <a:spAutoFit/>
            </a:bodyPr>
            <a:lstStyle>
              <a:defPPr>
                <a:defRPr lang="en-US"/>
              </a:defPPr>
              <a:lvl1pPr algn="r">
                <a:defRPr sz="1600" b="1">
                  <a:solidFill>
                    <a:srgbClr val="FFFF00"/>
                  </a:solidFill>
                  <a:latin typeface="Verdana" pitchFamily="34" charset="0"/>
                </a:defRPr>
              </a:lvl1pPr>
            </a:lstStyle>
            <a:p>
              <a:pPr algn="l">
                <a:tabLst>
                  <a:tab pos="571500" algn="l"/>
                </a:tabLst>
              </a:pPr>
              <a:r>
                <a:rPr lang="en-US" sz="1200" dirty="0" smtClean="0"/>
                <a:t>UHF	U</a:t>
              </a:r>
              <a:r>
                <a:rPr lang="en-US" sz="1200" dirty="0" smtClean="0">
                  <a:solidFill>
                    <a:schemeClr val="bg1"/>
                  </a:solidFill>
                </a:rPr>
                <a:t>ltra</a:t>
              </a:r>
              <a:r>
                <a:rPr lang="en-US" sz="1200" dirty="0" smtClean="0"/>
                <a:t> H</a:t>
              </a:r>
              <a:r>
                <a:rPr lang="en-US" sz="1200" dirty="0" smtClean="0">
                  <a:solidFill>
                    <a:schemeClr val="bg1"/>
                  </a:solidFill>
                </a:rPr>
                <a:t>igh</a:t>
              </a:r>
              <a:r>
                <a:rPr lang="en-US" sz="1200" dirty="0" smtClean="0"/>
                <a:t> F</a:t>
              </a:r>
              <a:r>
                <a:rPr lang="en-US" sz="1200" dirty="0" smtClean="0">
                  <a:solidFill>
                    <a:schemeClr val="bg1"/>
                  </a:solidFill>
                </a:rPr>
                <a:t>requency</a:t>
              </a:r>
              <a:endParaRPr lang="en-US" sz="1200" dirty="0">
                <a:solidFill>
                  <a:schemeClr val="bg1"/>
                </a:solidFill>
              </a:endParaRPr>
            </a:p>
          </p:txBody>
        </p:sp>
        <p:sp>
          <p:nvSpPr>
            <p:cNvPr id="46" name="TextBox 45"/>
            <p:cNvSpPr txBox="1"/>
            <p:nvPr/>
          </p:nvSpPr>
          <p:spPr bwMode="auto">
            <a:xfrm>
              <a:off x="1114424" y="2476700"/>
              <a:ext cx="3292475" cy="184666"/>
            </a:xfrm>
            <a:prstGeom prst="rect">
              <a:avLst/>
            </a:prstGeom>
            <a:noFill/>
            <a:ln w="9525">
              <a:noFill/>
              <a:miter lim="800000"/>
              <a:headEnd/>
              <a:tailEnd/>
            </a:ln>
          </p:spPr>
          <p:txBody>
            <a:bodyPr wrap="square" lIns="0" tIns="0" rIns="0" bIns="0" rtlCol="0">
              <a:spAutoFit/>
            </a:bodyPr>
            <a:lstStyle/>
            <a:p>
              <a:pPr>
                <a:tabLst>
                  <a:tab pos="571500" algn="l"/>
                </a:tabLst>
              </a:pPr>
              <a:r>
                <a:rPr lang="en-US" sz="1200" b="1" dirty="0" smtClean="0">
                  <a:solidFill>
                    <a:srgbClr val="FFFF00"/>
                  </a:solidFill>
                  <a:latin typeface="Verdana" pitchFamily="34" charset="0"/>
                </a:rPr>
                <a:t>MF	M</a:t>
              </a:r>
              <a:r>
                <a:rPr lang="en-US" sz="1200" b="1" dirty="0" smtClean="0">
                  <a:solidFill>
                    <a:schemeClr val="bg1"/>
                  </a:solidFill>
                  <a:latin typeface="Verdana" pitchFamily="34" charset="0"/>
                </a:rPr>
                <a:t>edium</a:t>
              </a:r>
              <a:r>
                <a:rPr lang="en-US" sz="1200" b="1" dirty="0" smtClean="0">
                  <a:solidFill>
                    <a:srgbClr val="FFFF00"/>
                  </a:solidFill>
                  <a:latin typeface="Verdana" pitchFamily="34" charset="0"/>
                </a:rPr>
                <a:t> F</a:t>
              </a:r>
              <a:r>
                <a:rPr lang="en-US" sz="1200" b="1" dirty="0" smtClean="0">
                  <a:solidFill>
                    <a:schemeClr val="bg1"/>
                  </a:solidFill>
                  <a:latin typeface="Verdana" pitchFamily="34" charset="0"/>
                </a:rPr>
                <a:t>requency</a:t>
              </a:r>
              <a:endParaRPr lang="en-US" sz="1200" b="1" dirty="0">
                <a:solidFill>
                  <a:schemeClr val="bg1"/>
                </a:solidFill>
                <a:latin typeface="Verdana" pitchFamily="34" charset="0"/>
              </a:endParaRPr>
            </a:p>
          </p:txBody>
        </p:sp>
      </p:grpSp>
      <p:grpSp>
        <p:nvGrpSpPr>
          <p:cNvPr id="56" name="Group 55"/>
          <p:cNvGrpSpPr/>
          <p:nvPr/>
        </p:nvGrpSpPr>
        <p:grpSpPr>
          <a:xfrm>
            <a:off x="1039949" y="585535"/>
            <a:ext cx="7736490" cy="1579016"/>
            <a:chOff x="1039949" y="815310"/>
            <a:chExt cx="7736490" cy="1579016"/>
          </a:xfrm>
        </p:grpSpPr>
        <p:sp>
          <p:nvSpPr>
            <p:cNvPr id="57" name="Rounded Rectangle 56"/>
            <p:cNvSpPr/>
            <p:nvPr/>
          </p:nvSpPr>
          <p:spPr bwMode="auto">
            <a:xfrm>
              <a:off x="1046656" y="1142334"/>
              <a:ext cx="7724775" cy="277811"/>
            </a:xfrm>
            <a:prstGeom prst="roundRect">
              <a:avLst/>
            </a:prstGeom>
            <a:solidFill>
              <a:srgbClr val="FFC000">
                <a:alpha val="20000"/>
              </a:srgbClr>
            </a:solidFill>
            <a:ln w="317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
          <p:nvSpPr>
            <p:cNvPr id="58" name="Rounded Rectangle 57"/>
            <p:cNvSpPr/>
            <p:nvPr/>
          </p:nvSpPr>
          <p:spPr bwMode="auto">
            <a:xfrm>
              <a:off x="1042139" y="1782099"/>
              <a:ext cx="7724775" cy="277811"/>
            </a:xfrm>
            <a:prstGeom prst="roundRect">
              <a:avLst/>
            </a:prstGeom>
            <a:solidFill>
              <a:srgbClr val="FF0000">
                <a:alpha val="20000"/>
              </a:srgbClr>
            </a:solidFill>
            <a:ln w="317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
          <p:nvSpPr>
            <p:cNvPr id="59" name="Rounded Rectangle 58"/>
            <p:cNvSpPr/>
            <p:nvPr/>
          </p:nvSpPr>
          <p:spPr bwMode="auto">
            <a:xfrm>
              <a:off x="1051664" y="1465391"/>
              <a:ext cx="7724775" cy="277811"/>
            </a:xfrm>
            <a:prstGeom prst="roundRect">
              <a:avLst/>
            </a:prstGeom>
            <a:solidFill>
              <a:srgbClr val="00FFFF">
                <a:alpha val="20000"/>
              </a:srgbClr>
            </a:solidFill>
            <a:ln w="317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
          <p:nvSpPr>
            <p:cNvPr id="60" name="Rounded Rectangle 59"/>
            <p:cNvSpPr/>
            <p:nvPr/>
          </p:nvSpPr>
          <p:spPr bwMode="auto">
            <a:xfrm>
              <a:off x="1051664" y="815310"/>
              <a:ext cx="7724775" cy="277811"/>
            </a:xfrm>
            <a:prstGeom prst="roundRect">
              <a:avLst/>
            </a:prstGeom>
            <a:solidFill>
              <a:srgbClr val="C2FFF0">
                <a:alpha val="20000"/>
              </a:srgbClr>
            </a:solidFill>
            <a:ln w="317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
          <p:nvSpPr>
            <p:cNvPr id="61" name="TextBox 60"/>
            <p:cNvSpPr txBox="1"/>
            <p:nvPr/>
          </p:nvSpPr>
          <p:spPr bwMode="auto">
            <a:xfrm>
              <a:off x="4608749" y="1234178"/>
              <a:ext cx="371897" cy="153888"/>
            </a:xfrm>
            <a:prstGeom prst="rect">
              <a:avLst/>
            </a:prstGeom>
            <a:noFill/>
            <a:ln w="9525">
              <a:noFill/>
              <a:miter lim="800000"/>
              <a:headEnd/>
              <a:tailEnd/>
            </a:ln>
          </p:spPr>
          <p:txBody>
            <a:bodyPr wrap="none" lIns="0" tIns="0" rIns="0" bIns="0" rtlCol="0">
              <a:spAutoFit/>
            </a:bodyPr>
            <a:lstStyle/>
            <a:p>
              <a:r>
                <a:rPr lang="en-US" sz="1000" dirty="0" smtClean="0">
                  <a:solidFill>
                    <a:srgbClr val="FFFF00"/>
                  </a:solidFill>
                  <a:latin typeface="Verdana" pitchFamily="34" charset="0"/>
                </a:rPr>
                <a:t>30 Hz</a:t>
              </a:r>
              <a:endParaRPr lang="en-US" sz="1000" dirty="0">
                <a:solidFill>
                  <a:srgbClr val="FFFF00"/>
                </a:solidFill>
                <a:latin typeface="Verdana" pitchFamily="34" charset="0"/>
              </a:endParaRPr>
            </a:p>
          </p:txBody>
        </p:sp>
        <p:sp>
          <p:nvSpPr>
            <p:cNvPr id="62" name="TextBox 61"/>
            <p:cNvSpPr txBox="1"/>
            <p:nvPr/>
          </p:nvSpPr>
          <p:spPr bwMode="auto">
            <a:xfrm>
              <a:off x="8069683" y="1233451"/>
              <a:ext cx="453650" cy="153888"/>
            </a:xfrm>
            <a:prstGeom prst="rect">
              <a:avLst/>
            </a:prstGeom>
            <a:noFill/>
            <a:ln w="9525">
              <a:noFill/>
              <a:miter lim="800000"/>
              <a:headEnd/>
              <a:tailEnd/>
            </a:ln>
          </p:spPr>
          <p:txBody>
            <a:bodyPr wrap="none" lIns="0" tIns="0" rIns="0" bIns="0" rtlCol="0">
              <a:spAutoFit/>
            </a:bodyPr>
            <a:lstStyle/>
            <a:p>
              <a:r>
                <a:rPr lang="en-US" sz="1000" dirty="0" smtClean="0">
                  <a:solidFill>
                    <a:srgbClr val="FFFF00"/>
                  </a:solidFill>
                  <a:latin typeface="Verdana" pitchFamily="34" charset="0"/>
                </a:rPr>
                <a:t>300 Hz</a:t>
              </a:r>
              <a:endParaRPr lang="en-US" sz="1000" dirty="0">
                <a:solidFill>
                  <a:srgbClr val="FFFF00"/>
                </a:solidFill>
                <a:latin typeface="Verdana" pitchFamily="34" charset="0"/>
              </a:endParaRPr>
            </a:p>
          </p:txBody>
        </p:sp>
        <p:sp>
          <p:nvSpPr>
            <p:cNvPr id="63" name="TextBox 62"/>
            <p:cNvSpPr txBox="1"/>
            <p:nvPr/>
          </p:nvSpPr>
          <p:spPr bwMode="auto">
            <a:xfrm>
              <a:off x="4520541" y="1533489"/>
              <a:ext cx="453650" cy="153888"/>
            </a:xfrm>
            <a:prstGeom prst="rect">
              <a:avLst/>
            </a:prstGeom>
            <a:noFill/>
            <a:ln w="9525">
              <a:noFill/>
              <a:miter lim="800000"/>
              <a:headEnd/>
              <a:tailEnd/>
            </a:ln>
          </p:spPr>
          <p:txBody>
            <a:bodyPr wrap="none" lIns="0" tIns="0" rIns="0" bIns="0" rtlCol="0">
              <a:spAutoFit/>
            </a:bodyPr>
            <a:lstStyle/>
            <a:p>
              <a:r>
                <a:rPr lang="en-US" sz="1000" dirty="0" smtClean="0">
                  <a:solidFill>
                    <a:srgbClr val="FFFF00"/>
                  </a:solidFill>
                  <a:latin typeface="Verdana" pitchFamily="34" charset="0"/>
                </a:rPr>
                <a:t>300 Hz</a:t>
              </a:r>
              <a:endParaRPr lang="en-US" sz="1000" dirty="0">
                <a:solidFill>
                  <a:srgbClr val="FFFF00"/>
                </a:solidFill>
                <a:latin typeface="Verdana" pitchFamily="34" charset="0"/>
              </a:endParaRPr>
            </a:p>
          </p:txBody>
        </p:sp>
        <p:sp>
          <p:nvSpPr>
            <p:cNvPr id="64" name="TextBox 63"/>
            <p:cNvSpPr txBox="1"/>
            <p:nvPr/>
          </p:nvSpPr>
          <p:spPr bwMode="auto">
            <a:xfrm>
              <a:off x="8232403" y="1534603"/>
              <a:ext cx="365485" cy="153888"/>
            </a:xfrm>
            <a:prstGeom prst="rect">
              <a:avLst/>
            </a:prstGeom>
            <a:noFill/>
            <a:ln w="9525">
              <a:noFill/>
              <a:miter lim="800000"/>
              <a:headEnd/>
              <a:tailEnd/>
            </a:ln>
          </p:spPr>
          <p:txBody>
            <a:bodyPr wrap="none" lIns="0" tIns="0" rIns="0" bIns="0" rtlCol="0">
              <a:spAutoFit/>
            </a:bodyPr>
            <a:lstStyle/>
            <a:p>
              <a:r>
                <a:rPr lang="en-US" sz="1000" dirty="0" smtClean="0">
                  <a:solidFill>
                    <a:srgbClr val="FFFF00"/>
                  </a:solidFill>
                  <a:latin typeface="Verdana" pitchFamily="34" charset="0"/>
                </a:rPr>
                <a:t>3 kHz</a:t>
              </a:r>
              <a:endParaRPr lang="en-US" sz="1000" dirty="0">
                <a:solidFill>
                  <a:srgbClr val="FFFF00"/>
                </a:solidFill>
                <a:latin typeface="Verdana" pitchFamily="34" charset="0"/>
              </a:endParaRPr>
            </a:p>
          </p:txBody>
        </p:sp>
        <p:sp>
          <p:nvSpPr>
            <p:cNvPr id="65" name="TextBox 64"/>
            <p:cNvSpPr txBox="1"/>
            <p:nvPr/>
          </p:nvSpPr>
          <p:spPr bwMode="auto">
            <a:xfrm>
              <a:off x="4685132" y="1841238"/>
              <a:ext cx="365485" cy="153888"/>
            </a:xfrm>
            <a:prstGeom prst="rect">
              <a:avLst/>
            </a:prstGeom>
            <a:noFill/>
            <a:ln w="9525">
              <a:noFill/>
              <a:miter lim="800000"/>
              <a:headEnd/>
              <a:tailEnd/>
            </a:ln>
          </p:spPr>
          <p:txBody>
            <a:bodyPr wrap="none" lIns="0" tIns="0" rIns="0" bIns="0" rtlCol="0">
              <a:spAutoFit/>
            </a:bodyPr>
            <a:lstStyle/>
            <a:p>
              <a:r>
                <a:rPr lang="en-US" sz="1000" dirty="0" smtClean="0">
                  <a:solidFill>
                    <a:srgbClr val="FFFF00"/>
                  </a:solidFill>
                  <a:latin typeface="Verdana" pitchFamily="34" charset="0"/>
                </a:rPr>
                <a:t>3 </a:t>
              </a:r>
              <a:r>
                <a:rPr lang="en-US" sz="1000" dirty="0">
                  <a:solidFill>
                    <a:srgbClr val="FFFF00"/>
                  </a:solidFill>
                  <a:latin typeface="Verdana" pitchFamily="34" charset="0"/>
                </a:rPr>
                <a:t>k</a:t>
              </a:r>
              <a:r>
                <a:rPr lang="en-US" sz="1000" dirty="0" smtClean="0">
                  <a:solidFill>
                    <a:srgbClr val="FFFF00"/>
                  </a:solidFill>
                  <a:latin typeface="Verdana" pitchFamily="34" charset="0"/>
                </a:rPr>
                <a:t>Hz</a:t>
              </a:r>
              <a:endParaRPr lang="en-US" sz="1000" dirty="0">
                <a:solidFill>
                  <a:srgbClr val="FFFF00"/>
                </a:solidFill>
                <a:latin typeface="Verdana" pitchFamily="34" charset="0"/>
              </a:endParaRPr>
            </a:p>
          </p:txBody>
        </p:sp>
        <p:sp>
          <p:nvSpPr>
            <p:cNvPr id="66" name="TextBox 65"/>
            <p:cNvSpPr txBox="1"/>
            <p:nvPr/>
          </p:nvSpPr>
          <p:spPr bwMode="auto">
            <a:xfrm>
              <a:off x="8155298" y="888851"/>
              <a:ext cx="371897" cy="153888"/>
            </a:xfrm>
            <a:prstGeom prst="rect">
              <a:avLst/>
            </a:prstGeom>
            <a:noFill/>
            <a:ln w="9525">
              <a:noFill/>
              <a:miter lim="800000"/>
              <a:headEnd/>
              <a:tailEnd/>
            </a:ln>
          </p:spPr>
          <p:txBody>
            <a:bodyPr wrap="none" lIns="0" tIns="0" rIns="0" bIns="0" rtlCol="0">
              <a:spAutoFit/>
            </a:bodyPr>
            <a:lstStyle/>
            <a:p>
              <a:r>
                <a:rPr lang="en-US" sz="1000" dirty="0" smtClean="0">
                  <a:solidFill>
                    <a:srgbClr val="FFFF00"/>
                  </a:solidFill>
                  <a:latin typeface="Verdana" pitchFamily="34" charset="0"/>
                </a:rPr>
                <a:t>30 Hz</a:t>
              </a:r>
              <a:endParaRPr lang="en-US" sz="1000" dirty="0">
                <a:solidFill>
                  <a:srgbClr val="FFFF00"/>
                </a:solidFill>
                <a:latin typeface="Verdana" pitchFamily="34" charset="0"/>
              </a:endParaRPr>
            </a:p>
          </p:txBody>
        </p:sp>
        <p:sp>
          <p:nvSpPr>
            <p:cNvPr id="67" name="TextBox 66"/>
            <p:cNvSpPr txBox="1"/>
            <p:nvPr/>
          </p:nvSpPr>
          <p:spPr bwMode="auto">
            <a:xfrm>
              <a:off x="4690684" y="896491"/>
              <a:ext cx="290144" cy="153888"/>
            </a:xfrm>
            <a:prstGeom prst="rect">
              <a:avLst/>
            </a:prstGeom>
            <a:noFill/>
            <a:ln w="9525">
              <a:noFill/>
              <a:miter lim="800000"/>
              <a:headEnd/>
              <a:tailEnd/>
            </a:ln>
          </p:spPr>
          <p:txBody>
            <a:bodyPr wrap="none" lIns="0" tIns="0" rIns="0" bIns="0" rtlCol="0">
              <a:spAutoFit/>
            </a:bodyPr>
            <a:lstStyle>
              <a:defPPr>
                <a:defRPr lang="en-US"/>
              </a:defPPr>
              <a:lvl1pPr>
                <a:defRPr sz="1100">
                  <a:solidFill>
                    <a:srgbClr val="FFFF00"/>
                  </a:solidFill>
                  <a:latin typeface="Verdana" pitchFamily="34" charset="0"/>
                </a:defRPr>
              </a:lvl1pPr>
            </a:lstStyle>
            <a:p>
              <a:r>
                <a:rPr lang="en-US" sz="1000" dirty="0" smtClean="0"/>
                <a:t>3 Hz</a:t>
              </a:r>
              <a:endParaRPr lang="en-US" sz="1000" dirty="0"/>
            </a:p>
          </p:txBody>
        </p:sp>
        <p:grpSp>
          <p:nvGrpSpPr>
            <p:cNvPr id="68" name="Group 67"/>
            <p:cNvGrpSpPr/>
            <p:nvPr/>
          </p:nvGrpSpPr>
          <p:grpSpPr>
            <a:xfrm>
              <a:off x="4787644" y="883890"/>
              <a:ext cx="3546943" cy="180288"/>
              <a:chOff x="3858949" y="1135380"/>
              <a:chExt cx="4454377" cy="180288"/>
            </a:xfrm>
          </p:grpSpPr>
          <p:sp>
            <p:nvSpPr>
              <p:cNvPr id="93" name="Rectangle 92"/>
              <p:cNvSpPr/>
              <p:nvPr/>
            </p:nvSpPr>
            <p:spPr bwMode="auto">
              <a:xfrm>
                <a:off x="3858949" y="1135380"/>
                <a:ext cx="1154217" cy="179829"/>
              </a:xfrm>
              <a:prstGeom prst="rect">
                <a:avLst/>
              </a:prstGeom>
              <a:no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
            <p:nvSpPr>
              <p:cNvPr id="94" name="Rectangle 93"/>
              <p:cNvSpPr/>
              <p:nvPr/>
            </p:nvSpPr>
            <p:spPr bwMode="auto">
              <a:xfrm>
                <a:off x="5015062" y="1135380"/>
                <a:ext cx="1648698" cy="179829"/>
              </a:xfrm>
              <a:prstGeom prst="rect">
                <a:avLst/>
              </a:prstGeom>
              <a:no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
            <p:nvSpPr>
              <p:cNvPr id="95" name="Rectangle 94"/>
              <p:cNvSpPr/>
              <p:nvPr/>
            </p:nvSpPr>
            <p:spPr bwMode="auto">
              <a:xfrm>
                <a:off x="6664628" y="1135839"/>
                <a:ext cx="1648698" cy="179829"/>
              </a:xfrm>
              <a:prstGeom prst="rect">
                <a:avLst/>
              </a:prstGeom>
              <a:no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grpSp>
        <p:grpSp>
          <p:nvGrpSpPr>
            <p:cNvPr id="69" name="Group 68"/>
            <p:cNvGrpSpPr/>
            <p:nvPr/>
          </p:nvGrpSpPr>
          <p:grpSpPr>
            <a:xfrm>
              <a:off x="4787654" y="1218715"/>
              <a:ext cx="3546942" cy="180287"/>
              <a:chOff x="1954514" y="2244905"/>
              <a:chExt cx="6294639" cy="180287"/>
            </a:xfrm>
          </p:grpSpPr>
          <p:sp>
            <p:nvSpPr>
              <p:cNvPr id="90" name="Rectangle 89"/>
              <p:cNvSpPr/>
              <p:nvPr/>
            </p:nvSpPr>
            <p:spPr bwMode="auto">
              <a:xfrm>
                <a:off x="1954514" y="2244905"/>
                <a:ext cx="1631066" cy="179828"/>
              </a:xfrm>
              <a:prstGeom prst="rect">
                <a:avLst/>
              </a:prstGeom>
              <a:no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
            <p:nvSpPr>
              <p:cNvPr id="91" name="Rectangle 90"/>
              <p:cNvSpPr/>
              <p:nvPr/>
            </p:nvSpPr>
            <p:spPr bwMode="auto">
              <a:xfrm>
                <a:off x="3588258" y="2244905"/>
                <a:ext cx="2329834" cy="179828"/>
              </a:xfrm>
              <a:prstGeom prst="rect">
                <a:avLst/>
              </a:prstGeom>
              <a:no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
            <p:nvSpPr>
              <p:cNvPr id="92" name="Rectangle 91"/>
              <p:cNvSpPr/>
              <p:nvPr/>
            </p:nvSpPr>
            <p:spPr bwMode="auto">
              <a:xfrm>
                <a:off x="5919319" y="2245364"/>
                <a:ext cx="2329834" cy="179828"/>
              </a:xfrm>
              <a:prstGeom prst="rect">
                <a:avLst/>
              </a:prstGeom>
              <a:no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grpSp>
        <p:grpSp>
          <p:nvGrpSpPr>
            <p:cNvPr id="70" name="Group 69"/>
            <p:cNvGrpSpPr/>
            <p:nvPr/>
          </p:nvGrpSpPr>
          <p:grpSpPr>
            <a:xfrm>
              <a:off x="4787663" y="1518012"/>
              <a:ext cx="3546942" cy="180288"/>
              <a:chOff x="1954530" y="3382402"/>
              <a:chExt cx="6294639" cy="180288"/>
            </a:xfrm>
          </p:grpSpPr>
          <p:sp>
            <p:nvSpPr>
              <p:cNvPr id="87" name="Rectangle 86"/>
              <p:cNvSpPr/>
              <p:nvPr/>
            </p:nvSpPr>
            <p:spPr bwMode="auto">
              <a:xfrm>
                <a:off x="1954530" y="3382402"/>
                <a:ext cx="1631066" cy="179829"/>
              </a:xfrm>
              <a:prstGeom prst="rect">
                <a:avLst/>
              </a:prstGeom>
              <a:no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
            <p:nvSpPr>
              <p:cNvPr id="88" name="Rectangle 87"/>
              <p:cNvSpPr/>
              <p:nvPr/>
            </p:nvSpPr>
            <p:spPr bwMode="auto">
              <a:xfrm>
                <a:off x="3588274" y="3382402"/>
                <a:ext cx="2329834" cy="179829"/>
              </a:xfrm>
              <a:prstGeom prst="rect">
                <a:avLst/>
              </a:prstGeom>
              <a:no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
            <p:nvSpPr>
              <p:cNvPr id="89" name="Rectangle 88"/>
              <p:cNvSpPr/>
              <p:nvPr/>
            </p:nvSpPr>
            <p:spPr bwMode="auto">
              <a:xfrm>
                <a:off x="5919335" y="3382861"/>
                <a:ext cx="2329834" cy="179829"/>
              </a:xfrm>
              <a:prstGeom prst="rect">
                <a:avLst/>
              </a:prstGeom>
              <a:no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grpSp>
        <p:sp>
          <p:nvSpPr>
            <p:cNvPr id="71" name="Rectangle 70"/>
            <p:cNvSpPr/>
            <p:nvPr/>
          </p:nvSpPr>
          <p:spPr bwMode="auto">
            <a:xfrm>
              <a:off x="4788640" y="1836879"/>
              <a:ext cx="919081" cy="179829"/>
            </a:xfrm>
            <a:prstGeom prst="rect">
              <a:avLst/>
            </a:prstGeom>
            <a:no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
          <p:nvSpPr>
            <p:cNvPr id="72" name="Rectangle 71"/>
            <p:cNvSpPr/>
            <p:nvPr/>
          </p:nvSpPr>
          <p:spPr bwMode="auto">
            <a:xfrm>
              <a:off x="5709230" y="1836879"/>
              <a:ext cx="1312826" cy="179829"/>
            </a:xfrm>
            <a:prstGeom prst="rect">
              <a:avLst/>
            </a:prstGeom>
            <a:no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
          <p:nvSpPr>
            <p:cNvPr id="73" name="Rectangle 72"/>
            <p:cNvSpPr/>
            <p:nvPr/>
          </p:nvSpPr>
          <p:spPr bwMode="auto">
            <a:xfrm>
              <a:off x="7022748" y="1837338"/>
              <a:ext cx="1312826" cy="179829"/>
            </a:xfrm>
            <a:prstGeom prst="rect">
              <a:avLst/>
            </a:prstGeom>
            <a:no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
          <p:nvSpPr>
            <p:cNvPr id="74" name="TextBox 73"/>
            <p:cNvSpPr txBox="1"/>
            <p:nvPr/>
          </p:nvSpPr>
          <p:spPr bwMode="auto">
            <a:xfrm>
              <a:off x="8157082" y="1852322"/>
              <a:ext cx="447238" cy="153888"/>
            </a:xfrm>
            <a:prstGeom prst="rect">
              <a:avLst/>
            </a:prstGeom>
            <a:noFill/>
            <a:ln w="9525">
              <a:noFill/>
              <a:miter lim="800000"/>
              <a:headEnd/>
              <a:tailEnd/>
            </a:ln>
          </p:spPr>
          <p:txBody>
            <a:bodyPr wrap="none" lIns="0" tIns="0" rIns="0" bIns="0" rtlCol="0">
              <a:spAutoFit/>
            </a:bodyPr>
            <a:lstStyle/>
            <a:p>
              <a:r>
                <a:rPr lang="en-US" sz="1000" dirty="0" smtClean="0">
                  <a:solidFill>
                    <a:srgbClr val="FFFF00"/>
                  </a:solidFill>
                  <a:latin typeface="Verdana" pitchFamily="34" charset="0"/>
                </a:rPr>
                <a:t>30 kHz</a:t>
              </a:r>
              <a:endParaRPr lang="en-US" sz="1000" dirty="0">
                <a:solidFill>
                  <a:srgbClr val="FFFF00"/>
                </a:solidFill>
                <a:latin typeface="Verdana" pitchFamily="34" charset="0"/>
              </a:endParaRPr>
            </a:p>
          </p:txBody>
        </p:sp>
        <p:sp>
          <p:nvSpPr>
            <p:cNvPr id="75" name="TextBox 74"/>
            <p:cNvSpPr txBox="1"/>
            <p:nvPr/>
          </p:nvSpPr>
          <p:spPr bwMode="auto">
            <a:xfrm>
              <a:off x="1114217" y="1191645"/>
              <a:ext cx="3292691" cy="184666"/>
            </a:xfrm>
            <a:prstGeom prst="rect">
              <a:avLst/>
            </a:prstGeom>
            <a:noFill/>
            <a:ln w="9525">
              <a:noFill/>
              <a:miter lim="800000"/>
              <a:headEnd/>
              <a:tailEnd/>
            </a:ln>
          </p:spPr>
          <p:txBody>
            <a:bodyPr wrap="square" lIns="0" tIns="0" rIns="0" bIns="0" rtlCol="0">
              <a:spAutoFit/>
            </a:bodyPr>
            <a:lstStyle/>
            <a:p>
              <a:pPr>
                <a:tabLst>
                  <a:tab pos="571500" algn="l"/>
                </a:tabLst>
              </a:pPr>
              <a:r>
                <a:rPr lang="en-US" sz="1200" b="1" dirty="0" smtClean="0">
                  <a:solidFill>
                    <a:srgbClr val="FFFF00"/>
                  </a:solidFill>
                  <a:latin typeface="Verdana" pitchFamily="34" charset="0"/>
                </a:rPr>
                <a:t>SLF	S</a:t>
              </a:r>
              <a:r>
                <a:rPr lang="en-US" sz="1200" b="1" dirty="0" smtClean="0">
                  <a:solidFill>
                    <a:schemeClr val="bg1"/>
                  </a:solidFill>
                  <a:latin typeface="Verdana" pitchFamily="34" charset="0"/>
                </a:rPr>
                <a:t>uper </a:t>
              </a:r>
              <a:r>
                <a:rPr lang="en-US" sz="1200" b="1" dirty="0" smtClean="0">
                  <a:solidFill>
                    <a:srgbClr val="FFFF00"/>
                  </a:solidFill>
                  <a:latin typeface="Verdana" pitchFamily="34" charset="0"/>
                </a:rPr>
                <a:t>L</a:t>
              </a:r>
              <a:r>
                <a:rPr lang="en-US" sz="1200" b="1" dirty="0" smtClean="0">
                  <a:solidFill>
                    <a:schemeClr val="bg1"/>
                  </a:solidFill>
                  <a:latin typeface="Verdana" pitchFamily="34" charset="0"/>
                </a:rPr>
                <a:t>ow</a:t>
              </a:r>
              <a:r>
                <a:rPr lang="en-US" sz="1200" b="1" dirty="0" smtClean="0">
                  <a:solidFill>
                    <a:srgbClr val="FFFF00"/>
                  </a:solidFill>
                  <a:latin typeface="Verdana" pitchFamily="34" charset="0"/>
                </a:rPr>
                <a:t> F</a:t>
              </a:r>
              <a:r>
                <a:rPr lang="en-US" sz="1200" b="1" dirty="0" smtClean="0">
                  <a:solidFill>
                    <a:schemeClr val="bg1"/>
                  </a:solidFill>
                  <a:latin typeface="Verdana" pitchFamily="34" charset="0"/>
                </a:rPr>
                <a:t>requency</a:t>
              </a:r>
              <a:endParaRPr lang="en-US" sz="1200" b="1" dirty="0">
                <a:solidFill>
                  <a:schemeClr val="bg1"/>
                </a:solidFill>
                <a:latin typeface="Verdana" pitchFamily="34" charset="0"/>
              </a:endParaRPr>
            </a:p>
          </p:txBody>
        </p:sp>
        <p:sp>
          <p:nvSpPr>
            <p:cNvPr id="76" name="TextBox 75"/>
            <p:cNvSpPr txBox="1"/>
            <p:nvPr/>
          </p:nvSpPr>
          <p:spPr bwMode="auto">
            <a:xfrm>
              <a:off x="1114424" y="1515338"/>
              <a:ext cx="3292475" cy="184666"/>
            </a:xfrm>
            <a:prstGeom prst="rect">
              <a:avLst/>
            </a:prstGeom>
            <a:noFill/>
            <a:ln w="9525">
              <a:noFill/>
              <a:miter lim="800000"/>
              <a:headEnd/>
              <a:tailEnd/>
            </a:ln>
          </p:spPr>
          <p:txBody>
            <a:bodyPr wrap="square" lIns="0" tIns="0" rIns="0" bIns="0" rtlCol="0">
              <a:spAutoFit/>
            </a:bodyPr>
            <a:lstStyle>
              <a:defPPr>
                <a:defRPr lang="en-US"/>
              </a:defPPr>
              <a:lvl1pPr algn="r">
                <a:defRPr sz="1600" b="1">
                  <a:solidFill>
                    <a:srgbClr val="FFFF00"/>
                  </a:solidFill>
                  <a:latin typeface="Verdana" pitchFamily="34" charset="0"/>
                </a:defRPr>
              </a:lvl1pPr>
            </a:lstStyle>
            <a:p>
              <a:pPr algn="l">
                <a:tabLst>
                  <a:tab pos="571500" algn="l"/>
                </a:tabLst>
              </a:pPr>
              <a:r>
                <a:rPr lang="en-US" sz="1200" dirty="0" smtClean="0"/>
                <a:t>ULF	U</a:t>
              </a:r>
              <a:r>
                <a:rPr lang="en-US" sz="1200" dirty="0" smtClean="0">
                  <a:solidFill>
                    <a:schemeClr val="bg1"/>
                  </a:solidFill>
                </a:rPr>
                <a:t>ltra</a:t>
              </a:r>
              <a:r>
                <a:rPr lang="en-US" sz="1200" dirty="0" smtClean="0"/>
                <a:t> L</a:t>
              </a:r>
              <a:r>
                <a:rPr lang="en-US" sz="1200" dirty="0" smtClean="0">
                  <a:solidFill>
                    <a:schemeClr val="bg1"/>
                  </a:solidFill>
                </a:rPr>
                <a:t>ow</a:t>
              </a:r>
              <a:r>
                <a:rPr lang="en-US" sz="1200" dirty="0" smtClean="0"/>
                <a:t> F</a:t>
              </a:r>
              <a:r>
                <a:rPr lang="en-US" sz="1200" dirty="0" smtClean="0">
                  <a:solidFill>
                    <a:schemeClr val="bg1"/>
                  </a:solidFill>
                </a:rPr>
                <a:t>requency</a:t>
              </a:r>
              <a:endParaRPr lang="en-US" sz="1200" dirty="0">
                <a:solidFill>
                  <a:schemeClr val="bg1"/>
                </a:solidFill>
              </a:endParaRPr>
            </a:p>
          </p:txBody>
        </p:sp>
        <p:sp>
          <p:nvSpPr>
            <p:cNvPr id="77" name="TextBox 76"/>
            <p:cNvSpPr txBox="1"/>
            <p:nvPr/>
          </p:nvSpPr>
          <p:spPr bwMode="auto">
            <a:xfrm>
              <a:off x="1114424" y="1812995"/>
              <a:ext cx="3292475" cy="184666"/>
            </a:xfrm>
            <a:prstGeom prst="rect">
              <a:avLst/>
            </a:prstGeom>
            <a:noFill/>
            <a:ln w="9525">
              <a:noFill/>
              <a:miter lim="800000"/>
              <a:headEnd/>
              <a:tailEnd/>
            </a:ln>
          </p:spPr>
          <p:txBody>
            <a:bodyPr wrap="square" lIns="0" tIns="0" rIns="0" bIns="0" rtlCol="0">
              <a:spAutoFit/>
            </a:bodyPr>
            <a:lstStyle>
              <a:defPPr>
                <a:defRPr lang="en-US"/>
              </a:defPPr>
              <a:lvl1pPr algn="r">
                <a:defRPr sz="1600" b="1">
                  <a:solidFill>
                    <a:srgbClr val="FFFF00"/>
                  </a:solidFill>
                  <a:latin typeface="Verdana" pitchFamily="34" charset="0"/>
                </a:defRPr>
              </a:lvl1pPr>
            </a:lstStyle>
            <a:p>
              <a:pPr algn="l">
                <a:tabLst>
                  <a:tab pos="571500" algn="l"/>
                </a:tabLst>
              </a:pPr>
              <a:r>
                <a:rPr lang="en-US" sz="1200" dirty="0" smtClean="0"/>
                <a:t>VLF	V</a:t>
              </a:r>
              <a:r>
                <a:rPr lang="en-US" sz="1200" dirty="0" smtClean="0">
                  <a:solidFill>
                    <a:schemeClr val="bg1"/>
                  </a:solidFill>
                </a:rPr>
                <a:t>ery</a:t>
              </a:r>
              <a:r>
                <a:rPr lang="en-US" sz="1200" dirty="0" smtClean="0"/>
                <a:t> L</a:t>
              </a:r>
              <a:r>
                <a:rPr lang="en-US" sz="1200" dirty="0" smtClean="0">
                  <a:solidFill>
                    <a:schemeClr val="bg1"/>
                  </a:solidFill>
                </a:rPr>
                <a:t>ow</a:t>
              </a:r>
              <a:r>
                <a:rPr lang="en-US" sz="1200" dirty="0" smtClean="0"/>
                <a:t> F</a:t>
              </a:r>
              <a:r>
                <a:rPr lang="en-US" sz="1200" dirty="0" smtClean="0">
                  <a:solidFill>
                    <a:schemeClr val="bg1"/>
                  </a:solidFill>
                </a:rPr>
                <a:t>requency</a:t>
              </a:r>
              <a:endParaRPr lang="en-US" sz="1200" dirty="0">
                <a:solidFill>
                  <a:schemeClr val="bg1"/>
                </a:solidFill>
              </a:endParaRPr>
            </a:p>
          </p:txBody>
        </p:sp>
        <p:sp>
          <p:nvSpPr>
            <p:cNvPr id="78" name="TextBox 77"/>
            <p:cNvSpPr txBox="1"/>
            <p:nvPr/>
          </p:nvSpPr>
          <p:spPr bwMode="auto">
            <a:xfrm>
              <a:off x="1114424" y="855095"/>
              <a:ext cx="3292475" cy="184666"/>
            </a:xfrm>
            <a:prstGeom prst="rect">
              <a:avLst/>
            </a:prstGeom>
            <a:noFill/>
            <a:ln w="9525">
              <a:noFill/>
              <a:miter lim="800000"/>
              <a:headEnd/>
              <a:tailEnd/>
            </a:ln>
          </p:spPr>
          <p:txBody>
            <a:bodyPr wrap="square" lIns="0" tIns="0" rIns="0" bIns="0" rtlCol="0">
              <a:spAutoFit/>
            </a:bodyPr>
            <a:lstStyle/>
            <a:p>
              <a:pPr>
                <a:tabLst>
                  <a:tab pos="571500" algn="l"/>
                </a:tabLst>
              </a:pPr>
              <a:r>
                <a:rPr lang="en-US" sz="1200" b="1" dirty="0" smtClean="0">
                  <a:solidFill>
                    <a:srgbClr val="FFFF00"/>
                  </a:solidFill>
                  <a:latin typeface="Verdana" pitchFamily="34" charset="0"/>
                </a:rPr>
                <a:t>ELF	E</a:t>
              </a:r>
              <a:r>
                <a:rPr lang="en-US" sz="1200" b="1" dirty="0" smtClean="0">
                  <a:solidFill>
                    <a:schemeClr val="bg1"/>
                  </a:solidFill>
                  <a:latin typeface="Verdana" pitchFamily="34" charset="0"/>
                </a:rPr>
                <a:t>xtremely </a:t>
              </a:r>
              <a:r>
                <a:rPr lang="en-US" sz="1200" b="1" dirty="0" smtClean="0">
                  <a:solidFill>
                    <a:srgbClr val="FFFF00"/>
                  </a:solidFill>
                  <a:latin typeface="Verdana" pitchFamily="34" charset="0"/>
                </a:rPr>
                <a:t>L</a:t>
              </a:r>
              <a:r>
                <a:rPr lang="en-US" sz="1200" b="1" dirty="0" smtClean="0">
                  <a:solidFill>
                    <a:schemeClr val="bg1"/>
                  </a:solidFill>
                  <a:latin typeface="Verdana" pitchFamily="34" charset="0"/>
                </a:rPr>
                <a:t>ow</a:t>
              </a:r>
              <a:r>
                <a:rPr lang="en-US" sz="1200" b="1" dirty="0" smtClean="0">
                  <a:solidFill>
                    <a:srgbClr val="FFFF00"/>
                  </a:solidFill>
                  <a:latin typeface="Verdana" pitchFamily="34" charset="0"/>
                </a:rPr>
                <a:t> F</a:t>
              </a:r>
              <a:r>
                <a:rPr lang="en-US" sz="1200" b="1" dirty="0" smtClean="0">
                  <a:solidFill>
                    <a:schemeClr val="bg1"/>
                  </a:solidFill>
                  <a:latin typeface="Verdana" pitchFamily="34" charset="0"/>
                </a:rPr>
                <a:t>requency</a:t>
              </a:r>
              <a:endParaRPr lang="en-US" sz="1200" b="1" dirty="0">
                <a:solidFill>
                  <a:schemeClr val="bg1"/>
                </a:solidFill>
                <a:latin typeface="Verdana" pitchFamily="34" charset="0"/>
              </a:endParaRPr>
            </a:p>
          </p:txBody>
        </p:sp>
        <p:sp>
          <p:nvSpPr>
            <p:cNvPr id="79" name="Rounded Rectangle 78"/>
            <p:cNvSpPr/>
            <p:nvPr/>
          </p:nvSpPr>
          <p:spPr bwMode="auto">
            <a:xfrm>
              <a:off x="1039949" y="2116515"/>
              <a:ext cx="7724775" cy="277811"/>
            </a:xfrm>
            <a:prstGeom prst="roundRect">
              <a:avLst/>
            </a:prstGeom>
            <a:solidFill>
              <a:srgbClr val="C2FFF0">
                <a:alpha val="20000"/>
              </a:srgbClr>
            </a:solidFill>
            <a:ln w="317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1800"/>
            </a:p>
          </p:txBody>
        </p:sp>
        <p:sp>
          <p:nvSpPr>
            <p:cNvPr id="80" name="TextBox 79"/>
            <p:cNvSpPr txBox="1"/>
            <p:nvPr/>
          </p:nvSpPr>
          <p:spPr bwMode="auto">
            <a:xfrm>
              <a:off x="8069646" y="2199215"/>
              <a:ext cx="528991" cy="153888"/>
            </a:xfrm>
            <a:prstGeom prst="rect">
              <a:avLst/>
            </a:prstGeom>
            <a:noFill/>
            <a:ln w="9525">
              <a:noFill/>
              <a:miter lim="800000"/>
              <a:headEnd/>
              <a:tailEnd/>
            </a:ln>
          </p:spPr>
          <p:txBody>
            <a:bodyPr wrap="none" lIns="0" tIns="0" rIns="0" bIns="0" rtlCol="0">
              <a:spAutoFit/>
            </a:bodyPr>
            <a:lstStyle/>
            <a:p>
              <a:r>
                <a:rPr lang="en-US" sz="1000" dirty="0" smtClean="0">
                  <a:solidFill>
                    <a:srgbClr val="FFFF00"/>
                  </a:solidFill>
                  <a:latin typeface="Verdana" pitchFamily="34" charset="0"/>
                </a:rPr>
                <a:t>300 kHz</a:t>
              </a:r>
              <a:endParaRPr lang="en-US" sz="1000" dirty="0">
                <a:solidFill>
                  <a:srgbClr val="FFFF00"/>
                </a:solidFill>
                <a:latin typeface="Verdana" pitchFamily="34" charset="0"/>
              </a:endParaRPr>
            </a:p>
          </p:txBody>
        </p:sp>
        <p:sp>
          <p:nvSpPr>
            <p:cNvPr id="81" name="TextBox 80"/>
            <p:cNvSpPr txBox="1"/>
            <p:nvPr/>
          </p:nvSpPr>
          <p:spPr bwMode="auto">
            <a:xfrm>
              <a:off x="4607048" y="2197696"/>
              <a:ext cx="447238" cy="153888"/>
            </a:xfrm>
            <a:prstGeom prst="rect">
              <a:avLst/>
            </a:prstGeom>
            <a:noFill/>
            <a:ln w="9525">
              <a:noFill/>
              <a:miter lim="800000"/>
              <a:headEnd/>
              <a:tailEnd/>
            </a:ln>
          </p:spPr>
          <p:txBody>
            <a:bodyPr wrap="none" lIns="0" tIns="0" rIns="0" bIns="0" rtlCol="0">
              <a:spAutoFit/>
            </a:bodyPr>
            <a:lstStyle>
              <a:defPPr>
                <a:defRPr lang="en-US"/>
              </a:defPPr>
              <a:lvl1pPr>
                <a:defRPr sz="1100">
                  <a:solidFill>
                    <a:srgbClr val="FFFF00"/>
                  </a:solidFill>
                  <a:latin typeface="Verdana" pitchFamily="34" charset="0"/>
                </a:defRPr>
              </a:lvl1pPr>
            </a:lstStyle>
            <a:p>
              <a:r>
                <a:rPr lang="en-US" sz="1000" dirty="0" smtClean="0"/>
                <a:t>30 kHz</a:t>
              </a:r>
              <a:endParaRPr lang="en-US" sz="1000" dirty="0"/>
            </a:p>
          </p:txBody>
        </p:sp>
        <p:grpSp>
          <p:nvGrpSpPr>
            <p:cNvPr id="82" name="Group 81"/>
            <p:cNvGrpSpPr/>
            <p:nvPr/>
          </p:nvGrpSpPr>
          <p:grpSpPr>
            <a:xfrm>
              <a:off x="4788629" y="2185095"/>
              <a:ext cx="3546943" cy="180288"/>
              <a:chOff x="3858949" y="1135380"/>
              <a:chExt cx="4454377" cy="180288"/>
            </a:xfrm>
          </p:grpSpPr>
          <p:sp>
            <p:nvSpPr>
              <p:cNvPr id="84" name="Rectangle 83"/>
              <p:cNvSpPr/>
              <p:nvPr/>
            </p:nvSpPr>
            <p:spPr bwMode="auto">
              <a:xfrm>
                <a:off x="3858949" y="1135380"/>
                <a:ext cx="1154217" cy="179829"/>
              </a:xfrm>
              <a:prstGeom prst="rect">
                <a:avLst/>
              </a:prstGeom>
              <a:no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
            <p:nvSpPr>
              <p:cNvPr id="85" name="Rectangle 84"/>
              <p:cNvSpPr/>
              <p:nvPr/>
            </p:nvSpPr>
            <p:spPr bwMode="auto">
              <a:xfrm>
                <a:off x="5015062" y="1135380"/>
                <a:ext cx="1648698" cy="179829"/>
              </a:xfrm>
              <a:prstGeom prst="rect">
                <a:avLst/>
              </a:prstGeom>
              <a:no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
            <p:nvSpPr>
              <p:cNvPr id="86" name="Rectangle 85"/>
              <p:cNvSpPr/>
              <p:nvPr/>
            </p:nvSpPr>
            <p:spPr bwMode="auto">
              <a:xfrm>
                <a:off x="6664628" y="1135839"/>
                <a:ext cx="1648698" cy="179829"/>
              </a:xfrm>
              <a:prstGeom prst="rect">
                <a:avLst/>
              </a:prstGeom>
              <a:no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grpSp>
        <p:sp>
          <p:nvSpPr>
            <p:cNvPr id="83" name="TextBox 82"/>
            <p:cNvSpPr txBox="1"/>
            <p:nvPr/>
          </p:nvSpPr>
          <p:spPr bwMode="auto">
            <a:xfrm>
              <a:off x="1114424" y="2156300"/>
              <a:ext cx="3292475" cy="184666"/>
            </a:xfrm>
            <a:prstGeom prst="rect">
              <a:avLst/>
            </a:prstGeom>
            <a:noFill/>
            <a:ln w="9525">
              <a:noFill/>
              <a:miter lim="800000"/>
              <a:headEnd/>
              <a:tailEnd/>
            </a:ln>
          </p:spPr>
          <p:txBody>
            <a:bodyPr wrap="square" lIns="0" tIns="0" rIns="0" bIns="0" rtlCol="0">
              <a:spAutoFit/>
            </a:bodyPr>
            <a:lstStyle/>
            <a:p>
              <a:pPr>
                <a:tabLst>
                  <a:tab pos="571500" algn="l"/>
                </a:tabLst>
              </a:pPr>
              <a:r>
                <a:rPr lang="en-US" sz="1200" b="1" dirty="0" smtClean="0">
                  <a:solidFill>
                    <a:srgbClr val="FFFF00"/>
                  </a:solidFill>
                  <a:latin typeface="Verdana" pitchFamily="34" charset="0"/>
                </a:rPr>
                <a:t>LF	L</a:t>
              </a:r>
              <a:r>
                <a:rPr lang="en-US" sz="1200" b="1" dirty="0" smtClean="0">
                  <a:solidFill>
                    <a:schemeClr val="bg1"/>
                  </a:solidFill>
                  <a:latin typeface="Verdana" pitchFamily="34" charset="0"/>
                </a:rPr>
                <a:t>ow </a:t>
              </a:r>
              <a:r>
                <a:rPr lang="en-US" sz="1200" b="1" dirty="0" smtClean="0">
                  <a:solidFill>
                    <a:srgbClr val="FFFF00"/>
                  </a:solidFill>
                  <a:latin typeface="Verdana" pitchFamily="34" charset="0"/>
                </a:rPr>
                <a:t>F</a:t>
              </a:r>
              <a:r>
                <a:rPr lang="en-US" sz="1200" b="1" dirty="0" smtClean="0">
                  <a:solidFill>
                    <a:schemeClr val="bg1"/>
                  </a:solidFill>
                  <a:latin typeface="Verdana" pitchFamily="34" charset="0"/>
                </a:rPr>
                <a:t>requency</a:t>
              </a:r>
              <a:endParaRPr lang="en-US" sz="1200" b="1" dirty="0">
                <a:solidFill>
                  <a:schemeClr val="bg1"/>
                </a:solidFill>
                <a:latin typeface="Verdana" pitchFamily="34" charset="0"/>
              </a:endParaRPr>
            </a:p>
          </p:txBody>
        </p:sp>
      </p:grpSp>
      <p:grpSp>
        <p:nvGrpSpPr>
          <p:cNvPr id="96" name="Group 95"/>
          <p:cNvGrpSpPr/>
          <p:nvPr/>
        </p:nvGrpSpPr>
        <p:grpSpPr>
          <a:xfrm>
            <a:off x="1036034" y="3514542"/>
            <a:ext cx="7734300" cy="927892"/>
            <a:chOff x="1036034" y="3738120"/>
            <a:chExt cx="7734300" cy="927892"/>
          </a:xfrm>
        </p:grpSpPr>
        <p:sp>
          <p:nvSpPr>
            <p:cNvPr id="97" name="Rounded Rectangle 96"/>
            <p:cNvSpPr/>
            <p:nvPr/>
          </p:nvSpPr>
          <p:spPr bwMode="auto">
            <a:xfrm>
              <a:off x="1036034" y="4388201"/>
              <a:ext cx="7724775" cy="277811"/>
            </a:xfrm>
            <a:prstGeom prst="roundRect">
              <a:avLst/>
            </a:prstGeom>
            <a:solidFill>
              <a:srgbClr val="FF0000">
                <a:alpha val="20000"/>
              </a:srgbClr>
            </a:solidFill>
            <a:ln w="317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1800"/>
            </a:p>
          </p:txBody>
        </p:sp>
        <p:sp>
          <p:nvSpPr>
            <p:cNvPr id="98" name="Rounded Rectangle 97"/>
            <p:cNvSpPr/>
            <p:nvPr/>
          </p:nvSpPr>
          <p:spPr bwMode="auto">
            <a:xfrm>
              <a:off x="1045559" y="4065144"/>
              <a:ext cx="7724775" cy="277811"/>
            </a:xfrm>
            <a:prstGeom prst="roundRect">
              <a:avLst/>
            </a:prstGeom>
            <a:solidFill>
              <a:srgbClr val="00FFFF">
                <a:alpha val="20000"/>
              </a:srgbClr>
            </a:solidFill>
            <a:ln w="317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1800"/>
            </a:p>
          </p:txBody>
        </p:sp>
        <p:sp>
          <p:nvSpPr>
            <p:cNvPr id="99" name="Rounded Rectangle 98"/>
            <p:cNvSpPr/>
            <p:nvPr/>
          </p:nvSpPr>
          <p:spPr bwMode="auto">
            <a:xfrm>
              <a:off x="1036034" y="3738120"/>
              <a:ext cx="7724775" cy="277811"/>
            </a:xfrm>
            <a:prstGeom prst="roundRect">
              <a:avLst/>
            </a:prstGeom>
            <a:solidFill>
              <a:srgbClr val="FFC000">
                <a:alpha val="20000"/>
              </a:srgbClr>
            </a:solidFill>
            <a:ln w="317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1800"/>
            </a:p>
          </p:txBody>
        </p:sp>
        <p:sp>
          <p:nvSpPr>
            <p:cNvPr id="100" name="TextBox 99"/>
            <p:cNvSpPr txBox="1"/>
            <p:nvPr/>
          </p:nvSpPr>
          <p:spPr bwMode="auto">
            <a:xfrm>
              <a:off x="4604782" y="4156988"/>
              <a:ext cx="471283" cy="153888"/>
            </a:xfrm>
            <a:prstGeom prst="rect">
              <a:avLst/>
            </a:prstGeom>
            <a:noFill/>
            <a:ln w="9525">
              <a:noFill/>
              <a:miter lim="800000"/>
              <a:headEnd/>
              <a:tailEnd/>
            </a:ln>
          </p:spPr>
          <p:txBody>
            <a:bodyPr wrap="none" lIns="0" tIns="0" rIns="0" bIns="0" rtlCol="0">
              <a:spAutoFit/>
            </a:bodyPr>
            <a:lstStyle/>
            <a:p>
              <a:r>
                <a:rPr lang="en-US" sz="1000" dirty="0" smtClean="0">
                  <a:solidFill>
                    <a:srgbClr val="FFFF00"/>
                  </a:solidFill>
                  <a:latin typeface="Verdana" pitchFamily="34" charset="0"/>
                </a:rPr>
                <a:t>30 GHz</a:t>
              </a:r>
              <a:endParaRPr lang="en-US" sz="1000" dirty="0">
                <a:solidFill>
                  <a:srgbClr val="FFFF00"/>
                </a:solidFill>
                <a:latin typeface="Verdana" pitchFamily="34" charset="0"/>
              </a:endParaRPr>
            </a:p>
          </p:txBody>
        </p:sp>
        <p:sp>
          <p:nvSpPr>
            <p:cNvPr id="101" name="TextBox 100"/>
            <p:cNvSpPr txBox="1"/>
            <p:nvPr/>
          </p:nvSpPr>
          <p:spPr bwMode="auto">
            <a:xfrm>
              <a:off x="8069806" y="4156261"/>
              <a:ext cx="553037" cy="153888"/>
            </a:xfrm>
            <a:prstGeom prst="rect">
              <a:avLst/>
            </a:prstGeom>
            <a:noFill/>
            <a:ln w="9525">
              <a:noFill/>
              <a:miter lim="800000"/>
              <a:headEnd/>
              <a:tailEnd/>
            </a:ln>
          </p:spPr>
          <p:txBody>
            <a:bodyPr wrap="none" lIns="0" tIns="0" rIns="0" bIns="0" rtlCol="0">
              <a:spAutoFit/>
            </a:bodyPr>
            <a:lstStyle/>
            <a:p>
              <a:r>
                <a:rPr lang="en-US" sz="1000" dirty="0" smtClean="0">
                  <a:solidFill>
                    <a:srgbClr val="FFFF00"/>
                  </a:solidFill>
                  <a:latin typeface="Verdana" pitchFamily="34" charset="0"/>
                </a:rPr>
                <a:t>300 GHz</a:t>
              </a:r>
              <a:endParaRPr lang="en-US" sz="1000" dirty="0">
                <a:solidFill>
                  <a:srgbClr val="FFFF00"/>
                </a:solidFill>
                <a:latin typeface="Verdana" pitchFamily="34" charset="0"/>
              </a:endParaRPr>
            </a:p>
          </p:txBody>
        </p:sp>
        <p:sp>
          <p:nvSpPr>
            <p:cNvPr id="102" name="TextBox 101"/>
            <p:cNvSpPr txBox="1"/>
            <p:nvPr/>
          </p:nvSpPr>
          <p:spPr bwMode="auto">
            <a:xfrm>
              <a:off x="4523045" y="4461061"/>
              <a:ext cx="553037" cy="153888"/>
            </a:xfrm>
            <a:prstGeom prst="rect">
              <a:avLst/>
            </a:prstGeom>
            <a:noFill/>
            <a:ln w="9525">
              <a:noFill/>
              <a:miter lim="800000"/>
              <a:headEnd/>
              <a:tailEnd/>
            </a:ln>
          </p:spPr>
          <p:txBody>
            <a:bodyPr wrap="none" lIns="0" tIns="0" rIns="0" bIns="0" rtlCol="0">
              <a:spAutoFit/>
            </a:bodyPr>
            <a:lstStyle/>
            <a:p>
              <a:r>
                <a:rPr lang="en-US" sz="1000" dirty="0" smtClean="0">
                  <a:solidFill>
                    <a:srgbClr val="FFFF00"/>
                  </a:solidFill>
                  <a:latin typeface="Verdana" pitchFamily="34" charset="0"/>
                </a:rPr>
                <a:t>300 GHz</a:t>
              </a:r>
              <a:endParaRPr lang="en-US" sz="1000" dirty="0">
                <a:solidFill>
                  <a:srgbClr val="FFFF00"/>
                </a:solidFill>
                <a:latin typeface="Verdana" pitchFamily="34" charset="0"/>
              </a:endParaRPr>
            </a:p>
          </p:txBody>
        </p:sp>
        <p:sp>
          <p:nvSpPr>
            <p:cNvPr id="103" name="TextBox 102"/>
            <p:cNvSpPr txBox="1"/>
            <p:nvPr/>
          </p:nvSpPr>
          <p:spPr bwMode="auto">
            <a:xfrm>
              <a:off x="8231182" y="4452651"/>
              <a:ext cx="368691" cy="153888"/>
            </a:xfrm>
            <a:prstGeom prst="rect">
              <a:avLst/>
            </a:prstGeom>
            <a:noFill/>
            <a:ln w="9525">
              <a:noFill/>
              <a:miter lim="800000"/>
              <a:headEnd/>
              <a:tailEnd/>
            </a:ln>
          </p:spPr>
          <p:txBody>
            <a:bodyPr wrap="none" lIns="0" tIns="0" rIns="0" bIns="0" rtlCol="0">
              <a:spAutoFit/>
            </a:bodyPr>
            <a:lstStyle/>
            <a:p>
              <a:r>
                <a:rPr lang="en-US" sz="1000" dirty="0" smtClean="0">
                  <a:solidFill>
                    <a:srgbClr val="FFFF00"/>
                  </a:solidFill>
                  <a:latin typeface="Verdana" pitchFamily="34" charset="0"/>
                </a:rPr>
                <a:t>3 THz</a:t>
              </a:r>
              <a:endParaRPr lang="en-US" sz="1000" dirty="0">
                <a:solidFill>
                  <a:srgbClr val="FFFF00"/>
                </a:solidFill>
                <a:latin typeface="Verdana" pitchFamily="34" charset="0"/>
              </a:endParaRPr>
            </a:p>
          </p:txBody>
        </p:sp>
        <p:sp>
          <p:nvSpPr>
            <p:cNvPr id="104" name="TextBox 103"/>
            <p:cNvSpPr txBox="1"/>
            <p:nvPr/>
          </p:nvSpPr>
          <p:spPr bwMode="auto">
            <a:xfrm>
              <a:off x="8154077" y="3821185"/>
              <a:ext cx="471283" cy="153888"/>
            </a:xfrm>
            <a:prstGeom prst="rect">
              <a:avLst/>
            </a:prstGeom>
            <a:noFill/>
            <a:ln w="9525">
              <a:noFill/>
              <a:miter lim="800000"/>
              <a:headEnd/>
              <a:tailEnd/>
            </a:ln>
          </p:spPr>
          <p:txBody>
            <a:bodyPr wrap="none" lIns="0" tIns="0" rIns="0" bIns="0" rtlCol="0">
              <a:spAutoFit/>
            </a:bodyPr>
            <a:lstStyle/>
            <a:p>
              <a:r>
                <a:rPr lang="en-US" sz="1000" dirty="0" smtClean="0">
                  <a:solidFill>
                    <a:srgbClr val="FFFF00"/>
                  </a:solidFill>
                  <a:latin typeface="Verdana" pitchFamily="34" charset="0"/>
                </a:rPr>
                <a:t>30 GHz</a:t>
              </a:r>
              <a:endParaRPr lang="en-US" sz="1000" dirty="0">
                <a:solidFill>
                  <a:srgbClr val="FFFF00"/>
                </a:solidFill>
                <a:latin typeface="Verdana" pitchFamily="34" charset="0"/>
              </a:endParaRPr>
            </a:p>
          </p:txBody>
        </p:sp>
        <p:sp>
          <p:nvSpPr>
            <p:cNvPr id="105" name="TextBox 104"/>
            <p:cNvSpPr txBox="1"/>
            <p:nvPr/>
          </p:nvSpPr>
          <p:spPr bwMode="auto">
            <a:xfrm>
              <a:off x="4685373" y="3821682"/>
              <a:ext cx="389530" cy="153888"/>
            </a:xfrm>
            <a:prstGeom prst="rect">
              <a:avLst/>
            </a:prstGeom>
            <a:noFill/>
            <a:ln w="9525">
              <a:noFill/>
              <a:miter lim="800000"/>
              <a:headEnd/>
              <a:tailEnd/>
            </a:ln>
          </p:spPr>
          <p:txBody>
            <a:bodyPr wrap="none" lIns="0" tIns="0" rIns="0" bIns="0" rtlCol="0">
              <a:spAutoFit/>
            </a:bodyPr>
            <a:lstStyle>
              <a:defPPr>
                <a:defRPr lang="en-US"/>
              </a:defPPr>
              <a:lvl1pPr>
                <a:defRPr sz="1100">
                  <a:solidFill>
                    <a:srgbClr val="FFFF00"/>
                  </a:solidFill>
                  <a:latin typeface="Verdana" pitchFamily="34" charset="0"/>
                </a:defRPr>
              </a:lvl1pPr>
            </a:lstStyle>
            <a:p>
              <a:r>
                <a:rPr lang="en-US" sz="1000" dirty="0" smtClean="0"/>
                <a:t>3 GHz</a:t>
              </a:r>
              <a:endParaRPr lang="en-US" sz="1000" dirty="0"/>
            </a:p>
          </p:txBody>
        </p:sp>
        <p:grpSp>
          <p:nvGrpSpPr>
            <p:cNvPr id="106" name="Group 105"/>
            <p:cNvGrpSpPr/>
            <p:nvPr/>
          </p:nvGrpSpPr>
          <p:grpSpPr>
            <a:xfrm>
              <a:off x="4787095" y="3806700"/>
              <a:ext cx="3546943" cy="180288"/>
              <a:chOff x="3858949" y="1135380"/>
              <a:chExt cx="4454377" cy="180288"/>
            </a:xfrm>
          </p:grpSpPr>
          <p:sp>
            <p:nvSpPr>
              <p:cNvPr id="118" name="Rectangle 117"/>
              <p:cNvSpPr/>
              <p:nvPr/>
            </p:nvSpPr>
            <p:spPr bwMode="auto">
              <a:xfrm>
                <a:off x="3858949" y="1135380"/>
                <a:ext cx="1154217" cy="179829"/>
              </a:xfrm>
              <a:prstGeom prst="rect">
                <a:avLst/>
              </a:prstGeom>
              <a:no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
            <p:nvSpPr>
              <p:cNvPr id="119" name="Rectangle 118"/>
              <p:cNvSpPr/>
              <p:nvPr/>
            </p:nvSpPr>
            <p:spPr bwMode="auto">
              <a:xfrm>
                <a:off x="5015062" y="1135380"/>
                <a:ext cx="1648698" cy="179829"/>
              </a:xfrm>
              <a:prstGeom prst="rect">
                <a:avLst/>
              </a:prstGeom>
              <a:no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
            <p:nvSpPr>
              <p:cNvPr id="120" name="Rectangle 119"/>
              <p:cNvSpPr/>
              <p:nvPr/>
            </p:nvSpPr>
            <p:spPr bwMode="auto">
              <a:xfrm>
                <a:off x="6664628" y="1135839"/>
                <a:ext cx="1648698" cy="179829"/>
              </a:xfrm>
              <a:prstGeom prst="rect">
                <a:avLst/>
              </a:prstGeom>
              <a:no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grpSp>
        <p:grpSp>
          <p:nvGrpSpPr>
            <p:cNvPr id="107" name="Group 106"/>
            <p:cNvGrpSpPr/>
            <p:nvPr/>
          </p:nvGrpSpPr>
          <p:grpSpPr>
            <a:xfrm>
              <a:off x="4787105" y="4141525"/>
              <a:ext cx="3546942" cy="180287"/>
              <a:chOff x="1954514" y="2244905"/>
              <a:chExt cx="6294639" cy="180287"/>
            </a:xfrm>
          </p:grpSpPr>
          <p:sp>
            <p:nvSpPr>
              <p:cNvPr id="115" name="Rectangle 114"/>
              <p:cNvSpPr/>
              <p:nvPr/>
            </p:nvSpPr>
            <p:spPr bwMode="auto">
              <a:xfrm>
                <a:off x="1954514" y="2244905"/>
                <a:ext cx="1631066" cy="179828"/>
              </a:xfrm>
              <a:prstGeom prst="rect">
                <a:avLst/>
              </a:prstGeom>
              <a:no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
            <p:nvSpPr>
              <p:cNvPr id="116" name="Rectangle 115"/>
              <p:cNvSpPr/>
              <p:nvPr/>
            </p:nvSpPr>
            <p:spPr bwMode="auto">
              <a:xfrm>
                <a:off x="3588258" y="2244905"/>
                <a:ext cx="2329834" cy="179828"/>
              </a:xfrm>
              <a:prstGeom prst="rect">
                <a:avLst/>
              </a:prstGeom>
              <a:no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
            <p:nvSpPr>
              <p:cNvPr id="117" name="Rectangle 116"/>
              <p:cNvSpPr/>
              <p:nvPr/>
            </p:nvSpPr>
            <p:spPr bwMode="auto">
              <a:xfrm>
                <a:off x="5919319" y="2245364"/>
                <a:ext cx="2329834" cy="179828"/>
              </a:xfrm>
              <a:prstGeom prst="rect">
                <a:avLst/>
              </a:prstGeom>
              <a:no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grpSp>
        <p:grpSp>
          <p:nvGrpSpPr>
            <p:cNvPr id="108" name="Group 107"/>
            <p:cNvGrpSpPr/>
            <p:nvPr/>
          </p:nvGrpSpPr>
          <p:grpSpPr>
            <a:xfrm>
              <a:off x="4787114" y="4440822"/>
              <a:ext cx="3546942" cy="180288"/>
              <a:chOff x="1954530" y="3382402"/>
              <a:chExt cx="6294639" cy="180288"/>
            </a:xfrm>
          </p:grpSpPr>
          <p:sp>
            <p:nvSpPr>
              <p:cNvPr id="112" name="Rectangle 111"/>
              <p:cNvSpPr/>
              <p:nvPr/>
            </p:nvSpPr>
            <p:spPr bwMode="auto">
              <a:xfrm>
                <a:off x="1954530" y="3382402"/>
                <a:ext cx="1631066" cy="179829"/>
              </a:xfrm>
              <a:prstGeom prst="rect">
                <a:avLst/>
              </a:prstGeom>
              <a:no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
            <p:nvSpPr>
              <p:cNvPr id="113" name="Rectangle 112"/>
              <p:cNvSpPr/>
              <p:nvPr/>
            </p:nvSpPr>
            <p:spPr bwMode="auto">
              <a:xfrm>
                <a:off x="3588274" y="3382402"/>
                <a:ext cx="2329834" cy="179829"/>
              </a:xfrm>
              <a:prstGeom prst="rect">
                <a:avLst/>
              </a:prstGeom>
              <a:no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
            <p:nvSpPr>
              <p:cNvPr id="114" name="Rectangle 113"/>
              <p:cNvSpPr/>
              <p:nvPr/>
            </p:nvSpPr>
            <p:spPr bwMode="auto">
              <a:xfrm>
                <a:off x="5919335" y="3382861"/>
                <a:ext cx="2329834" cy="179829"/>
              </a:xfrm>
              <a:prstGeom prst="rect">
                <a:avLst/>
              </a:prstGeom>
              <a:no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grpSp>
        <p:sp>
          <p:nvSpPr>
            <p:cNvPr id="109" name="TextBox 108"/>
            <p:cNvSpPr txBox="1"/>
            <p:nvPr/>
          </p:nvSpPr>
          <p:spPr bwMode="auto">
            <a:xfrm>
              <a:off x="1114424" y="4111280"/>
              <a:ext cx="3292475" cy="184666"/>
            </a:xfrm>
            <a:prstGeom prst="rect">
              <a:avLst/>
            </a:prstGeom>
            <a:noFill/>
            <a:ln w="9525">
              <a:noFill/>
              <a:miter lim="800000"/>
              <a:headEnd/>
              <a:tailEnd/>
            </a:ln>
          </p:spPr>
          <p:txBody>
            <a:bodyPr wrap="square" lIns="0" tIns="0" rIns="0" bIns="0" rtlCol="0">
              <a:spAutoFit/>
            </a:bodyPr>
            <a:lstStyle/>
            <a:p>
              <a:pPr>
                <a:tabLst>
                  <a:tab pos="571500" algn="l"/>
                </a:tabLst>
              </a:pPr>
              <a:r>
                <a:rPr lang="en-US" sz="1200" b="1" dirty="0" smtClean="0">
                  <a:solidFill>
                    <a:srgbClr val="FFFF00"/>
                  </a:solidFill>
                  <a:latin typeface="Verdana" pitchFamily="34" charset="0"/>
                </a:rPr>
                <a:t>EHF	E</a:t>
              </a:r>
              <a:r>
                <a:rPr lang="en-US" sz="1200" b="1" dirty="0" smtClean="0">
                  <a:solidFill>
                    <a:schemeClr val="bg1"/>
                  </a:solidFill>
                  <a:latin typeface="Verdana" pitchFamily="34" charset="0"/>
                </a:rPr>
                <a:t>xtremely</a:t>
              </a:r>
              <a:r>
                <a:rPr lang="en-US" sz="1200" b="1" dirty="0" smtClean="0">
                  <a:solidFill>
                    <a:srgbClr val="FFFF00"/>
                  </a:solidFill>
                  <a:latin typeface="Verdana" pitchFamily="34" charset="0"/>
                </a:rPr>
                <a:t> H</a:t>
              </a:r>
              <a:r>
                <a:rPr lang="en-US" sz="1200" b="1" dirty="0" smtClean="0">
                  <a:solidFill>
                    <a:schemeClr val="bg1"/>
                  </a:solidFill>
                  <a:latin typeface="Verdana" pitchFamily="34" charset="0"/>
                </a:rPr>
                <a:t>igh</a:t>
              </a:r>
              <a:r>
                <a:rPr lang="en-US" sz="1200" b="1" dirty="0" smtClean="0">
                  <a:solidFill>
                    <a:srgbClr val="FFFF00"/>
                  </a:solidFill>
                  <a:latin typeface="Verdana" pitchFamily="34" charset="0"/>
                </a:rPr>
                <a:t> F</a:t>
              </a:r>
              <a:r>
                <a:rPr lang="en-US" sz="1200" b="1" dirty="0" smtClean="0">
                  <a:solidFill>
                    <a:schemeClr val="bg1"/>
                  </a:solidFill>
                  <a:latin typeface="Verdana" pitchFamily="34" charset="0"/>
                </a:rPr>
                <a:t>requency</a:t>
              </a:r>
              <a:endParaRPr lang="en-US" sz="1200" b="1" dirty="0">
                <a:solidFill>
                  <a:schemeClr val="bg1"/>
                </a:solidFill>
                <a:latin typeface="Verdana" pitchFamily="34" charset="0"/>
              </a:endParaRPr>
            </a:p>
          </p:txBody>
        </p:sp>
        <p:sp>
          <p:nvSpPr>
            <p:cNvPr id="110" name="TextBox 109"/>
            <p:cNvSpPr txBox="1"/>
            <p:nvPr/>
          </p:nvSpPr>
          <p:spPr bwMode="auto">
            <a:xfrm>
              <a:off x="1115352" y="4430210"/>
              <a:ext cx="3270611" cy="184666"/>
            </a:xfrm>
            <a:prstGeom prst="rect">
              <a:avLst/>
            </a:prstGeom>
            <a:noFill/>
            <a:ln w="9525">
              <a:noFill/>
              <a:miter lim="800000"/>
              <a:headEnd/>
              <a:tailEnd/>
            </a:ln>
          </p:spPr>
          <p:txBody>
            <a:bodyPr wrap="square" lIns="0" tIns="0" rIns="0" bIns="0" rtlCol="0">
              <a:spAutoFit/>
            </a:bodyPr>
            <a:lstStyle>
              <a:defPPr>
                <a:defRPr lang="en-US"/>
              </a:defPPr>
              <a:lvl1pPr algn="r">
                <a:defRPr sz="1600" b="1">
                  <a:solidFill>
                    <a:srgbClr val="FFFF00"/>
                  </a:solidFill>
                  <a:latin typeface="Verdana" pitchFamily="34" charset="0"/>
                </a:defRPr>
              </a:lvl1pPr>
            </a:lstStyle>
            <a:p>
              <a:pPr algn="l">
                <a:tabLst>
                  <a:tab pos="571500" algn="l"/>
                </a:tabLst>
              </a:pPr>
              <a:r>
                <a:rPr lang="en-US" sz="1200" dirty="0" smtClean="0"/>
                <a:t>THF	T</a:t>
              </a:r>
              <a:r>
                <a:rPr lang="en-US" sz="1200" dirty="0" smtClean="0">
                  <a:solidFill>
                    <a:schemeClr val="bg1"/>
                  </a:solidFill>
                </a:rPr>
                <a:t>remendously</a:t>
              </a:r>
              <a:r>
                <a:rPr lang="en-US" sz="1200" dirty="0" smtClean="0"/>
                <a:t> H</a:t>
              </a:r>
              <a:r>
                <a:rPr lang="en-US" sz="1200" dirty="0" smtClean="0">
                  <a:solidFill>
                    <a:schemeClr val="bg1"/>
                  </a:solidFill>
                </a:rPr>
                <a:t>igh</a:t>
              </a:r>
              <a:r>
                <a:rPr lang="en-US" sz="1200" dirty="0" smtClean="0"/>
                <a:t> F</a:t>
              </a:r>
              <a:r>
                <a:rPr lang="en-US" sz="1200" dirty="0" smtClean="0">
                  <a:solidFill>
                    <a:schemeClr val="bg1"/>
                  </a:solidFill>
                </a:rPr>
                <a:t>requency</a:t>
              </a:r>
              <a:endParaRPr lang="en-US" sz="1200" dirty="0">
                <a:solidFill>
                  <a:schemeClr val="bg1"/>
                </a:solidFill>
              </a:endParaRPr>
            </a:p>
          </p:txBody>
        </p:sp>
        <p:sp>
          <p:nvSpPr>
            <p:cNvPr id="111" name="TextBox 110"/>
            <p:cNvSpPr txBox="1"/>
            <p:nvPr/>
          </p:nvSpPr>
          <p:spPr bwMode="auto">
            <a:xfrm>
              <a:off x="1114424" y="3777905"/>
              <a:ext cx="3292475" cy="184666"/>
            </a:xfrm>
            <a:prstGeom prst="rect">
              <a:avLst/>
            </a:prstGeom>
            <a:noFill/>
            <a:ln w="9525">
              <a:noFill/>
              <a:miter lim="800000"/>
              <a:headEnd/>
              <a:tailEnd/>
            </a:ln>
          </p:spPr>
          <p:txBody>
            <a:bodyPr wrap="square" lIns="0" tIns="0" rIns="0" bIns="0" rtlCol="0">
              <a:spAutoFit/>
            </a:bodyPr>
            <a:lstStyle/>
            <a:p>
              <a:pPr>
                <a:tabLst>
                  <a:tab pos="571500" algn="l"/>
                </a:tabLst>
              </a:pPr>
              <a:r>
                <a:rPr lang="en-US" sz="1200" b="1" dirty="0" smtClean="0">
                  <a:solidFill>
                    <a:srgbClr val="FFFF00"/>
                  </a:solidFill>
                  <a:latin typeface="Verdana" pitchFamily="34" charset="0"/>
                </a:rPr>
                <a:t>SHF	S</a:t>
              </a:r>
              <a:r>
                <a:rPr lang="en-US" sz="1200" b="1" dirty="0" smtClean="0">
                  <a:solidFill>
                    <a:schemeClr val="bg1"/>
                  </a:solidFill>
                  <a:latin typeface="Verdana" pitchFamily="34" charset="0"/>
                </a:rPr>
                <a:t>uper High </a:t>
              </a:r>
              <a:r>
                <a:rPr lang="en-US" sz="1200" b="1" dirty="0" smtClean="0">
                  <a:solidFill>
                    <a:srgbClr val="FFFF00"/>
                  </a:solidFill>
                  <a:latin typeface="Verdana" pitchFamily="34" charset="0"/>
                </a:rPr>
                <a:t>F</a:t>
              </a:r>
              <a:r>
                <a:rPr lang="en-US" sz="1200" b="1" dirty="0" smtClean="0">
                  <a:solidFill>
                    <a:schemeClr val="bg1"/>
                  </a:solidFill>
                  <a:latin typeface="Verdana" pitchFamily="34" charset="0"/>
                </a:rPr>
                <a:t>requency</a:t>
              </a:r>
              <a:endParaRPr lang="en-US" sz="1200" b="1" dirty="0">
                <a:solidFill>
                  <a:schemeClr val="bg1"/>
                </a:solidFill>
                <a:latin typeface="Verdana" pitchFamily="34" charset="0"/>
              </a:endParaRPr>
            </a:p>
          </p:txBody>
        </p:sp>
      </p:grpSp>
    </p:spTree>
    <p:extLst>
      <p:ext uri="{BB962C8B-B14F-4D97-AF65-F5344CB8AC3E}">
        <p14:creationId xmlns:p14="http://schemas.microsoft.com/office/powerpoint/2010/main" val="6550116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5"/>
                                        </p:tgtEl>
                                      </p:cBhvr>
                                    </p:animEffect>
                                    <p:set>
                                      <p:cBhvr>
                                        <p:cTn id="7" dur="1" fill="hold">
                                          <p:stCondLst>
                                            <p:cond delay="499"/>
                                          </p:stCondLst>
                                        </p:cTn>
                                        <p:tgtEl>
                                          <p:spTgt spid="15"/>
                                        </p:tgtEl>
                                        <p:attrNameLst>
                                          <p:attrName>style.visibility</p:attrName>
                                        </p:attrNameLst>
                                      </p:cBhvr>
                                      <p:to>
                                        <p:strVal val="hidden"/>
                                      </p:to>
                                    </p:set>
                                  </p:childTnLst>
                                </p:cTn>
                              </p:par>
                              <p:par>
                                <p:cTn id="8" presetID="22" presetClass="entr" presetSubtype="1" fill="hold" nodeType="withEffect">
                                  <p:stCondLst>
                                    <p:cond delay="0"/>
                                  </p:stCondLst>
                                  <p:childTnLst>
                                    <p:set>
                                      <p:cBhvr>
                                        <p:cTn id="9" dur="1" fill="hold">
                                          <p:stCondLst>
                                            <p:cond delay="0"/>
                                          </p:stCondLst>
                                        </p:cTn>
                                        <p:tgtEl>
                                          <p:spTgt spid="56"/>
                                        </p:tgtEl>
                                        <p:attrNameLst>
                                          <p:attrName>style.visibility</p:attrName>
                                        </p:attrNameLst>
                                      </p:cBhvr>
                                      <p:to>
                                        <p:strVal val="visible"/>
                                      </p:to>
                                    </p:set>
                                    <p:animEffect transition="in" filter="wipe(up)">
                                      <p:cBhvr>
                                        <p:cTn id="10" dur="3000"/>
                                        <p:tgtEl>
                                          <p:spTgt spid="56"/>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nodeType="clickEffect">
                                  <p:stCondLst>
                                    <p:cond delay="0"/>
                                  </p:stCondLst>
                                  <p:childTnLst>
                                    <p:set>
                                      <p:cBhvr>
                                        <p:cTn id="14" dur="1" fill="hold">
                                          <p:stCondLst>
                                            <p:cond delay="0"/>
                                          </p:stCondLst>
                                        </p:cTn>
                                        <p:tgtEl>
                                          <p:spTgt spid="96"/>
                                        </p:tgtEl>
                                        <p:attrNameLst>
                                          <p:attrName>style.visibility</p:attrName>
                                        </p:attrNameLst>
                                      </p:cBhvr>
                                      <p:to>
                                        <p:strVal val="visible"/>
                                      </p:to>
                                    </p:set>
                                    <p:animEffect transition="in" filter="wipe(up)">
                                      <p:cBhvr>
                                        <p:cTn id="15" dur="2000"/>
                                        <p:tgtEl>
                                          <p:spTgt spid="96"/>
                                        </p:tgtEl>
                                      </p:cBhvr>
                                    </p:animEffect>
                                  </p:childTnLst>
                                </p:cTn>
                              </p:par>
                              <p:par>
                                <p:cTn id="16" presetID="10" presetClass="exit" presetSubtype="0" fill="hold" grpId="0" nodeType="withEffect">
                                  <p:stCondLst>
                                    <p:cond delay="0"/>
                                  </p:stCondLst>
                                  <p:childTnLst>
                                    <p:animEffect transition="out" filter="fade">
                                      <p:cBhvr>
                                        <p:cTn id="17" dur="500"/>
                                        <p:tgtEl>
                                          <p:spTgt spid="16"/>
                                        </p:tgtEl>
                                      </p:cBhvr>
                                    </p:animEffect>
                                    <p:set>
                                      <p:cBhvr>
                                        <p:cTn id="18" dur="1" fill="hold">
                                          <p:stCondLst>
                                            <p:cond delay="499"/>
                                          </p:stCondLst>
                                        </p:cTn>
                                        <p:tgtEl>
                                          <p:spTgt spid="16"/>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42" presetClass="path" presetSubtype="0" accel="50000" decel="50000" fill="hold" nodeType="clickEffect">
                                  <p:stCondLst>
                                    <p:cond delay="0"/>
                                  </p:stCondLst>
                                  <p:childTnLst>
                                    <p:animMotion origin="layout" path="M -1.94444E-6 2.71605E-6 L -1.94444E-6 -0.0679 " pathEditMode="relative" rAng="0" ptsTypes="AA">
                                      <p:cBhvr>
                                        <p:cTn id="22" dur="2000" fill="hold"/>
                                        <p:tgtEl>
                                          <p:spTgt spid="56"/>
                                        </p:tgtEl>
                                        <p:attrNameLst>
                                          <p:attrName>ppt_x</p:attrName>
                                          <p:attrName>ppt_y</p:attrName>
                                        </p:attrNameLst>
                                      </p:cBhvr>
                                      <p:rCtr x="0" y="-3395"/>
                                    </p:animMotion>
                                  </p:childTnLst>
                                </p:cTn>
                              </p:par>
                              <p:par>
                                <p:cTn id="23" presetID="42" presetClass="path" presetSubtype="0" accel="50000" decel="50000" fill="hold" nodeType="withEffect">
                                  <p:stCondLst>
                                    <p:cond delay="0"/>
                                  </p:stCondLst>
                                  <p:childTnLst>
                                    <p:animMotion origin="layout" path="M -4.72222E-6 4.44444E-6 L -4.72222E-6 0.06821 " pathEditMode="relative" rAng="0" ptsTypes="AA">
                                      <p:cBhvr>
                                        <p:cTn id="24" dur="2000" fill="hold"/>
                                        <p:tgtEl>
                                          <p:spTgt spid="96"/>
                                        </p:tgtEl>
                                        <p:attrNameLst>
                                          <p:attrName>ppt_x</p:attrName>
                                          <p:attrName>ppt_y</p:attrName>
                                        </p:attrNameLst>
                                      </p:cBhvr>
                                      <p:rCtr x="0" y="3395"/>
                                    </p:animMotion>
                                  </p:childTnLst>
                                </p:cTn>
                              </p:par>
                              <p:par>
                                <p:cTn id="25" presetID="10" presetClass="exit" presetSubtype="0" fill="hold" grpId="0" nodeType="withEffect">
                                  <p:stCondLst>
                                    <p:cond delay="0"/>
                                  </p:stCondLst>
                                  <p:childTnLst>
                                    <p:animEffect transition="out" filter="fade">
                                      <p:cBhvr>
                                        <p:cTn id="26" dur="500"/>
                                        <p:tgtEl>
                                          <p:spTgt spid="17"/>
                                        </p:tgtEl>
                                      </p:cBhvr>
                                    </p:animEffect>
                                    <p:set>
                                      <p:cBhvr>
                                        <p:cTn id="27" dur="1" fill="hold">
                                          <p:stCondLst>
                                            <p:cond delay="499"/>
                                          </p:stCondLst>
                                        </p:cTn>
                                        <p:tgtEl>
                                          <p:spTgt spid="17"/>
                                        </p:tgtEl>
                                        <p:attrNameLst>
                                          <p:attrName>style.visibility</p:attrName>
                                        </p:attrNameLst>
                                      </p:cBhvr>
                                      <p:to>
                                        <p:strVal val="hidden"/>
                                      </p:to>
                                    </p:set>
                                  </p:childTnLst>
                                </p:cTn>
                              </p:par>
                            </p:childTnLst>
                          </p:cTn>
                        </p:par>
                        <p:par>
                          <p:cTn id="28" fill="hold">
                            <p:stCondLst>
                              <p:cond delay="2000"/>
                            </p:stCondLst>
                            <p:childTnLst>
                              <p:par>
                                <p:cTn id="29" presetID="10" presetClass="entr" presetSubtype="0" fill="hold" grpId="0" nodeType="after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fade">
                                      <p:cBhvr>
                                        <p:cTn id="31"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6" grpId="0" animBg="1"/>
      <p:bldP spid="15" grpId="0" animBg="1"/>
      <p:bldP spid="2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 3.c.: Radio Services</a:t>
            </a:r>
            <a:endParaRPr lang="en-US" dirty="0"/>
          </a:p>
        </p:txBody>
      </p:sp>
      <p:sp>
        <p:nvSpPr>
          <p:cNvPr id="18" name="TextBox 17"/>
          <p:cNvSpPr txBox="1"/>
          <p:nvPr/>
        </p:nvSpPr>
        <p:spPr bwMode="auto">
          <a:xfrm>
            <a:off x="8704418" y="4673213"/>
            <a:ext cx="263213" cy="276999"/>
          </a:xfrm>
          <a:prstGeom prst="rect">
            <a:avLst/>
          </a:prstGeom>
          <a:solidFill>
            <a:srgbClr val="00007A"/>
          </a:solidFill>
          <a:ln w="9525">
            <a:noFill/>
            <a:miter lim="800000"/>
            <a:headEnd/>
            <a:tailEnd/>
          </a:ln>
          <a:effectLst/>
        </p:spPr>
        <p:txBody>
          <a:bodyPr vert="horz" wrap="square" lIns="73262" tIns="36631" rIns="73262" bIns="36631" numCol="1" anchor="ctr" anchorCtr="0" compatLnSpc="1">
            <a:prstTxWarp prst="textNoShape">
              <a:avLst/>
            </a:prstTxWarp>
          </a:bodyPr>
          <a:lstStyle>
            <a:defPPr>
              <a:defRPr lang="en-US"/>
            </a:defPPr>
            <a:lvl1pPr algn="r">
              <a:defRPr sz="1200" b="1">
                <a:solidFill>
                  <a:schemeClr val="bg1">
                    <a:lumMod val="65000"/>
                  </a:schemeClr>
                </a:solidFill>
                <a:latin typeface="Calibri" panose="020F0502020204030204" pitchFamily="34" charset="0"/>
              </a:defRPr>
            </a:lvl1pPr>
          </a:lstStyle>
          <a:p>
            <a:pPr algn="ctr"/>
            <a:r>
              <a:rPr lang="en-US" dirty="0" smtClean="0">
                <a:solidFill>
                  <a:srgbClr val="FFFF00"/>
                </a:solidFill>
              </a:rPr>
              <a:t>1</a:t>
            </a:r>
            <a:endParaRPr lang="en-US" dirty="0">
              <a:solidFill>
                <a:srgbClr val="FFFF00"/>
              </a:solidFill>
            </a:endParaRPr>
          </a:p>
        </p:txBody>
      </p:sp>
      <p:sp>
        <p:nvSpPr>
          <p:cNvPr id="17" name="TextBox 16"/>
          <p:cNvSpPr txBox="1"/>
          <p:nvPr/>
        </p:nvSpPr>
        <p:spPr bwMode="auto">
          <a:xfrm>
            <a:off x="8707593" y="4673213"/>
            <a:ext cx="263213" cy="276999"/>
          </a:xfrm>
          <a:prstGeom prst="rect">
            <a:avLst/>
          </a:prstGeom>
          <a:solidFill>
            <a:srgbClr val="00007A"/>
          </a:solidFill>
          <a:ln w="9525">
            <a:noFill/>
            <a:miter lim="800000"/>
            <a:headEnd/>
            <a:tailEnd/>
          </a:ln>
          <a:effectLst/>
        </p:spPr>
        <p:txBody>
          <a:bodyPr vert="horz" wrap="square" lIns="73262" tIns="36631" rIns="73262" bIns="36631" numCol="1" anchor="ctr" anchorCtr="0" compatLnSpc="1">
            <a:prstTxWarp prst="textNoShape">
              <a:avLst/>
            </a:prstTxWarp>
          </a:bodyPr>
          <a:lstStyle>
            <a:defPPr>
              <a:defRPr lang="en-US"/>
            </a:defPPr>
            <a:lvl1pPr algn="r">
              <a:defRPr sz="1200" b="1">
                <a:solidFill>
                  <a:schemeClr val="bg1">
                    <a:lumMod val="65000"/>
                  </a:schemeClr>
                </a:solidFill>
                <a:latin typeface="Calibri" panose="020F0502020204030204" pitchFamily="34" charset="0"/>
              </a:defRPr>
            </a:lvl1pPr>
          </a:lstStyle>
          <a:p>
            <a:pPr algn="ctr"/>
            <a:r>
              <a:rPr lang="en-US" dirty="0" smtClean="0">
                <a:solidFill>
                  <a:srgbClr val="FFFF00"/>
                </a:solidFill>
              </a:rPr>
              <a:t>2</a:t>
            </a:r>
            <a:endParaRPr lang="en-US" dirty="0">
              <a:solidFill>
                <a:srgbClr val="FFFF00"/>
              </a:solidFill>
            </a:endParaRPr>
          </a:p>
        </p:txBody>
      </p:sp>
      <p:sp>
        <p:nvSpPr>
          <p:cNvPr id="16" name="TextBox 15"/>
          <p:cNvSpPr txBox="1"/>
          <p:nvPr/>
        </p:nvSpPr>
        <p:spPr bwMode="auto">
          <a:xfrm>
            <a:off x="8707593" y="4673213"/>
            <a:ext cx="263213" cy="276999"/>
          </a:xfrm>
          <a:prstGeom prst="rect">
            <a:avLst/>
          </a:prstGeom>
          <a:solidFill>
            <a:srgbClr val="00007A"/>
          </a:solidFill>
          <a:ln w="9525">
            <a:noFill/>
            <a:miter lim="800000"/>
            <a:headEnd/>
            <a:tailEnd/>
          </a:ln>
          <a:effectLst/>
        </p:spPr>
        <p:txBody>
          <a:bodyPr vert="horz" wrap="square" lIns="73262" tIns="36631" rIns="73262" bIns="36631" numCol="1" anchor="ctr" anchorCtr="0" compatLnSpc="1">
            <a:prstTxWarp prst="textNoShape">
              <a:avLst/>
            </a:prstTxWarp>
          </a:bodyPr>
          <a:lstStyle>
            <a:defPPr>
              <a:defRPr lang="en-US"/>
            </a:defPPr>
            <a:lvl1pPr algn="r">
              <a:defRPr sz="1200" b="1">
                <a:solidFill>
                  <a:schemeClr val="bg1">
                    <a:lumMod val="65000"/>
                  </a:schemeClr>
                </a:solidFill>
                <a:latin typeface="Calibri" panose="020F0502020204030204" pitchFamily="34" charset="0"/>
              </a:defRPr>
            </a:lvl1pPr>
          </a:lstStyle>
          <a:p>
            <a:pPr algn="ctr"/>
            <a:r>
              <a:rPr lang="en-US" dirty="0" smtClean="0">
                <a:solidFill>
                  <a:srgbClr val="FFFF00"/>
                </a:solidFill>
              </a:rPr>
              <a:t>3</a:t>
            </a:r>
            <a:endParaRPr lang="en-US" dirty="0">
              <a:solidFill>
                <a:srgbClr val="FFFF00"/>
              </a:solidFill>
            </a:endParaRPr>
          </a:p>
        </p:txBody>
      </p:sp>
      <p:sp>
        <p:nvSpPr>
          <p:cNvPr id="15" name="TextBox 14"/>
          <p:cNvSpPr txBox="1"/>
          <p:nvPr/>
        </p:nvSpPr>
        <p:spPr bwMode="auto">
          <a:xfrm>
            <a:off x="8707593" y="4673213"/>
            <a:ext cx="263213" cy="276999"/>
          </a:xfrm>
          <a:prstGeom prst="rect">
            <a:avLst/>
          </a:prstGeom>
          <a:solidFill>
            <a:srgbClr val="00007A"/>
          </a:solidFill>
          <a:ln w="9525">
            <a:noFill/>
            <a:miter lim="800000"/>
            <a:headEnd/>
            <a:tailEnd/>
          </a:ln>
          <a:effectLst/>
        </p:spPr>
        <p:txBody>
          <a:bodyPr vert="horz" wrap="square" lIns="73262" tIns="36631" rIns="73262" bIns="36631" numCol="1" anchor="ctr" anchorCtr="0" compatLnSpc="1">
            <a:prstTxWarp prst="textNoShape">
              <a:avLst/>
            </a:prstTxWarp>
          </a:bodyPr>
          <a:lstStyle>
            <a:defPPr>
              <a:defRPr lang="en-US"/>
            </a:defPPr>
            <a:lvl1pPr algn="r">
              <a:defRPr sz="1200" b="1">
                <a:solidFill>
                  <a:schemeClr val="bg1">
                    <a:lumMod val="65000"/>
                  </a:schemeClr>
                </a:solidFill>
                <a:latin typeface="Calibri" panose="020F0502020204030204" pitchFamily="34" charset="0"/>
              </a:defRPr>
            </a:lvl1pPr>
          </a:lstStyle>
          <a:p>
            <a:pPr algn="ctr"/>
            <a:r>
              <a:rPr lang="en-US" dirty="0" smtClean="0">
                <a:solidFill>
                  <a:srgbClr val="FFFF00"/>
                </a:solidFill>
              </a:rPr>
              <a:t>4</a:t>
            </a:r>
            <a:endParaRPr lang="en-US" dirty="0">
              <a:solidFill>
                <a:srgbClr val="FFFF00"/>
              </a:solidFill>
            </a:endParaRPr>
          </a:p>
        </p:txBody>
      </p:sp>
      <p:sp>
        <p:nvSpPr>
          <p:cNvPr id="23" name="Rounded Rectangle 22"/>
          <p:cNvSpPr/>
          <p:nvPr/>
        </p:nvSpPr>
        <p:spPr bwMode="auto">
          <a:xfrm>
            <a:off x="1038225" y="3814764"/>
            <a:ext cx="7620000" cy="1038225"/>
          </a:xfrm>
          <a:prstGeom prst="roundRect">
            <a:avLst/>
          </a:prstGeom>
          <a:solidFill>
            <a:srgbClr val="C2FFF0">
              <a:alpha val="20000"/>
            </a:srgbClr>
          </a:solidFill>
          <a:ln w="317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4" name="Rounded Rectangle 23"/>
          <p:cNvSpPr/>
          <p:nvPr/>
        </p:nvSpPr>
        <p:spPr bwMode="auto">
          <a:xfrm>
            <a:off x="1047750" y="2678906"/>
            <a:ext cx="7620000" cy="1038225"/>
          </a:xfrm>
          <a:prstGeom prst="roundRect">
            <a:avLst/>
          </a:prstGeom>
          <a:solidFill>
            <a:srgbClr val="C2FFF0">
              <a:alpha val="20000"/>
            </a:srgbClr>
          </a:solidFill>
          <a:ln w="317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5" name="Rounded Rectangle 24"/>
          <p:cNvSpPr/>
          <p:nvPr/>
        </p:nvSpPr>
        <p:spPr bwMode="auto">
          <a:xfrm>
            <a:off x="1057275" y="1543049"/>
            <a:ext cx="7620000" cy="1038225"/>
          </a:xfrm>
          <a:prstGeom prst="roundRect">
            <a:avLst/>
          </a:prstGeom>
          <a:solidFill>
            <a:srgbClr val="C2FFF0">
              <a:alpha val="20000"/>
            </a:srgbClr>
          </a:solidFill>
          <a:ln w="317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6" name="Rounded Rectangle 25"/>
          <p:cNvSpPr/>
          <p:nvPr/>
        </p:nvSpPr>
        <p:spPr bwMode="auto">
          <a:xfrm>
            <a:off x="1047750" y="409575"/>
            <a:ext cx="7620000" cy="1038225"/>
          </a:xfrm>
          <a:prstGeom prst="roundRect">
            <a:avLst/>
          </a:prstGeom>
          <a:solidFill>
            <a:srgbClr val="C2FFF0">
              <a:alpha val="20000"/>
            </a:srgbClr>
          </a:solidFill>
          <a:ln w="317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7" name="Rectangle 26"/>
          <p:cNvSpPr/>
          <p:nvPr/>
        </p:nvSpPr>
        <p:spPr bwMode="auto">
          <a:xfrm>
            <a:off x="1954498" y="551974"/>
            <a:ext cx="1631066" cy="600629"/>
          </a:xfrm>
          <a:prstGeom prst="rect">
            <a:avLst/>
          </a:prstGeom>
          <a:no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8" name="Rectangle 27"/>
          <p:cNvSpPr/>
          <p:nvPr/>
        </p:nvSpPr>
        <p:spPr bwMode="auto">
          <a:xfrm>
            <a:off x="3588242" y="551974"/>
            <a:ext cx="2329834" cy="600629"/>
          </a:xfrm>
          <a:prstGeom prst="rect">
            <a:avLst/>
          </a:prstGeom>
          <a:no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9" name="Rectangle 28"/>
          <p:cNvSpPr/>
          <p:nvPr/>
        </p:nvSpPr>
        <p:spPr bwMode="auto">
          <a:xfrm>
            <a:off x="5919303" y="553508"/>
            <a:ext cx="2329834" cy="600629"/>
          </a:xfrm>
          <a:prstGeom prst="rect">
            <a:avLst/>
          </a:prstGeom>
          <a:no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30" name="Rectangle 29"/>
          <p:cNvSpPr/>
          <p:nvPr/>
        </p:nvSpPr>
        <p:spPr bwMode="auto">
          <a:xfrm>
            <a:off x="1954514" y="1659213"/>
            <a:ext cx="1631066" cy="600629"/>
          </a:xfrm>
          <a:prstGeom prst="rect">
            <a:avLst/>
          </a:prstGeom>
          <a:no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31" name="Rectangle 30"/>
          <p:cNvSpPr/>
          <p:nvPr/>
        </p:nvSpPr>
        <p:spPr bwMode="auto">
          <a:xfrm>
            <a:off x="3588258" y="1659213"/>
            <a:ext cx="2329834" cy="600629"/>
          </a:xfrm>
          <a:prstGeom prst="rect">
            <a:avLst/>
          </a:prstGeom>
          <a:no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32" name="Rectangle 31"/>
          <p:cNvSpPr/>
          <p:nvPr/>
        </p:nvSpPr>
        <p:spPr bwMode="auto">
          <a:xfrm>
            <a:off x="5919319" y="1660747"/>
            <a:ext cx="2329834" cy="600629"/>
          </a:xfrm>
          <a:prstGeom prst="rect">
            <a:avLst/>
          </a:prstGeom>
          <a:no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33" name="Rectangle 32"/>
          <p:cNvSpPr/>
          <p:nvPr/>
        </p:nvSpPr>
        <p:spPr bwMode="auto">
          <a:xfrm>
            <a:off x="1954530" y="2794072"/>
            <a:ext cx="1631066" cy="600629"/>
          </a:xfrm>
          <a:prstGeom prst="rect">
            <a:avLst/>
          </a:prstGeom>
          <a:no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34" name="Rectangle 33"/>
          <p:cNvSpPr/>
          <p:nvPr/>
        </p:nvSpPr>
        <p:spPr bwMode="auto">
          <a:xfrm>
            <a:off x="3588274" y="2794072"/>
            <a:ext cx="2329834" cy="600629"/>
          </a:xfrm>
          <a:prstGeom prst="rect">
            <a:avLst/>
          </a:prstGeom>
          <a:no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35" name="Rectangle 34"/>
          <p:cNvSpPr/>
          <p:nvPr/>
        </p:nvSpPr>
        <p:spPr bwMode="auto">
          <a:xfrm>
            <a:off x="5919335" y="2795606"/>
            <a:ext cx="2329834" cy="600629"/>
          </a:xfrm>
          <a:prstGeom prst="rect">
            <a:avLst/>
          </a:prstGeom>
          <a:no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36" name="Rectangle 35"/>
          <p:cNvSpPr/>
          <p:nvPr/>
        </p:nvSpPr>
        <p:spPr bwMode="auto">
          <a:xfrm>
            <a:off x="1950630" y="3905593"/>
            <a:ext cx="1631066" cy="600629"/>
          </a:xfrm>
          <a:prstGeom prst="rect">
            <a:avLst/>
          </a:prstGeom>
          <a:no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37" name="Rectangle 36"/>
          <p:cNvSpPr/>
          <p:nvPr/>
        </p:nvSpPr>
        <p:spPr bwMode="auto">
          <a:xfrm>
            <a:off x="3584374" y="3905593"/>
            <a:ext cx="2329834" cy="600629"/>
          </a:xfrm>
          <a:prstGeom prst="rect">
            <a:avLst/>
          </a:prstGeom>
          <a:no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38" name="Rectangle 37"/>
          <p:cNvSpPr/>
          <p:nvPr/>
        </p:nvSpPr>
        <p:spPr bwMode="auto">
          <a:xfrm>
            <a:off x="5915435" y="3907127"/>
            <a:ext cx="2329834" cy="600629"/>
          </a:xfrm>
          <a:prstGeom prst="rect">
            <a:avLst/>
          </a:prstGeom>
          <a:no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39" name="TextBox 38"/>
          <p:cNvSpPr txBox="1"/>
          <p:nvPr/>
        </p:nvSpPr>
        <p:spPr bwMode="auto">
          <a:xfrm>
            <a:off x="1658804" y="1209122"/>
            <a:ext cx="581891" cy="169277"/>
          </a:xfrm>
          <a:prstGeom prst="rect">
            <a:avLst/>
          </a:prstGeom>
          <a:noFill/>
          <a:ln w="9525">
            <a:noFill/>
            <a:miter lim="800000"/>
            <a:headEnd/>
            <a:tailEnd/>
          </a:ln>
        </p:spPr>
        <p:txBody>
          <a:bodyPr wrap="none" lIns="0" tIns="0" rIns="0" bIns="0" rtlCol="0">
            <a:spAutoFit/>
          </a:bodyPr>
          <a:lstStyle>
            <a:defPPr>
              <a:defRPr lang="en-US"/>
            </a:defPPr>
            <a:lvl1pPr>
              <a:defRPr sz="1100">
                <a:solidFill>
                  <a:srgbClr val="FFFF00"/>
                </a:solidFill>
                <a:latin typeface="Verdana" pitchFamily="34" charset="0"/>
              </a:defRPr>
            </a:lvl1pPr>
          </a:lstStyle>
          <a:p>
            <a:r>
              <a:rPr lang="en-US" dirty="0" smtClean="0"/>
              <a:t>300 kHz</a:t>
            </a:r>
            <a:endParaRPr lang="en-US" dirty="0"/>
          </a:p>
        </p:txBody>
      </p:sp>
      <p:grpSp>
        <p:nvGrpSpPr>
          <p:cNvPr id="40" name="Group 39"/>
          <p:cNvGrpSpPr/>
          <p:nvPr/>
        </p:nvGrpSpPr>
        <p:grpSpPr>
          <a:xfrm>
            <a:off x="8031079" y="554831"/>
            <a:ext cx="437620" cy="829869"/>
            <a:chOff x="7410049" y="478631"/>
            <a:chExt cx="437620" cy="829869"/>
          </a:xfrm>
        </p:grpSpPr>
        <p:sp>
          <p:nvSpPr>
            <p:cNvPr id="41" name="TextBox 40"/>
            <p:cNvSpPr txBox="1"/>
            <p:nvPr/>
          </p:nvSpPr>
          <p:spPr bwMode="auto">
            <a:xfrm>
              <a:off x="7410049" y="1139223"/>
              <a:ext cx="437620" cy="169277"/>
            </a:xfrm>
            <a:prstGeom prst="rect">
              <a:avLst/>
            </a:prstGeom>
            <a:noFill/>
            <a:ln w="9525">
              <a:noFill/>
              <a:miter lim="800000"/>
              <a:headEnd/>
              <a:tailEnd/>
            </a:ln>
          </p:spPr>
          <p:txBody>
            <a:bodyPr wrap="none" lIns="0" tIns="0" rIns="0" bIns="0" rtlCol="0">
              <a:spAutoFit/>
            </a:bodyPr>
            <a:lstStyle/>
            <a:p>
              <a:r>
                <a:rPr lang="en-US" sz="1100" dirty="0" smtClean="0">
                  <a:solidFill>
                    <a:srgbClr val="FFFF00"/>
                  </a:solidFill>
                  <a:latin typeface="Verdana" pitchFamily="34" charset="0"/>
                </a:rPr>
                <a:t>3 MHz</a:t>
              </a:r>
              <a:endParaRPr lang="en-US" sz="1100" dirty="0">
                <a:solidFill>
                  <a:srgbClr val="FFFF00"/>
                </a:solidFill>
                <a:latin typeface="Verdana" pitchFamily="34" charset="0"/>
              </a:endParaRPr>
            </a:p>
          </p:txBody>
        </p:sp>
        <p:cxnSp>
          <p:nvCxnSpPr>
            <p:cNvPr id="42" name="Straight Connector 41"/>
            <p:cNvCxnSpPr/>
            <p:nvPr/>
          </p:nvCxnSpPr>
          <p:spPr bwMode="auto">
            <a:xfrm>
              <a:off x="7629529" y="478631"/>
              <a:ext cx="0" cy="640080"/>
            </a:xfrm>
            <a:prstGeom prst="line">
              <a:avLst/>
            </a:prstGeom>
            <a:solidFill>
              <a:schemeClr val="accent1"/>
            </a:solidFill>
            <a:ln w="28575" cap="flat" cmpd="sng" algn="ctr">
              <a:solidFill>
                <a:srgbClr val="FFFF00"/>
              </a:solidFill>
              <a:prstDash val="solid"/>
              <a:round/>
              <a:headEnd type="none" w="med" len="med"/>
              <a:tailEnd type="none" w="med" len="med"/>
            </a:ln>
            <a:effectLst/>
          </p:spPr>
        </p:cxnSp>
      </p:grpSp>
      <p:grpSp>
        <p:nvGrpSpPr>
          <p:cNvPr id="43" name="Group 42"/>
          <p:cNvGrpSpPr/>
          <p:nvPr/>
        </p:nvGrpSpPr>
        <p:grpSpPr>
          <a:xfrm>
            <a:off x="3367642" y="554835"/>
            <a:ext cx="437620" cy="829848"/>
            <a:chOff x="2746612" y="478635"/>
            <a:chExt cx="437620" cy="829848"/>
          </a:xfrm>
        </p:grpSpPr>
        <p:sp>
          <p:nvSpPr>
            <p:cNvPr id="44" name="TextBox 43"/>
            <p:cNvSpPr txBox="1"/>
            <p:nvPr/>
          </p:nvSpPr>
          <p:spPr bwMode="auto">
            <a:xfrm>
              <a:off x="2746612" y="1139206"/>
              <a:ext cx="437620" cy="169277"/>
            </a:xfrm>
            <a:prstGeom prst="rect">
              <a:avLst/>
            </a:prstGeom>
            <a:noFill/>
            <a:ln w="9525">
              <a:noFill/>
              <a:miter lim="800000"/>
              <a:headEnd/>
              <a:tailEnd/>
            </a:ln>
          </p:spPr>
          <p:txBody>
            <a:bodyPr wrap="none" lIns="0" tIns="0" rIns="0" bIns="0" rtlCol="0">
              <a:spAutoFit/>
            </a:bodyPr>
            <a:lstStyle/>
            <a:p>
              <a:r>
                <a:rPr lang="en-US" sz="1100" dirty="0" smtClean="0">
                  <a:solidFill>
                    <a:srgbClr val="FFFF00"/>
                  </a:solidFill>
                  <a:latin typeface="Verdana" pitchFamily="34" charset="0"/>
                </a:rPr>
                <a:t>1 MHz</a:t>
              </a:r>
              <a:endParaRPr lang="en-US" sz="1100" dirty="0">
                <a:solidFill>
                  <a:srgbClr val="FFFF00"/>
                </a:solidFill>
                <a:latin typeface="Verdana" pitchFamily="34" charset="0"/>
              </a:endParaRPr>
            </a:p>
          </p:txBody>
        </p:sp>
        <p:cxnSp>
          <p:nvCxnSpPr>
            <p:cNvPr id="45" name="Straight Connector 44"/>
            <p:cNvCxnSpPr/>
            <p:nvPr/>
          </p:nvCxnSpPr>
          <p:spPr bwMode="auto">
            <a:xfrm>
              <a:off x="2966248" y="478635"/>
              <a:ext cx="0" cy="640080"/>
            </a:xfrm>
            <a:prstGeom prst="line">
              <a:avLst/>
            </a:prstGeom>
            <a:solidFill>
              <a:schemeClr val="accent1"/>
            </a:solidFill>
            <a:ln w="28575" cap="flat" cmpd="sng" algn="ctr">
              <a:solidFill>
                <a:srgbClr val="FFFF00"/>
              </a:solidFill>
              <a:prstDash val="solid"/>
              <a:round/>
              <a:headEnd type="none" w="med" len="med"/>
              <a:tailEnd type="none" w="med" len="med"/>
            </a:ln>
            <a:effectLst/>
          </p:spPr>
        </p:cxnSp>
      </p:grpSp>
      <p:grpSp>
        <p:nvGrpSpPr>
          <p:cNvPr id="46" name="Group 45"/>
          <p:cNvGrpSpPr/>
          <p:nvPr/>
        </p:nvGrpSpPr>
        <p:grpSpPr>
          <a:xfrm>
            <a:off x="5698886" y="557216"/>
            <a:ext cx="437620" cy="827483"/>
            <a:chOff x="5077856" y="481016"/>
            <a:chExt cx="437620" cy="827483"/>
          </a:xfrm>
        </p:grpSpPr>
        <p:sp>
          <p:nvSpPr>
            <p:cNvPr id="47" name="TextBox 46"/>
            <p:cNvSpPr txBox="1"/>
            <p:nvPr/>
          </p:nvSpPr>
          <p:spPr bwMode="auto">
            <a:xfrm>
              <a:off x="5077856" y="1139222"/>
              <a:ext cx="437620" cy="169277"/>
            </a:xfrm>
            <a:prstGeom prst="rect">
              <a:avLst/>
            </a:prstGeom>
            <a:noFill/>
            <a:ln w="9525">
              <a:noFill/>
              <a:miter lim="800000"/>
              <a:headEnd/>
              <a:tailEnd/>
            </a:ln>
          </p:spPr>
          <p:txBody>
            <a:bodyPr wrap="none" lIns="0" tIns="0" rIns="0" bIns="0" rtlCol="0">
              <a:spAutoFit/>
            </a:bodyPr>
            <a:lstStyle/>
            <a:p>
              <a:r>
                <a:rPr lang="en-US" sz="1100" dirty="0" smtClean="0">
                  <a:solidFill>
                    <a:srgbClr val="FFFF00"/>
                  </a:solidFill>
                  <a:latin typeface="Verdana" pitchFamily="34" charset="0"/>
                </a:rPr>
                <a:t>2 MHz</a:t>
              </a:r>
              <a:endParaRPr lang="en-US" sz="1100" dirty="0">
                <a:solidFill>
                  <a:srgbClr val="FFFF00"/>
                </a:solidFill>
                <a:latin typeface="Verdana" pitchFamily="34" charset="0"/>
              </a:endParaRPr>
            </a:p>
          </p:txBody>
        </p:sp>
        <p:cxnSp>
          <p:nvCxnSpPr>
            <p:cNvPr id="48" name="Straight Connector 47"/>
            <p:cNvCxnSpPr/>
            <p:nvPr/>
          </p:nvCxnSpPr>
          <p:spPr bwMode="auto">
            <a:xfrm>
              <a:off x="5300667" y="481016"/>
              <a:ext cx="0" cy="640080"/>
            </a:xfrm>
            <a:prstGeom prst="line">
              <a:avLst/>
            </a:prstGeom>
            <a:solidFill>
              <a:schemeClr val="accent1"/>
            </a:solidFill>
            <a:ln w="28575" cap="flat" cmpd="sng" algn="ctr">
              <a:solidFill>
                <a:srgbClr val="FFFF00"/>
              </a:solidFill>
              <a:prstDash val="solid"/>
              <a:round/>
              <a:headEnd type="none" w="med" len="med"/>
              <a:tailEnd type="none" w="med" len="med"/>
            </a:ln>
            <a:effectLst/>
          </p:spPr>
        </p:cxnSp>
      </p:grpSp>
      <p:cxnSp>
        <p:nvCxnSpPr>
          <p:cNvPr id="49" name="Straight Connector 48"/>
          <p:cNvCxnSpPr/>
          <p:nvPr/>
        </p:nvCxnSpPr>
        <p:spPr bwMode="auto">
          <a:xfrm>
            <a:off x="1949933" y="554835"/>
            <a:ext cx="0" cy="640080"/>
          </a:xfrm>
          <a:prstGeom prst="line">
            <a:avLst/>
          </a:prstGeom>
          <a:solidFill>
            <a:schemeClr val="accent1"/>
          </a:solidFill>
          <a:ln w="28575" cap="flat" cmpd="sng" algn="ctr">
            <a:solidFill>
              <a:srgbClr val="FFFF00"/>
            </a:solidFill>
            <a:prstDash val="solid"/>
            <a:round/>
            <a:headEnd type="none" w="med" len="med"/>
            <a:tailEnd type="none" w="med" len="med"/>
          </a:ln>
          <a:effectLst/>
        </p:spPr>
      </p:cxnSp>
      <p:grpSp>
        <p:nvGrpSpPr>
          <p:cNvPr id="50" name="Group 49"/>
          <p:cNvGrpSpPr/>
          <p:nvPr/>
        </p:nvGrpSpPr>
        <p:grpSpPr>
          <a:xfrm>
            <a:off x="1736584" y="1659725"/>
            <a:ext cx="437620" cy="835476"/>
            <a:chOff x="1214614" y="1364451"/>
            <a:chExt cx="437620" cy="835476"/>
          </a:xfrm>
        </p:grpSpPr>
        <p:sp>
          <p:nvSpPr>
            <p:cNvPr id="51" name="TextBox 50"/>
            <p:cNvSpPr txBox="1"/>
            <p:nvPr/>
          </p:nvSpPr>
          <p:spPr bwMode="auto">
            <a:xfrm>
              <a:off x="1214614" y="2030650"/>
              <a:ext cx="437620" cy="169277"/>
            </a:xfrm>
            <a:prstGeom prst="rect">
              <a:avLst/>
            </a:prstGeom>
            <a:noFill/>
            <a:ln w="9525">
              <a:noFill/>
              <a:miter lim="800000"/>
              <a:headEnd/>
              <a:tailEnd/>
            </a:ln>
          </p:spPr>
          <p:txBody>
            <a:bodyPr wrap="none" lIns="0" tIns="0" rIns="0" bIns="0" rtlCol="0">
              <a:spAutoFit/>
            </a:bodyPr>
            <a:lstStyle/>
            <a:p>
              <a:r>
                <a:rPr lang="en-US" sz="1100" dirty="0" smtClean="0">
                  <a:solidFill>
                    <a:srgbClr val="FFFF00"/>
                  </a:solidFill>
                  <a:latin typeface="Verdana" pitchFamily="34" charset="0"/>
                </a:rPr>
                <a:t>3 MHz</a:t>
              </a:r>
              <a:endParaRPr lang="en-US" sz="1100" dirty="0">
                <a:solidFill>
                  <a:srgbClr val="FFFF00"/>
                </a:solidFill>
                <a:latin typeface="Verdana" pitchFamily="34" charset="0"/>
              </a:endParaRPr>
            </a:p>
          </p:txBody>
        </p:sp>
        <p:cxnSp>
          <p:nvCxnSpPr>
            <p:cNvPr id="52" name="Straight Connector 51"/>
            <p:cNvCxnSpPr/>
            <p:nvPr/>
          </p:nvCxnSpPr>
          <p:spPr bwMode="auto">
            <a:xfrm>
              <a:off x="1428750" y="1364451"/>
              <a:ext cx="0" cy="640080"/>
            </a:xfrm>
            <a:prstGeom prst="line">
              <a:avLst/>
            </a:prstGeom>
            <a:solidFill>
              <a:schemeClr val="accent1"/>
            </a:solidFill>
            <a:ln w="28575" cap="flat" cmpd="sng" algn="ctr">
              <a:solidFill>
                <a:srgbClr val="FFFF00"/>
              </a:solidFill>
              <a:prstDash val="solid"/>
              <a:round/>
              <a:headEnd type="none" w="med" len="med"/>
              <a:tailEnd type="none" w="med" len="med"/>
            </a:ln>
            <a:effectLst/>
          </p:spPr>
        </p:cxnSp>
      </p:grpSp>
      <p:grpSp>
        <p:nvGrpSpPr>
          <p:cNvPr id="53" name="Group 52"/>
          <p:cNvGrpSpPr/>
          <p:nvPr/>
        </p:nvGrpSpPr>
        <p:grpSpPr>
          <a:xfrm>
            <a:off x="1686671" y="2795749"/>
            <a:ext cx="527388" cy="834355"/>
            <a:chOff x="1164701" y="2256158"/>
            <a:chExt cx="527388" cy="834355"/>
          </a:xfrm>
        </p:grpSpPr>
        <p:sp>
          <p:nvSpPr>
            <p:cNvPr id="54" name="TextBox 53"/>
            <p:cNvSpPr txBox="1"/>
            <p:nvPr/>
          </p:nvSpPr>
          <p:spPr bwMode="auto">
            <a:xfrm>
              <a:off x="1164701" y="2921236"/>
              <a:ext cx="527388" cy="169277"/>
            </a:xfrm>
            <a:prstGeom prst="rect">
              <a:avLst/>
            </a:prstGeom>
            <a:noFill/>
            <a:ln w="9525">
              <a:noFill/>
              <a:miter lim="800000"/>
              <a:headEnd/>
              <a:tailEnd/>
            </a:ln>
          </p:spPr>
          <p:txBody>
            <a:bodyPr wrap="none" lIns="0" tIns="0" rIns="0" bIns="0" rtlCol="0">
              <a:spAutoFit/>
            </a:bodyPr>
            <a:lstStyle/>
            <a:p>
              <a:r>
                <a:rPr lang="en-US" sz="1100" dirty="0" smtClean="0">
                  <a:solidFill>
                    <a:srgbClr val="FFFF00"/>
                  </a:solidFill>
                  <a:latin typeface="Verdana" pitchFamily="34" charset="0"/>
                </a:rPr>
                <a:t>30 MHz</a:t>
              </a:r>
              <a:endParaRPr lang="en-US" sz="1100" dirty="0">
                <a:solidFill>
                  <a:srgbClr val="FFFF00"/>
                </a:solidFill>
                <a:latin typeface="Verdana" pitchFamily="34" charset="0"/>
              </a:endParaRPr>
            </a:p>
          </p:txBody>
        </p:sp>
        <p:cxnSp>
          <p:nvCxnSpPr>
            <p:cNvPr id="55" name="Straight Connector 54"/>
            <p:cNvCxnSpPr/>
            <p:nvPr/>
          </p:nvCxnSpPr>
          <p:spPr bwMode="auto">
            <a:xfrm>
              <a:off x="1428750" y="2256158"/>
              <a:ext cx="0" cy="640080"/>
            </a:xfrm>
            <a:prstGeom prst="line">
              <a:avLst/>
            </a:prstGeom>
            <a:solidFill>
              <a:schemeClr val="accent1"/>
            </a:solidFill>
            <a:ln w="28575" cap="flat" cmpd="sng" algn="ctr">
              <a:solidFill>
                <a:srgbClr val="FFFF00"/>
              </a:solidFill>
              <a:prstDash val="solid"/>
              <a:round/>
              <a:headEnd type="none" w="med" len="med"/>
              <a:tailEnd type="none" w="med" len="med"/>
            </a:ln>
            <a:effectLst/>
          </p:spPr>
        </p:cxnSp>
      </p:grpSp>
      <p:grpSp>
        <p:nvGrpSpPr>
          <p:cNvPr id="56" name="Group 55"/>
          <p:cNvGrpSpPr/>
          <p:nvPr/>
        </p:nvGrpSpPr>
        <p:grpSpPr>
          <a:xfrm>
            <a:off x="1640197" y="3909538"/>
            <a:ext cx="617157" cy="837373"/>
            <a:chOff x="1118227" y="3148489"/>
            <a:chExt cx="617157" cy="837373"/>
          </a:xfrm>
        </p:grpSpPr>
        <p:sp>
          <p:nvSpPr>
            <p:cNvPr id="57" name="TextBox 56"/>
            <p:cNvSpPr txBox="1"/>
            <p:nvPr/>
          </p:nvSpPr>
          <p:spPr bwMode="auto">
            <a:xfrm>
              <a:off x="1118227" y="3816585"/>
              <a:ext cx="617157" cy="169277"/>
            </a:xfrm>
            <a:prstGeom prst="rect">
              <a:avLst/>
            </a:prstGeom>
            <a:noFill/>
            <a:ln w="9525">
              <a:noFill/>
              <a:miter lim="800000"/>
              <a:headEnd/>
              <a:tailEnd/>
            </a:ln>
          </p:spPr>
          <p:txBody>
            <a:bodyPr wrap="none" lIns="0" tIns="0" rIns="0" bIns="0" rtlCol="0">
              <a:spAutoFit/>
            </a:bodyPr>
            <a:lstStyle/>
            <a:p>
              <a:r>
                <a:rPr lang="en-US" sz="1100" dirty="0" smtClean="0">
                  <a:solidFill>
                    <a:srgbClr val="FFFF00"/>
                  </a:solidFill>
                  <a:latin typeface="Verdana" pitchFamily="34" charset="0"/>
                </a:rPr>
                <a:t>300 MHz</a:t>
              </a:r>
              <a:endParaRPr lang="en-US" sz="1100" dirty="0">
                <a:solidFill>
                  <a:srgbClr val="FFFF00"/>
                </a:solidFill>
                <a:latin typeface="Verdana" pitchFamily="34" charset="0"/>
              </a:endParaRPr>
            </a:p>
          </p:txBody>
        </p:sp>
        <p:cxnSp>
          <p:nvCxnSpPr>
            <p:cNvPr id="58" name="Straight Connector 57"/>
            <p:cNvCxnSpPr/>
            <p:nvPr/>
          </p:nvCxnSpPr>
          <p:spPr bwMode="auto">
            <a:xfrm>
              <a:off x="1428750" y="3148489"/>
              <a:ext cx="0" cy="640080"/>
            </a:xfrm>
            <a:prstGeom prst="line">
              <a:avLst/>
            </a:prstGeom>
            <a:solidFill>
              <a:schemeClr val="accent1"/>
            </a:solidFill>
            <a:ln w="28575" cap="flat" cmpd="sng" algn="ctr">
              <a:solidFill>
                <a:srgbClr val="FFFF00"/>
              </a:solidFill>
              <a:prstDash val="solid"/>
              <a:round/>
              <a:headEnd type="none" w="med" len="med"/>
              <a:tailEnd type="none" w="med" len="med"/>
            </a:ln>
            <a:effectLst/>
          </p:spPr>
        </p:cxnSp>
      </p:grpSp>
      <p:grpSp>
        <p:nvGrpSpPr>
          <p:cNvPr id="59" name="Group 58"/>
          <p:cNvGrpSpPr/>
          <p:nvPr/>
        </p:nvGrpSpPr>
        <p:grpSpPr>
          <a:xfrm>
            <a:off x="7985840" y="1662905"/>
            <a:ext cx="527388" cy="829869"/>
            <a:chOff x="7364810" y="478631"/>
            <a:chExt cx="527388" cy="829869"/>
          </a:xfrm>
        </p:grpSpPr>
        <p:sp>
          <p:nvSpPr>
            <p:cNvPr id="60" name="TextBox 59"/>
            <p:cNvSpPr txBox="1"/>
            <p:nvPr/>
          </p:nvSpPr>
          <p:spPr bwMode="auto">
            <a:xfrm>
              <a:off x="7364810" y="1139223"/>
              <a:ext cx="527388" cy="169277"/>
            </a:xfrm>
            <a:prstGeom prst="rect">
              <a:avLst/>
            </a:prstGeom>
            <a:noFill/>
            <a:ln w="9525">
              <a:noFill/>
              <a:miter lim="800000"/>
              <a:headEnd/>
              <a:tailEnd/>
            </a:ln>
          </p:spPr>
          <p:txBody>
            <a:bodyPr wrap="none" lIns="0" tIns="0" rIns="0" bIns="0" rtlCol="0">
              <a:spAutoFit/>
            </a:bodyPr>
            <a:lstStyle/>
            <a:p>
              <a:r>
                <a:rPr lang="en-US" sz="1100" dirty="0" smtClean="0">
                  <a:solidFill>
                    <a:srgbClr val="FFFF00"/>
                  </a:solidFill>
                  <a:latin typeface="Verdana" pitchFamily="34" charset="0"/>
                </a:rPr>
                <a:t>30 MHz</a:t>
              </a:r>
              <a:endParaRPr lang="en-US" sz="1100" dirty="0">
                <a:solidFill>
                  <a:srgbClr val="FFFF00"/>
                </a:solidFill>
                <a:latin typeface="Verdana" pitchFamily="34" charset="0"/>
              </a:endParaRPr>
            </a:p>
          </p:txBody>
        </p:sp>
        <p:cxnSp>
          <p:nvCxnSpPr>
            <p:cNvPr id="61" name="Straight Connector 60"/>
            <p:cNvCxnSpPr/>
            <p:nvPr/>
          </p:nvCxnSpPr>
          <p:spPr bwMode="auto">
            <a:xfrm>
              <a:off x="7629529" y="478631"/>
              <a:ext cx="0" cy="640080"/>
            </a:xfrm>
            <a:prstGeom prst="line">
              <a:avLst/>
            </a:prstGeom>
            <a:solidFill>
              <a:schemeClr val="accent1"/>
            </a:solidFill>
            <a:ln w="28575" cap="flat" cmpd="sng" algn="ctr">
              <a:solidFill>
                <a:srgbClr val="FFFF00"/>
              </a:solidFill>
              <a:prstDash val="solid"/>
              <a:round/>
              <a:headEnd type="none" w="med" len="med"/>
              <a:tailEnd type="none" w="med" len="med"/>
            </a:ln>
            <a:effectLst/>
          </p:spPr>
        </p:cxnSp>
      </p:grpSp>
      <p:grpSp>
        <p:nvGrpSpPr>
          <p:cNvPr id="62" name="Group 61"/>
          <p:cNvGrpSpPr/>
          <p:nvPr/>
        </p:nvGrpSpPr>
        <p:grpSpPr>
          <a:xfrm>
            <a:off x="3323192" y="1662909"/>
            <a:ext cx="527388" cy="829848"/>
            <a:chOff x="2702162" y="478635"/>
            <a:chExt cx="527388" cy="829848"/>
          </a:xfrm>
        </p:grpSpPr>
        <p:sp>
          <p:nvSpPr>
            <p:cNvPr id="63" name="TextBox 62"/>
            <p:cNvSpPr txBox="1"/>
            <p:nvPr/>
          </p:nvSpPr>
          <p:spPr bwMode="auto">
            <a:xfrm>
              <a:off x="2702162" y="1139206"/>
              <a:ext cx="527388" cy="169277"/>
            </a:xfrm>
            <a:prstGeom prst="rect">
              <a:avLst/>
            </a:prstGeom>
            <a:noFill/>
            <a:ln w="9525">
              <a:noFill/>
              <a:miter lim="800000"/>
              <a:headEnd/>
              <a:tailEnd/>
            </a:ln>
          </p:spPr>
          <p:txBody>
            <a:bodyPr wrap="none" lIns="0" tIns="0" rIns="0" bIns="0" rtlCol="0">
              <a:spAutoFit/>
            </a:bodyPr>
            <a:lstStyle/>
            <a:p>
              <a:r>
                <a:rPr lang="en-US" sz="1100" dirty="0" smtClean="0">
                  <a:solidFill>
                    <a:srgbClr val="FFFF00"/>
                  </a:solidFill>
                  <a:latin typeface="Verdana" pitchFamily="34" charset="0"/>
                </a:rPr>
                <a:t>10 MHz</a:t>
              </a:r>
              <a:endParaRPr lang="en-US" sz="1100" dirty="0">
                <a:solidFill>
                  <a:srgbClr val="FFFF00"/>
                </a:solidFill>
                <a:latin typeface="Verdana" pitchFamily="34" charset="0"/>
              </a:endParaRPr>
            </a:p>
          </p:txBody>
        </p:sp>
        <p:cxnSp>
          <p:nvCxnSpPr>
            <p:cNvPr id="64" name="Straight Connector 63"/>
            <p:cNvCxnSpPr/>
            <p:nvPr/>
          </p:nvCxnSpPr>
          <p:spPr bwMode="auto">
            <a:xfrm>
              <a:off x="2966248" y="478635"/>
              <a:ext cx="0" cy="640080"/>
            </a:xfrm>
            <a:prstGeom prst="line">
              <a:avLst/>
            </a:prstGeom>
            <a:solidFill>
              <a:schemeClr val="accent1"/>
            </a:solidFill>
            <a:ln w="28575" cap="flat" cmpd="sng" algn="ctr">
              <a:solidFill>
                <a:srgbClr val="FFFF00"/>
              </a:solidFill>
              <a:prstDash val="solid"/>
              <a:round/>
              <a:headEnd type="none" w="med" len="med"/>
              <a:tailEnd type="none" w="med" len="med"/>
            </a:ln>
            <a:effectLst/>
          </p:spPr>
        </p:cxnSp>
      </p:grpSp>
      <p:grpSp>
        <p:nvGrpSpPr>
          <p:cNvPr id="65" name="Group 64"/>
          <p:cNvGrpSpPr/>
          <p:nvPr/>
        </p:nvGrpSpPr>
        <p:grpSpPr>
          <a:xfrm>
            <a:off x="5658409" y="1665290"/>
            <a:ext cx="527388" cy="827483"/>
            <a:chOff x="5037379" y="481016"/>
            <a:chExt cx="527388" cy="827483"/>
          </a:xfrm>
        </p:grpSpPr>
        <p:sp>
          <p:nvSpPr>
            <p:cNvPr id="66" name="TextBox 65"/>
            <p:cNvSpPr txBox="1"/>
            <p:nvPr/>
          </p:nvSpPr>
          <p:spPr bwMode="auto">
            <a:xfrm>
              <a:off x="5037379" y="1139222"/>
              <a:ext cx="527388" cy="169277"/>
            </a:xfrm>
            <a:prstGeom prst="rect">
              <a:avLst/>
            </a:prstGeom>
            <a:noFill/>
            <a:ln w="9525">
              <a:noFill/>
              <a:miter lim="800000"/>
              <a:headEnd/>
              <a:tailEnd/>
            </a:ln>
          </p:spPr>
          <p:txBody>
            <a:bodyPr wrap="none" lIns="0" tIns="0" rIns="0" bIns="0" rtlCol="0">
              <a:spAutoFit/>
            </a:bodyPr>
            <a:lstStyle/>
            <a:p>
              <a:r>
                <a:rPr lang="en-US" sz="1100" dirty="0" smtClean="0">
                  <a:solidFill>
                    <a:srgbClr val="FFFF00"/>
                  </a:solidFill>
                  <a:latin typeface="Verdana" pitchFamily="34" charset="0"/>
                </a:rPr>
                <a:t>20 MHz</a:t>
              </a:r>
              <a:endParaRPr lang="en-US" sz="1100" dirty="0">
                <a:solidFill>
                  <a:srgbClr val="FFFF00"/>
                </a:solidFill>
                <a:latin typeface="Verdana" pitchFamily="34" charset="0"/>
              </a:endParaRPr>
            </a:p>
          </p:txBody>
        </p:sp>
        <p:cxnSp>
          <p:nvCxnSpPr>
            <p:cNvPr id="67" name="Straight Connector 66"/>
            <p:cNvCxnSpPr/>
            <p:nvPr/>
          </p:nvCxnSpPr>
          <p:spPr bwMode="auto">
            <a:xfrm>
              <a:off x="5300667" y="481016"/>
              <a:ext cx="0" cy="640080"/>
            </a:xfrm>
            <a:prstGeom prst="line">
              <a:avLst/>
            </a:prstGeom>
            <a:solidFill>
              <a:schemeClr val="accent1"/>
            </a:solidFill>
            <a:ln w="28575" cap="flat" cmpd="sng" algn="ctr">
              <a:solidFill>
                <a:srgbClr val="FFFF00"/>
              </a:solidFill>
              <a:prstDash val="solid"/>
              <a:round/>
              <a:headEnd type="none" w="med" len="med"/>
              <a:tailEnd type="none" w="med" len="med"/>
            </a:ln>
            <a:effectLst/>
          </p:spPr>
        </p:cxnSp>
      </p:grpSp>
      <p:grpSp>
        <p:nvGrpSpPr>
          <p:cNvPr id="68" name="Group 67"/>
          <p:cNvGrpSpPr/>
          <p:nvPr/>
        </p:nvGrpSpPr>
        <p:grpSpPr>
          <a:xfrm>
            <a:off x="7936701" y="2803957"/>
            <a:ext cx="617157" cy="829869"/>
            <a:chOff x="7319571" y="478631"/>
            <a:chExt cx="617157" cy="829869"/>
          </a:xfrm>
        </p:grpSpPr>
        <p:sp>
          <p:nvSpPr>
            <p:cNvPr id="69" name="TextBox 68"/>
            <p:cNvSpPr txBox="1"/>
            <p:nvPr/>
          </p:nvSpPr>
          <p:spPr bwMode="auto">
            <a:xfrm>
              <a:off x="7319571" y="1139223"/>
              <a:ext cx="617157" cy="169277"/>
            </a:xfrm>
            <a:prstGeom prst="rect">
              <a:avLst/>
            </a:prstGeom>
            <a:noFill/>
            <a:ln w="9525">
              <a:noFill/>
              <a:miter lim="800000"/>
              <a:headEnd/>
              <a:tailEnd/>
            </a:ln>
          </p:spPr>
          <p:txBody>
            <a:bodyPr wrap="none" lIns="0" tIns="0" rIns="0" bIns="0" rtlCol="0">
              <a:spAutoFit/>
            </a:bodyPr>
            <a:lstStyle/>
            <a:p>
              <a:r>
                <a:rPr lang="en-US" sz="1100" dirty="0" smtClean="0">
                  <a:solidFill>
                    <a:srgbClr val="FFFF00"/>
                  </a:solidFill>
                  <a:latin typeface="Verdana" pitchFamily="34" charset="0"/>
                </a:rPr>
                <a:t>300 MHz</a:t>
              </a:r>
              <a:endParaRPr lang="en-US" sz="1100" dirty="0">
                <a:solidFill>
                  <a:srgbClr val="FFFF00"/>
                </a:solidFill>
                <a:latin typeface="Verdana" pitchFamily="34" charset="0"/>
              </a:endParaRPr>
            </a:p>
          </p:txBody>
        </p:sp>
        <p:cxnSp>
          <p:nvCxnSpPr>
            <p:cNvPr id="70" name="Straight Connector 69"/>
            <p:cNvCxnSpPr/>
            <p:nvPr/>
          </p:nvCxnSpPr>
          <p:spPr bwMode="auto">
            <a:xfrm>
              <a:off x="7629529" y="478631"/>
              <a:ext cx="0" cy="640080"/>
            </a:xfrm>
            <a:prstGeom prst="line">
              <a:avLst/>
            </a:prstGeom>
            <a:solidFill>
              <a:schemeClr val="accent1"/>
            </a:solidFill>
            <a:ln w="28575" cap="flat" cmpd="sng" algn="ctr">
              <a:solidFill>
                <a:srgbClr val="FFFF00"/>
              </a:solidFill>
              <a:prstDash val="solid"/>
              <a:round/>
              <a:headEnd type="none" w="med" len="med"/>
              <a:tailEnd type="none" w="med" len="med"/>
            </a:ln>
            <a:effectLst/>
          </p:spPr>
        </p:cxnSp>
      </p:grpSp>
      <p:grpSp>
        <p:nvGrpSpPr>
          <p:cNvPr id="71" name="Group 70"/>
          <p:cNvGrpSpPr/>
          <p:nvPr/>
        </p:nvGrpSpPr>
        <p:grpSpPr>
          <a:xfrm>
            <a:off x="3273264" y="2803961"/>
            <a:ext cx="617157" cy="829848"/>
            <a:chOff x="2656134" y="478635"/>
            <a:chExt cx="617157" cy="829848"/>
          </a:xfrm>
        </p:grpSpPr>
        <p:sp>
          <p:nvSpPr>
            <p:cNvPr id="72" name="TextBox 71"/>
            <p:cNvSpPr txBox="1"/>
            <p:nvPr/>
          </p:nvSpPr>
          <p:spPr bwMode="auto">
            <a:xfrm>
              <a:off x="2656134" y="1139206"/>
              <a:ext cx="617157" cy="169277"/>
            </a:xfrm>
            <a:prstGeom prst="rect">
              <a:avLst/>
            </a:prstGeom>
            <a:noFill/>
            <a:ln w="9525">
              <a:noFill/>
              <a:miter lim="800000"/>
              <a:headEnd/>
              <a:tailEnd/>
            </a:ln>
          </p:spPr>
          <p:txBody>
            <a:bodyPr wrap="none" lIns="0" tIns="0" rIns="0" bIns="0" rtlCol="0">
              <a:spAutoFit/>
            </a:bodyPr>
            <a:lstStyle/>
            <a:p>
              <a:r>
                <a:rPr lang="en-US" sz="1100" dirty="0" smtClean="0">
                  <a:solidFill>
                    <a:srgbClr val="FFFF00"/>
                  </a:solidFill>
                  <a:latin typeface="Verdana" pitchFamily="34" charset="0"/>
                </a:rPr>
                <a:t>100 MHz</a:t>
              </a:r>
              <a:endParaRPr lang="en-US" sz="1100" dirty="0">
                <a:solidFill>
                  <a:srgbClr val="FFFF00"/>
                </a:solidFill>
                <a:latin typeface="Verdana" pitchFamily="34" charset="0"/>
              </a:endParaRPr>
            </a:p>
          </p:txBody>
        </p:sp>
        <p:cxnSp>
          <p:nvCxnSpPr>
            <p:cNvPr id="73" name="Straight Connector 72"/>
            <p:cNvCxnSpPr/>
            <p:nvPr/>
          </p:nvCxnSpPr>
          <p:spPr bwMode="auto">
            <a:xfrm>
              <a:off x="2966248" y="478635"/>
              <a:ext cx="0" cy="640080"/>
            </a:xfrm>
            <a:prstGeom prst="line">
              <a:avLst/>
            </a:prstGeom>
            <a:solidFill>
              <a:schemeClr val="accent1"/>
            </a:solidFill>
            <a:ln w="28575" cap="flat" cmpd="sng" algn="ctr">
              <a:solidFill>
                <a:srgbClr val="FFFF00"/>
              </a:solidFill>
              <a:prstDash val="solid"/>
              <a:round/>
              <a:headEnd type="none" w="med" len="med"/>
              <a:tailEnd type="none" w="med" len="med"/>
            </a:ln>
            <a:effectLst/>
          </p:spPr>
        </p:cxnSp>
      </p:grpSp>
      <p:grpSp>
        <p:nvGrpSpPr>
          <p:cNvPr id="74" name="Group 73"/>
          <p:cNvGrpSpPr/>
          <p:nvPr/>
        </p:nvGrpSpPr>
        <p:grpSpPr>
          <a:xfrm>
            <a:off x="5606889" y="2806342"/>
            <a:ext cx="617157" cy="827483"/>
            <a:chOff x="4989759" y="481016"/>
            <a:chExt cx="617157" cy="827483"/>
          </a:xfrm>
        </p:grpSpPr>
        <p:sp>
          <p:nvSpPr>
            <p:cNvPr id="75" name="TextBox 74"/>
            <p:cNvSpPr txBox="1"/>
            <p:nvPr/>
          </p:nvSpPr>
          <p:spPr bwMode="auto">
            <a:xfrm>
              <a:off x="4989759" y="1139222"/>
              <a:ext cx="617157" cy="169277"/>
            </a:xfrm>
            <a:prstGeom prst="rect">
              <a:avLst/>
            </a:prstGeom>
            <a:noFill/>
            <a:ln w="9525">
              <a:noFill/>
              <a:miter lim="800000"/>
              <a:headEnd/>
              <a:tailEnd/>
            </a:ln>
          </p:spPr>
          <p:txBody>
            <a:bodyPr wrap="none" lIns="0" tIns="0" rIns="0" bIns="0" rtlCol="0">
              <a:spAutoFit/>
            </a:bodyPr>
            <a:lstStyle/>
            <a:p>
              <a:r>
                <a:rPr lang="en-US" sz="1100" dirty="0" smtClean="0">
                  <a:solidFill>
                    <a:srgbClr val="FFFF00"/>
                  </a:solidFill>
                  <a:latin typeface="Verdana" pitchFamily="34" charset="0"/>
                </a:rPr>
                <a:t>200 MHz</a:t>
              </a:r>
              <a:endParaRPr lang="en-US" sz="1100" dirty="0">
                <a:solidFill>
                  <a:srgbClr val="FFFF00"/>
                </a:solidFill>
                <a:latin typeface="Verdana" pitchFamily="34" charset="0"/>
              </a:endParaRPr>
            </a:p>
          </p:txBody>
        </p:sp>
        <p:cxnSp>
          <p:nvCxnSpPr>
            <p:cNvPr id="76" name="Straight Connector 75"/>
            <p:cNvCxnSpPr/>
            <p:nvPr/>
          </p:nvCxnSpPr>
          <p:spPr bwMode="auto">
            <a:xfrm>
              <a:off x="5300667" y="481016"/>
              <a:ext cx="0" cy="640080"/>
            </a:xfrm>
            <a:prstGeom prst="line">
              <a:avLst/>
            </a:prstGeom>
            <a:solidFill>
              <a:schemeClr val="accent1"/>
            </a:solidFill>
            <a:ln w="28575" cap="flat" cmpd="sng" algn="ctr">
              <a:solidFill>
                <a:srgbClr val="FFFF00"/>
              </a:solidFill>
              <a:prstDash val="solid"/>
              <a:round/>
              <a:headEnd type="none" w="med" len="med"/>
              <a:tailEnd type="none" w="med" len="med"/>
            </a:ln>
            <a:effectLst/>
          </p:spPr>
        </p:cxnSp>
      </p:grpSp>
      <p:grpSp>
        <p:nvGrpSpPr>
          <p:cNvPr id="77" name="Group 76"/>
          <p:cNvGrpSpPr/>
          <p:nvPr/>
        </p:nvGrpSpPr>
        <p:grpSpPr>
          <a:xfrm>
            <a:off x="8029560" y="3916955"/>
            <a:ext cx="428002" cy="829869"/>
            <a:chOff x="7412430" y="478631"/>
            <a:chExt cx="428002" cy="829869"/>
          </a:xfrm>
        </p:grpSpPr>
        <p:sp>
          <p:nvSpPr>
            <p:cNvPr id="78" name="TextBox 77"/>
            <p:cNvSpPr txBox="1"/>
            <p:nvPr/>
          </p:nvSpPr>
          <p:spPr bwMode="auto">
            <a:xfrm>
              <a:off x="7412430" y="1139223"/>
              <a:ext cx="428002" cy="169277"/>
            </a:xfrm>
            <a:prstGeom prst="rect">
              <a:avLst/>
            </a:prstGeom>
            <a:noFill/>
            <a:ln w="9525">
              <a:noFill/>
              <a:miter lim="800000"/>
              <a:headEnd/>
              <a:tailEnd/>
            </a:ln>
          </p:spPr>
          <p:txBody>
            <a:bodyPr wrap="none" lIns="0" tIns="0" rIns="0" bIns="0" rtlCol="0">
              <a:spAutoFit/>
            </a:bodyPr>
            <a:lstStyle/>
            <a:p>
              <a:r>
                <a:rPr lang="en-US" sz="1100" dirty="0" smtClean="0">
                  <a:solidFill>
                    <a:srgbClr val="FFFF00"/>
                  </a:solidFill>
                  <a:latin typeface="Verdana" pitchFamily="34" charset="0"/>
                </a:rPr>
                <a:t>3 GHz</a:t>
              </a:r>
              <a:endParaRPr lang="en-US" sz="1100" dirty="0">
                <a:solidFill>
                  <a:srgbClr val="FFFF00"/>
                </a:solidFill>
                <a:latin typeface="Verdana" pitchFamily="34" charset="0"/>
              </a:endParaRPr>
            </a:p>
          </p:txBody>
        </p:sp>
        <p:cxnSp>
          <p:nvCxnSpPr>
            <p:cNvPr id="79" name="Straight Connector 78"/>
            <p:cNvCxnSpPr/>
            <p:nvPr/>
          </p:nvCxnSpPr>
          <p:spPr bwMode="auto">
            <a:xfrm>
              <a:off x="7629529" y="478631"/>
              <a:ext cx="0" cy="640080"/>
            </a:xfrm>
            <a:prstGeom prst="line">
              <a:avLst/>
            </a:prstGeom>
            <a:solidFill>
              <a:schemeClr val="accent1"/>
            </a:solidFill>
            <a:ln w="28575" cap="flat" cmpd="sng" algn="ctr">
              <a:solidFill>
                <a:srgbClr val="FFFF00"/>
              </a:solidFill>
              <a:prstDash val="solid"/>
              <a:round/>
              <a:headEnd type="none" w="med" len="med"/>
              <a:tailEnd type="none" w="med" len="med"/>
            </a:ln>
            <a:effectLst/>
          </p:spPr>
        </p:cxnSp>
      </p:grpSp>
      <p:grpSp>
        <p:nvGrpSpPr>
          <p:cNvPr id="80" name="Group 79"/>
          <p:cNvGrpSpPr/>
          <p:nvPr/>
        </p:nvGrpSpPr>
        <p:grpSpPr>
          <a:xfrm>
            <a:off x="3368504" y="3916959"/>
            <a:ext cx="428002" cy="829848"/>
            <a:chOff x="2751374" y="478635"/>
            <a:chExt cx="428002" cy="829848"/>
          </a:xfrm>
        </p:grpSpPr>
        <p:sp>
          <p:nvSpPr>
            <p:cNvPr id="81" name="TextBox 80"/>
            <p:cNvSpPr txBox="1"/>
            <p:nvPr/>
          </p:nvSpPr>
          <p:spPr bwMode="auto">
            <a:xfrm>
              <a:off x="2751374" y="1139206"/>
              <a:ext cx="428002" cy="169277"/>
            </a:xfrm>
            <a:prstGeom prst="rect">
              <a:avLst/>
            </a:prstGeom>
            <a:noFill/>
            <a:ln w="9525">
              <a:noFill/>
              <a:miter lim="800000"/>
              <a:headEnd/>
              <a:tailEnd/>
            </a:ln>
          </p:spPr>
          <p:txBody>
            <a:bodyPr wrap="none" lIns="0" tIns="0" rIns="0" bIns="0" rtlCol="0">
              <a:spAutoFit/>
            </a:bodyPr>
            <a:lstStyle/>
            <a:p>
              <a:r>
                <a:rPr lang="en-US" sz="1100" dirty="0" smtClean="0">
                  <a:solidFill>
                    <a:srgbClr val="FFFF00"/>
                  </a:solidFill>
                  <a:latin typeface="Verdana" pitchFamily="34" charset="0"/>
                </a:rPr>
                <a:t>1 GHz</a:t>
              </a:r>
              <a:endParaRPr lang="en-US" sz="1100" dirty="0">
                <a:solidFill>
                  <a:srgbClr val="FFFF00"/>
                </a:solidFill>
                <a:latin typeface="Verdana" pitchFamily="34" charset="0"/>
              </a:endParaRPr>
            </a:p>
          </p:txBody>
        </p:sp>
        <p:cxnSp>
          <p:nvCxnSpPr>
            <p:cNvPr id="82" name="Straight Connector 81"/>
            <p:cNvCxnSpPr/>
            <p:nvPr/>
          </p:nvCxnSpPr>
          <p:spPr bwMode="auto">
            <a:xfrm>
              <a:off x="2966248" y="478635"/>
              <a:ext cx="0" cy="640080"/>
            </a:xfrm>
            <a:prstGeom prst="line">
              <a:avLst/>
            </a:prstGeom>
            <a:solidFill>
              <a:schemeClr val="accent1"/>
            </a:solidFill>
            <a:ln w="28575" cap="flat" cmpd="sng" algn="ctr">
              <a:solidFill>
                <a:srgbClr val="FFFF00"/>
              </a:solidFill>
              <a:prstDash val="solid"/>
              <a:round/>
              <a:headEnd type="none" w="med" len="med"/>
              <a:tailEnd type="none" w="med" len="med"/>
            </a:ln>
            <a:effectLst/>
          </p:spPr>
        </p:cxnSp>
      </p:grpSp>
      <p:grpSp>
        <p:nvGrpSpPr>
          <p:cNvPr id="83" name="Group 82"/>
          <p:cNvGrpSpPr/>
          <p:nvPr/>
        </p:nvGrpSpPr>
        <p:grpSpPr>
          <a:xfrm>
            <a:off x="5702129" y="3919340"/>
            <a:ext cx="428002" cy="827483"/>
            <a:chOff x="5084999" y="481016"/>
            <a:chExt cx="428002" cy="827483"/>
          </a:xfrm>
        </p:grpSpPr>
        <p:sp>
          <p:nvSpPr>
            <p:cNvPr id="84" name="TextBox 83"/>
            <p:cNvSpPr txBox="1"/>
            <p:nvPr/>
          </p:nvSpPr>
          <p:spPr bwMode="auto">
            <a:xfrm>
              <a:off x="5084999" y="1139222"/>
              <a:ext cx="428002" cy="169277"/>
            </a:xfrm>
            <a:prstGeom prst="rect">
              <a:avLst/>
            </a:prstGeom>
            <a:noFill/>
            <a:ln w="9525">
              <a:noFill/>
              <a:miter lim="800000"/>
              <a:headEnd/>
              <a:tailEnd/>
            </a:ln>
          </p:spPr>
          <p:txBody>
            <a:bodyPr wrap="none" lIns="0" tIns="0" rIns="0" bIns="0" rtlCol="0">
              <a:spAutoFit/>
            </a:bodyPr>
            <a:lstStyle/>
            <a:p>
              <a:r>
                <a:rPr lang="en-US" sz="1100" dirty="0" smtClean="0">
                  <a:solidFill>
                    <a:srgbClr val="FFFF00"/>
                  </a:solidFill>
                  <a:latin typeface="Verdana" pitchFamily="34" charset="0"/>
                </a:rPr>
                <a:t>2 GHz</a:t>
              </a:r>
              <a:endParaRPr lang="en-US" sz="1100" dirty="0">
                <a:solidFill>
                  <a:srgbClr val="FFFF00"/>
                </a:solidFill>
                <a:latin typeface="Verdana" pitchFamily="34" charset="0"/>
              </a:endParaRPr>
            </a:p>
          </p:txBody>
        </p:sp>
        <p:cxnSp>
          <p:nvCxnSpPr>
            <p:cNvPr id="85" name="Straight Connector 84"/>
            <p:cNvCxnSpPr/>
            <p:nvPr/>
          </p:nvCxnSpPr>
          <p:spPr bwMode="auto">
            <a:xfrm>
              <a:off x="5300667" y="481016"/>
              <a:ext cx="0" cy="640080"/>
            </a:xfrm>
            <a:prstGeom prst="line">
              <a:avLst/>
            </a:prstGeom>
            <a:solidFill>
              <a:schemeClr val="accent1"/>
            </a:solidFill>
            <a:ln w="28575" cap="flat" cmpd="sng" algn="ctr">
              <a:solidFill>
                <a:srgbClr val="FFFF00"/>
              </a:solidFill>
              <a:prstDash val="solid"/>
              <a:round/>
              <a:headEnd type="none" w="med" len="med"/>
              <a:tailEnd type="none" w="med" len="med"/>
            </a:ln>
            <a:effectLst/>
          </p:spPr>
        </p:cxnSp>
      </p:grpSp>
      <p:sp>
        <p:nvSpPr>
          <p:cNvPr id="86" name="Rounded Rectangle 85"/>
          <p:cNvSpPr/>
          <p:nvPr/>
        </p:nvSpPr>
        <p:spPr bwMode="auto">
          <a:xfrm>
            <a:off x="2449830" y="607646"/>
            <a:ext cx="2774462" cy="500185"/>
          </a:xfrm>
          <a:prstGeom prst="roundRect">
            <a:avLst/>
          </a:prstGeom>
          <a:solidFill>
            <a:srgbClr val="33CC33"/>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rPr>
              <a:t>AM Broadcast</a:t>
            </a:r>
          </a:p>
        </p:txBody>
      </p:sp>
      <p:sp>
        <p:nvSpPr>
          <p:cNvPr id="87" name="Rounded Rectangle 86"/>
          <p:cNvSpPr/>
          <p:nvPr/>
        </p:nvSpPr>
        <p:spPr bwMode="auto">
          <a:xfrm>
            <a:off x="5449595" y="603982"/>
            <a:ext cx="474479" cy="500185"/>
          </a:xfrm>
          <a:prstGeom prst="roundRect">
            <a:avLst/>
          </a:prstGeom>
          <a:solidFill>
            <a:srgbClr val="FF0000"/>
          </a:solidFill>
          <a:ln w="9525" cap="flat" cmpd="sng" algn="ctr">
            <a:noFill/>
            <a:prstDash val="solid"/>
            <a:round/>
            <a:headEnd type="none" w="med" len="med"/>
            <a:tailEnd type="none" w="med" len="med"/>
          </a:ln>
          <a:effectLst/>
        </p:spPr>
        <p:txBody>
          <a:bodyPr vert="vert270"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rPr>
              <a:t>160M</a:t>
            </a:r>
          </a:p>
        </p:txBody>
      </p:sp>
      <p:sp>
        <p:nvSpPr>
          <p:cNvPr id="88" name="Rounded Rectangle 87"/>
          <p:cNvSpPr/>
          <p:nvPr/>
        </p:nvSpPr>
        <p:spPr bwMode="auto">
          <a:xfrm>
            <a:off x="5929655" y="603982"/>
            <a:ext cx="2082775" cy="500185"/>
          </a:xfrm>
          <a:prstGeom prst="roundRect">
            <a:avLst/>
          </a:prstGeom>
          <a:solidFill>
            <a:schemeClr val="bg2">
              <a:lumMod val="75000"/>
            </a:schemeClr>
          </a:soli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200" b="1" dirty="0" smtClean="0">
                <a:solidFill>
                  <a:schemeClr val="bg1"/>
                </a:solidFill>
                <a:latin typeface="Arial" panose="020B0604020202020204" pitchFamily="34" charset="0"/>
                <a:cs typeface="Arial" panose="020B0604020202020204" pitchFamily="34" charset="0"/>
              </a:rPr>
              <a:t>       Marine</a:t>
            </a:r>
            <a:endParaRPr lang="en-US" sz="1200" b="1" dirty="0">
              <a:solidFill>
                <a:schemeClr val="bg1"/>
              </a:solidFill>
              <a:latin typeface="Arial" panose="020B0604020202020204" pitchFamily="34" charset="0"/>
              <a:cs typeface="Arial" panose="020B0604020202020204" pitchFamily="34" charset="0"/>
            </a:endParaRPr>
          </a:p>
        </p:txBody>
      </p:sp>
      <p:sp>
        <p:nvSpPr>
          <p:cNvPr id="89" name="TextBox 88"/>
          <p:cNvSpPr txBox="1"/>
          <p:nvPr/>
        </p:nvSpPr>
        <p:spPr bwMode="auto">
          <a:xfrm>
            <a:off x="1345282" y="700186"/>
            <a:ext cx="410369" cy="307777"/>
          </a:xfrm>
          <a:prstGeom prst="rect">
            <a:avLst/>
          </a:prstGeom>
          <a:noFill/>
          <a:ln w="9525">
            <a:noFill/>
            <a:miter lim="800000"/>
            <a:headEnd/>
            <a:tailEnd/>
          </a:ln>
        </p:spPr>
        <p:txBody>
          <a:bodyPr wrap="none" lIns="0" tIns="0" rIns="0" bIns="0" rtlCol="0">
            <a:spAutoFit/>
          </a:bodyPr>
          <a:lstStyle/>
          <a:p>
            <a:r>
              <a:rPr lang="en-US" sz="2000" b="1" dirty="0" smtClean="0">
                <a:solidFill>
                  <a:schemeClr val="bg1"/>
                </a:solidFill>
                <a:latin typeface="Verdana" pitchFamily="34" charset="0"/>
              </a:rPr>
              <a:t>MF</a:t>
            </a:r>
            <a:endParaRPr lang="en-US" sz="2000" b="1" dirty="0">
              <a:solidFill>
                <a:schemeClr val="bg1"/>
              </a:solidFill>
              <a:latin typeface="Verdana" pitchFamily="34" charset="0"/>
            </a:endParaRPr>
          </a:p>
        </p:txBody>
      </p:sp>
      <p:sp>
        <p:nvSpPr>
          <p:cNvPr id="90" name="TextBox 89"/>
          <p:cNvSpPr txBox="1"/>
          <p:nvPr/>
        </p:nvSpPr>
        <p:spPr bwMode="auto">
          <a:xfrm>
            <a:off x="1374136" y="1805085"/>
            <a:ext cx="381515" cy="307777"/>
          </a:xfrm>
          <a:prstGeom prst="rect">
            <a:avLst/>
          </a:prstGeom>
          <a:noFill/>
          <a:ln w="9525">
            <a:noFill/>
            <a:miter lim="800000"/>
            <a:headEnd/>
            <a:tailEnd/>
          </a:ln>
        </p:spPr>
        <p:txBody>
          <a:bodyPr wrap="none" lIns="0" tIns="0" rIns="0" bIns="0" rtlCol="0">
            <a:spAutoFit/>
          </a:bodyPr>
          <a:lstStyle/>
          <a:p>
            <a:r>
              <a:rPr lang="en-US" sz="2000" b="1" dirty="0" smtClean="0">
                <a:solidFill>
                  <a:schemeClr val="bg1"/>
                </a:solidFill>
                <a:latin typeface="Verdana" pitchFamily="34" charset="0"/>
              </a:rPr>
              <a:t>HF</a:t>
            </a:r>
            <a:endParaRPr lang="en-US" sz="2000" b="1" dirty="0">
              <a:solidFill>
                <a:schemeClr val="bg1"/>
              </a:solidFill>
              <a:latin typeface="Verdana" pitchFamily="34" charset="0"/>
            </a:endParaRPr>
          </a:p>
        </p:txBody>
      </p:sp>
      <p:sp>
        <p:nvSpPr>
          <p:cNvPr id="91" name="TextBox 90"/>
          <p:cNvSpPr txBox="1"/>
          <p:nvPr/>
        </p:nvSpPr>
        <p:spPr bwMode="auto">
          <a:xfrm>
            <a:off x="1172158" y="2959040"/>
            <a:ext cx="577081" cy="307777"/>
          </a:xfrm>
          <a:prstGeom prst="rect">
            <a:avLst/>
          </a:prstGeom>
          <a:noFill/>
          <a:ln w="9525">
            <a:noFill/>
            <a:miter lim="800000"/>
            <a:headEnd/>
            <a:tailEnd/>
          </a:ln>
        </p:spPr>
        <p:txBody>
          <a:bodyPr wrap="none" lIns="0" tIns="0" rIns="0" bIns="0" rtlCol="0">
            <a:spAutoFit/>
          </a:bodyPr>
          <a:lstStyle/>
          <a:p>
            <a:r>
              <a:rPr lang="en-US" sz="2000" b="1" dirty="0" smtClean="0">
                <a:solidFill>
                  <a:schemeClr val="bg1"/>
                </a:solidFill>
                <a:latin typeface="Verdana" pitchFamily="34" charset="0"/>
              </a:rPr>
              <a:t>VHF</a:t>
            </a:r>
            <a:endParaRPr lang="en-US" sz="2000" b="1" dirty="0">
              <a:solidFill>
                <a:schemeClr val="bg1"/>
              </a:solidFill>
              <a:latin typeface="Verdana" pitchFamily="34" charset="0"/>
            </a:endParaRPr>
          </a:p>
        </p:txBody>
      </p:sp>
      <p:sp>
        <p:nvSpPr>
          <p:cNvPr id="92" name="TextBox 91"/>
          <p:cNvSpPr txBox="1"/>
          <p:nvPr/>
        </p:nvSpPr>
        <p:spPr bwMode="auto">
          <a:xfrm>
            <a:off x="1159334" y="4052035"/>
            <a:ext cx="589905" cy="307777"/>
          </a:xfrm>
          <a:prstGeom prst="rect">
            <a:avLst/>
          </a:prstGeom>
          <a:noFill/>
          <a:ln w="9525">
            <a:noFill/>
            <a:miter lim="800000"/>
            <a:headEnd/>
            <a:tailEnd/>
          </a:ln>
        </p:spPr>
        <p:txBody>
          <a:bodyPr wrap="none" lIns="0" tIns="0" rIns="0" bIns="0" rtlCol="0">
            <a:spAutoFit/>
          </a:bodyPr>
          <a:lstStyle/>
          <a:p>
            <a:r>
              <a:rPr lang="en-US" sz="2000" b="1" dirty="0" smtClean="0">
                <a:solidFill>
                  <a:schemeClr val="bg1"/>
                </a:solidFill>
                <a:latin typeface="Verdana" pitchFamily="34" charset="0"/>
              </a:rPr>
              <a:t>UHF</a:t>
            </a:r>
            <a:endParaRPr lang="en-US" sz="2000" b="1" dirty="0">
              <a:solidFill>
                <a:schemeClr val="bg1"/>
              </a:solidFill>
              <a:latin typeface="Verdana" pitchFamily="34" charset="0"/>
            </a:endParaRPr>
          </a:p>
        </p:txBody>
      </p:sp>
      <p:sp>
        <p:nvSpPr>
          <p:cNvPr id="93" name="Rounded Rectangle 92"/>
          <p:cNvSpPr/>
          <p:nvPr/>
        </p:nvSpPr>
        <p:spPr bwMode="auto">
          <a:xfrm>
            <a:off x="1040130" y="1544955"/>
            <a:ext cx="7620000" cy="1038225"/>
          </a:xfrm>
          <a:prstGeom prst="roundRect">
            <a:avLst/>
          </a:prstGeom>
          <a:solidFill>
            <a:srgbClr val="00004C">
              <a:alpha val="69804"/>
            </a:srgbClr>
          </a:solidFill>
          <a:ln w="317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2400"/>
          </a:p>
        </p:txBody>
      </p:sp>
      <p:sp>
        <p:nvSpPr>
          <p:cNvPr id="94" name="Rounded Rectangle 93"/>
          <p:cNvSpPr/>
          <p:nvPr/>
        </p:nvSpPr>
        <p:spPr bwMode="auto">
          <a:xfrm>
            <a:off x="1040130" y="2703195"/>
            <a:ext cx="7620000" cy="1038225"/>
          </a:xfrm>
          <a:prstGeom prst="roundRect">
            <a:avLst/>
          </a:prstGeom>
          <a:solidFill>
            <a:srgbClr val="00004C">
              <a:alpha val="69804"/>
            </a:srgbClr>
          </a:solidFill>
          <a:ln w="317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2400"/>
          </a:p>
        </p:txBody>
      </p:sp>
      <p:sp>
        <p:nvSpPr>
          <p:cNvPr id="95" name="Rounded Rectangle 94"/>
          <p:cNvSpPr/>
          <p:nvPr/>
        </p:nvSpPr>
        <p:spPr bwMode="auto">
          <a:xfrm>
            <a:off x="1040130" y="3792855"/>
            <a:ext cx="7620000" cy="1038225"/>
          </a:xfrm>
          <a:prstGeom prst="roundRect">
            <a:avLst/>
          </a:prstGeom>
          <a:solidFill>
            <a:srgbClr val="00004C">
              <a:alpha val="69804"/>
            </a:srgbClr>
          </a:solidFill>
          <a:ln w="317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2400"/>
          </a:p>
        </p:txBody>
      </p:sp>
      <p:sp>
        <p:nvSpPr>
          <p:cNvPr id="3" name="Slide Number Placeholder 2"/>
          <p:cNvSpPr>
            <a:spLocks noGrp="1"/>
          </p:cNvSpPr>
          <p:nvPr>
            <p:ph type="sldNum" sz="quarter" idx="12"/>
          </p:nvPr>
        </p:nvSpPr>
        <p:spPr/>
        <p:txBody>
          <a:bodyPr/>
          <a:lstStyle/>
          <a:p>
            <a:pPr>
              <a:defRPr/>
            </a:pPr>
            <a:r>
              <a:rPr lang="en-US" dirty="0" smtClean="0">
                <a:solidFill>
                  <a:schemeClr val="bg1"/>
                </a:solidFill>
              </a:rPr>
              <a:t>SLIDE </a:t>
            </a:r>
            <a:fld id="{7DE08B2E-D59F-498D-8D62-ABBAFDFFC21C}" type="slidenum">
              <a:rPr lang="en-US" smtClean="0">
                <a:solidFill>
                  <a:schemeClr val="bg1"/>
                </a:solidFill>
              </a:rPr>
              <a:pPr>
                <a:defRPr/>
              </a:pPr>
              <a:t>5</a:t>
            </a:fld>
            <a:endParaRPr lang="en-US" dirty="0">
              <a:solidFill>
                <a:schemeClr val="bg1"/>
              </a:solidFill>
            </a:endParaRPr>
          </a:p>
        </p:txBody>
      </p:sp>
    </p:spTree>
    <p:extLst>
      <p:ext uri="{BB962C8B-B14F-4D97-AF65-F5344CB8AC3E}">
        <p14:creationId xmlns:p14="http://schemas.microsoft.com/office/powerpoint/2010/main" val="25411398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5"/>
                                        </p:tgtEl>
                                      </p:cBhvr>
                                    </p:animEffect>
                                    <p:set>
                                      <p:cBhvr>
                                        <p:cTn id="7" dur="1" fill="hold">
                                          <p:stCondLst>
                                            <p:cond delay="499"/>
                                          </p:stCondLst>
                                        </p:cTn>
                                        <p:tgtEl>
                                          <p:spTgt spid="15"/>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86"/>
                                        </p:tgtEl>
                                        <p:attrNameLst>
                                          <p:attrName>style.visibility</p:attrName>
                                        </p:attrNameLst>
                                      </p:cBhvr>
                                      <p:to>
                                        <p:strVal val="visible"/>
                                      </p:to>
                                    </p:set>
                                    <p:animEffect transition="in" filter="fade">
                                      <p:cBhvr>
                                        <p:cTn id="10" dur="500"/>
                                        <p:tgtEl>
                                          <p:spTgt spid="8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88"/>
                                        </p:tgtEl>
                                        <p:attrNameLst>
                                          <p:attrName>style.visibility</p:attrName>
                                        </p:attrNameLst>
                                      </p:cBhvr>
                                      <p:to>
                                        <p:strVal val="visible"/>
                                      </p:to>
                                    </p:set>
                                    <p:animEffect transition="in" filter="fade">
                                      <p:cBhvr>
                                        <p:cTn id="15" dur="500"/>
                                        <p:tgtEl>
                                          <p:spTgt spid="88"/>
                                        </p:tgtEl>
                                      </p:cBhvr>
                                    </p:animEffect>
                                  </p:childTnLst>
                                </p:cTn>
                              </p:par>
                              <p:par>
                                <p:cTn id="16" presetID="10" presetClass="exit" presetSubtype="0" fill="hold" grpId="0" nodeType="withEffect">
                                  <p:stCondLst>
                                    <p:cond delay="0"/>
                                  </p:stCondLst>
                                  <p:childTnLst>
                                    <p:animEffect transition="out" filter="fade">
                                      <p:cBhvr>
                                        <p:cTn id="17" dur="500"/>
                                        <p:tgtEl>
                                          <p:spTgt spid="16"/>
                                        </p:tgtEl>
                                      </p:cBhvr>
                                    </p:animEffect>
                                    <p:set>
                                      <p:cBhvr>
                                        <p:cTn id="18" dur="1" fill="hold">
                                          <p:stCondLst>
                                            <p:cond delay="499"/>
                                          </p:stCondLst>
                                        </p:cTn>
                                        <p:tgtEl>
                                          <p:spTgt spid="16"/>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87"/>
                                        </p:tgtEl>
                                        <p:attrNameLst>
                                          <p:attrName>style.visibility</p:attrName>
                                        </p:attrNameLst>
                                      </p:cBhvr>
                                      <p:to>
                                        <p:strVal val="visible"/>
                                      </p:to>
                                    </p:set>
                                    <p:animEffect transition="in" filter="fade">
                                      <p:cBhvr>
                                        <p:cTn id="23" dur="500"/>
                                        <p:tgtEl>
                                          <p:spTgt spid="87"/>
                                        </p:tgtEl>
                                      </p:cBhvr>
                                    </p:animEffect>
                                  </p:childTnLst>
                                </p:cTn>
                              </p:par>
                              <p:par>
                                <p:cTn id="24" presetID="10" presetClass="exit" presetSubtype="0" fill="hold" grpId="0" nodeType="withEffect">
                                  <p:stCondLst>
                                    <p:cond delay="0"/>
                                  </p:stCondLst>
                                  <p:childTnLst>
                                    <p:animEffect transition="out" filter="fade">
                                      <p:cBhvr>
                                        <p:cTn id="25" dur="500"/>
                                        <p:tgtEl>
                                          <p:spTgt spid="17"/>
                                        </p:tgtEl>
                                      </p:cBhvr>
                                    </p:animEffect>
                                    <p:set>
                                      <p:cBhvr>
                                        <p:cTn id="26" dur="1" fill="hold">
                                          <p:stCondLst>
                                            <p:cond delay="499"/>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6" grpId="0" animBg="1"/>
      <p:bldP spid="15" grpId="0" animBg="1"/>
      <p:bldP spid="86" grpId="0" animBg="1"/>
      <p:bldP spid="87" grpId="0" animBg="1"/>
      <p:bldP spid="8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 3.c.: Radio Services</a:t>
            </a:r>
          </a:p>
        </p:txBody>
      </p:sp>
      <p:sp>
        <p:nvSpPr>
          <p:cNvPr id="18" name="TextBox 17"/>
          <p:cNvSpPr txBox="1"/>
          <p:nvPr/>
        </p:nvSpPr>
        <p:spPr bwMode="auto">
          <a:xfrm>
            <a:off x="8704418" y="4673213"/>
            <a:ext cx="263213" cy="276999"/>
          </a:xfrm>
          <a:prstGeom prst="rect">
            <a:avLst/>
          </a:prstGeom>
          <a:solidFill>
            <a:srgbClr val="00007A"/>
          </a:solidFill>
          <a:ln w="9525">
            <a:noFill/>
            <a:miter lim="800000"/>
            <a:headEnd/>
            <a:tailEnd/>
          </a:ln>
          <a:effectLst/>
        </p:spPr>
        <p:txBody>
          <a:bodyPr vert="horz" wrap="square" lIns="73262" tIns="36631" rIns="73262" bIns="36631" numCol="1" anchor="ctr" anchorCtr="0" compatLnSpc="1">
            <a:prstTxWarp prst="textNoShape">
              <a:avLst/>
            </a:prstTxWarp>
          </a:bodyPr>
          <a:lstStyle>
            <a:defPPr>
              <a:defRPr lang="en-US"/>
            </a:defPPr>
            <a:lvl1pPr algn="r">
              <a:defRPr sz="1200" b="1">
                <a:solidFill>
                  <a:schemeClr val="bg1">
                    <a:lumMod val="65000"/>
                  </a:schemeClr>
                </a:solidFill>
                <a:latin typeface="Calibri" panose="020F0502020204030204" pitchFamily="34" charset="0"/>
              </a:defRPr>
            </a:lvl1pPr>
          </a:lstStyle>
          <a:p>
            <a:pPr algn="ctr"/>
            <a:r>
              <a:rPr lang="en-US" dirty="0" smtClean="0">
                <a:solidFill>
                  <a:srgbClr val="FFFF00"/>
                </a:solidFill>
              </a:rPr>
              <a:t>1</a:t>
            </a:r>
            <a:endParaRPr lang="en-US" dirty="0">
              <a:solidFill>
                <a:srgbClr val="FFFF00"/>
              </a:solidFill>
            </a:endParaRPr>
          </a:p>
        </p:txBody>
      </p:sp>
      <p:sp>
        <p:nvSpPr>
          <p:cNvPr id="17" name="TextBox 16"/>
          <p:cNvSpPr txBox="1"/>
          <p:nvPr/>
        </p:nvSpPr>
        <p:spPr bwMode="auto">
          <a:xfrm>
            <a:off x="8707593" y="4673213"/>
            <a:ext cx="263213" cy="276999"/>
          </a:xfrm>
          <a:prstGeom prst="rect">
            <a:avLst/>
          </a:prstGeom>
          <a:solidFill>
            <a:srgbClr val="00007A"/>
          </a:solidFill>
          <a:ln w="9525">
            <a:noFill/>
            <a:miter lim="800000"/>
            <a:headEnd/>
            <a:tailEnd/>
          </a:ln>
          <a:effectLst/>
        </p:spPr>
        <p:txBody>
          <a:bodyPr vert="horz" wrap="square" lIns="73262" tIns="36631" rIns="73262" bIns="36631" numCol="1" anchor="ctr" anchorCtr="0" compatLnSpc="1">
            <a:prstTxWarp prst="textNoShape">
              <a:avLst/>
            </a:prstTxWarp>
          </a:bodyPr>
          <a:lstStyle>
            <a:defPPr>
              <a:defRPr lang="en-US"/>
            </a:defPPr>
            <a:lvl1pPr algn="r">
              <a:defRPr sz="1200" b="1">
                <a:solidFill>
                  <a:schemeClr val="bg1">
                    <a:lumMod val="65000"/>
                  </a:schemeClr>
                </a:solidFill>
                <a:latin typeface="Calibri" panose="020F0502020204030204" pitchFamily="34" charset="0"/>
              </a:defRPr>
            </a:lvl1pPr>
          </a:lstStyle>
          <a:p>
            <a:pPr algn="ctr"/>
            <a:r>
              <a:rPr lang="en-US" dirty="0" smtClean="0">
                <a:solidFill>
                  <a:srgbClr val="FFFF00"/>
                </a:solidFill>
              </a:rPr>
              <a:t>2</a:t>
            </a:r>
            <a:endParaRPr lang="en-US" dirty="0">
              <a:solidFill>
                <a:srgbClr val="FFFF00"/>
              </a:solidFill>
            </a:endParaRPr>
          </a:p>
        </p:txBody>
      </p:sp>
      <p:sp>
        <p:nvSpPr>
          <p:cNvPr id="16" name="TextBox 15"/>
          <p:cNvSpPr txBox="1"/>
          <p:nvPr/>
        </p:nvSpPr>
        <p:spPr bwMode="auto">
          <a:xfrm>
            <a:off x="8707593" y="4673213"/>
            <a:ext cx="263213" cy="276999"/>
          </a:xfrm>
          <a:prstGeom prst="rect">
            <a:avLst/>
          </a:prstGeom>
          <a:solidFill>
            <a:srgbClr val="00007A"/>
          </a:solidFill>
          <a:ln w="9525">
            <a:noFill/>
            <a:miter lim="800000"/>
            <a:headEnd/>
            <a:tailEnd/>
          </a:ln>
          <a:effectLst/>
        </p:spPr>
        <p:txBody>
          <a:bodyPr vert="horz" wrap="square" lIns="73262" tIns="36631" rIns="73262" bIns="36631" numCol="1" anchor="ctr" anchorCtr="0" compatLnSpc="1">
            <a:prstTxWarp prst="textNoShape">
              <a:avLst/>
            </a:prstTxWarp>
          </a:bodyPr>
          <a:lstStyle>
            <a:defPPr>
              <a:defRPr lang="en-US"/>
            </a:defPPr>
            <a:lvl1pPr algn="r">
              <a:defRPr sz="1200" b="1">
                <a:solidFill>
                  <a:schemeClr val="bg1">
                    <a:lumMod val="65000"/>
                  </a:schemeClr>
                </a:solidFill>
                <a:latin typeface="Calibri" panose="020F0502020204030204" pitchFamily="34" charset="0"/>
              </a:defRPr>
            </a:lvl1pPr>
          </a:lstStyle>
          <a:p>
            <a:pPr algn="ctr"/>
            <a:r>
              <a:rPr lang="en-US" dirty="0" smtClean="0">
                <a:solidFill>
                  <a:srgbClr val="FFFF00"/>
                </a:solidFill>
              </a:rPr>
              <a:t>3</a:t>
            </a:r>
            <a:endParaRPr lang="en-US" dirty="0">
              <a:solidFill>
                <a:srgbClr val="FFFF00"/>
              </a:solidFill>
            </a:endParaRPr>
          </a:p>
        </p:txBody>
      </p:sp>
      <p:sp>
        <p:nvSpPr>
          <p:cNvPr id="23" name="Rounded Rectangle 22"/>
          <p:cNvSpPr/>
          <p:nvPr/>
        </p:nvSpPr>
        <p:spPr bwMode="auto">
          <a:xfrm>
            <a:off x="1057275" y="1543049"/>
            <a:ext cx="7620000" cy="1038225"/>
          </a:xfrm>
          <a:prstGeom prst="roundRect">
            <a:avLst/>
          </a:prstGeom>
          <a:solidFill>
            <a:srgbClr val="C2FFF0">
              <a:alpha val="20000"/>
            </a:srgbClr>
          </a:solidFill>
          <a:ln w="317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4" name="Rounded Rectangle 23"/>
          <p:cNvSpPr/>
          <p:nvPr/>
        </p:nvSpPr>
        <p:spPr bwMode="auto">
          <a:xfrm>
            <a:off x="1038225" y="3814764"/>
            <a:ext cx="7620000" cy="1038225"/>
          </a:xfrm>
          <a:prstGeom prst="roundRect">
            <a:avLst/>
          </a:prstGeom>
          <a:solidFill>
            <a:srgbClr val="C2FFF0">
              <a:alpha val="20000"/>
            </a:srgbClr>
          </a:solidFill>
          <a:ln w="317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5" name="Rounded Rectangle 24"/>
          <p:cNvSpPr/>
          <p:nvPr/>
        </p:nvSpPr>
        <p:spPr bwMode="auto">
          <a:xfrm>
            <a:off x="1047750" y="2678906"/>
            <a:ext cx="7620000" cy="1038225"/>
          </a:xfrm>
          <a:prstGeom prst="roundRect">
            <a:avLst/>
          </a:prstGeom>
          <a:solidFill>
            <a:srgbClr val="C2FFF0">
              <a:alpha val="20000"/>
            </a:srgbClr>
          </a:solidFill>
          <a:ln w="317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6" name="Rectangle 25"/>
          <p:cNvSpPr/>
          <p:nvPr/>
        </p:nvSpPr>
        <p:spPr bwMode="auto">
          <a:xfrm>
            <a:off x="1954498" y="551974"/>
            <a:ext cx="1631066" cy="600629"/>
          </a:xfrm>
          <a:prstGeom prst="rect">
            <a:avLst/>
          </a:prstGeom>
          <a:no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7" name="Rectangle 26"/>
          <p:cNvSpPr/>
          <p:nvPr/>
        </p:nvSpPr>
        <p:spPr bwMode="auto">
          <a:xfrm>
            <a:off x="3588242" y="551974"/>
            <a:ext cx="2329834" cy="600629"/>
          </a:xfrm>
          <a:prstGeom prst="rect">
            <a:avLst/>
          </a:prstGeom>
          <a:no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8" name="Rectangle 27"/>
          <p:cNvSpPr/>
          <p:nvPr/>
        </p:nvSpPr>
        <p:spPr bwMode="auto">
          <a:xfrm>
            <a:off x="5919303" y="553508"/>
            <a:ext cx="2329834" cy="600629"/>
          </a:xfrm>
          <a:prstGeom prst="rect">
            <a:avLst/>
          </a:prstGeom>
          <a:no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9" name="Rectangle 28"/>
          <p:cNvSpPr/>
          <p:nvPr/>
        </p:nvSpPr>
        <p:spPr bwMode="auto">
          <a:xfrm>
            <a:off x="1954514" y="1659213"/>
            <a:ext cx="1631066" cy="600629"/>
          </a:xfrm>
          <a:prstGeom prst="rect">
            <a:avLst/>
          </a:prstGeom>
          <a:no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30" name="Rectangle 29"/>
          <p:cNvSpPr/>
          <p:nvPr/>
        </p:nvSpPr>
        <p:spPr bwMode="auto">
          <a:xfrm>
            <a:off x="3588258" y="1659213"/>
            <a:ext cx="2329834" cy="600629"/>
          </a:xfrm>
          <a:prstGeom prst="rect">
            <a:avLst/>
          </a:prstGeom>
          <a:no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31" name="Rectangle 30"/>
          <p:cNvSpPr/>
          <p:nvPr/>
        </p:nvSpPr>
        <p:spPr bwMode="auto">
          <a:xfrm>
            <a:off x="5919319" y="1660747"/>
            <a:ext cx="2329834" cy="600629"/>
          </a:xfrm>
          <a:prstGeom prst="rect">
            <a:avLst/>
          </a:prstGeom>
          <a:no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32" name="Rectangle 31"/>
          <p:cNvSpPr/>
          <p:nvPr/>
        </p:nvSpPr>
        <p:spPr bwMode="auto">
          <a:xfrm>
            <a:off x="1954530" y="2794072"/>
            <a:ext cx="1631066" cy="600629"/>
          </a:xfrm>
          <a:prstGeom prst="rect">
            <a:avLst/>
          </a:prstGeom>
          <a:no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33" name="Rectangle 32"/>
          <p:cNvSpPr/>
          <p:nvPr/>
        </p:nvSpPr>
        <p:spPr bwMode="auto">
          <a:xfrm>
            <a:off x="3588274" y="2794072"/>
            <a:ext cx="2329834" cy="600629"/>
          </a:xfrm>
          <a:prstGeom prst="rect">
            <a:avLst/>
          </a:prstGeom>
          <a:no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34" name="Rectangle 33"/>
          <p:cNvSpPr/>
          <p:nvPr/>
        </p:nvSpPr>
        <p:spPr bwMode="auto">
          <a:xfrm>
            <a:off x="5919335" y="2795606"/>
            <a:ext cx="2329834" cy="600629"/>
          </a:xfrm>
          <a:prstGeom prst="rect">
            <a:avLst/>
          </a:prstGeom>
          <a:no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35" name="Rectangle 34"/>
          <p:cNvSpPr/>
          <p:nvPr/>
        </p:nvSpPr>
        <p:spPr bwMode="auto">
          <a:xfrm>
            <a:off x="1950630" y="3905593"/>
            <a:ext cx="1631066" cy="600629"/>
          </a:xfrm>
          <a:prstGeom prst="rect">
            <a:avLst/>
          </a:prstGeom>
          <a:no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36" name="Rectangle 35"/>
          <p:cNvSpPr/>
          <p:nvPr/>
        </p:nvSpPr>
        <p:spPr bwMode="auto">
          <a:xfrm>
            <a:off x="3584374" y="3905593"/>
            <a:ext cx="2329834" cy="600629"/>
          </a:xfrm>
          <a:prstGeom prst="rect">
            <a:avLst/>
          </a:prstGeom>
          <a:no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37" name="Rectangle 36"/>
          <p:cNvSpPr/>
          <p:nvPr/>
        </p:nvSpPr>
        <p:spPr bwMode="auto">
          <a:xfrm>
            <a:off x="5915435" y="3907127"/>
            <a:ext cx="2329834" cy="600629"/>
          </a:xfrm>
          <a:prstGeom prst="rect">
            <a:avLst/>
          </a:prstGeom>
          <a:no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38" name="TextBox 37"/>
          <p:cNvSpPr txBox="1"/>
          <p:nvPr/>
        </p:nvSpPr>
        <p:spPr bwMode="auto">
          <a:xfrm>
            <a:off x="1658804" y="1209122"/>
            <a:ext cx="581891" cy="169277"/>
          </a:xfrm>
          <a:prstGeom prst="rect">
            <a:avLst/>
          </a:prstGeom>
          <a:noFill/>
          <a:ln w="9525">
            <a:noFill/>
            <a:miter lim="800000"/>
            <a:headEnd/>
            <a:tailEnd/>
          </a:ln>
        </p:spPr>
        <p:txBody>
          <a:bodyPr wrap="none" lIns="0" tIns="0" rIns="0" bIns="0" rtlCol="0">
            <a:spAutoFit/>
          </a:bodyPr>
          <a:lstStyle>
            <a:defPPr>
              <a:defRPr lang="en-US"/>
            </a:defPPr>
            <a:lvl1pPr>
              <a:defRPr sz="1100">
                <a:solidFill>
                  <a:srgbClr val="FFFF00"/>
                </a:solidFill>
                <a:latin typeface="Verdana" pitchFamily="34" charset="0"/>
              </a:defRPr>
            </a:lvl1pPr>
          </a:lstStyle>
          <a:p>
            <a:r>
              <a:rPr lang="en-US" dirty="0" smtClean="0"/>
              <a:t>300 kHz</a:t>
            </a:r>
            <a:endParaRPr lang="en-US" dirty="0"/>
          </a:p>
        </p:txBody>
      </p:sp>
      <p:grpSp>
        <p:nvGrpSpPr>
          <p:cNvPr id="39" name="Group 38"/>
          <p:cNvGrpSpPr/>
          <p:nvPr/>
        </p:nvGrpSpPr>
        <p:grpSpPr>
          <a:xfrm>
            <a:off x="8031079" y="554831"/>
            <a:ext cx="437620" cy="829869"/>
            <a:chOff x="7410049" y="478631"/>
            <a:chExt cx="437620" cy="829869"/>
          </a:xfrm>
        </p:grpSpPr>
        <p:sp>
          <p:nvSpPr>
            <p:cNvPr id="40" name="TextBox 39"/>
            <p:cNvSpPr txBox="1"/>
            <p:nvPr/>
          </p:nvSpPr>
          <p:spPr bwMode="auto">
            <a:xfrm>
              <a:off x="7410049" y="1139223"/>
              <a:ext cx="437620" cy="169277"/>
            </a:xfrm>
            <a:prstGeom prst="rect">
              <a:avLst/>
            </a:prstGeom>
            <a:noFill/>
            <a:ln w="9525">
              <a:noFill/>
              <a:miter lim="800000"/>
              <a:headEnd/>
              <a:tailEnd/>
            </a:ln>
          </p:spPr>
          <p:txBody>
            <a:bodyPr wrap="none" lIns="0" tIns="0" rIns="0" bIns="0" rtlCol="0">
              <a:spAutoFit/>
            </a:bodyPr>
            <a:lstStyle/>
            <a:p>
              <a:r>
                <a:rPr lang="en-US" sz="1100" dirty="0" smtClean="0">
                  <a:solidFill>
                    <a:srgbClr val="FFFF00"/>
                  </a:solidFill>
                  <a:latin typeface="Verdana" pitchFamily="34" charset="0"/>
                </a:rPr>
                <a:t>3 MHz</a:t>
              </a:r>
              <a:endParaRPr lang="en-US" sz="1100" dirty="0">
                <a:solidFill>
                  <a:srgbClr val="FFFF00"/>
                </a:solidFill>
                <a:latin typeface="Verdana" pitchFamily="34" charset="0"/>
              </a:endParaRPr>
            </a:p>
          </p:txBody>
        </p:sp>
        <p:cxnSp>
          <p:nvCxnSpPr>
            <p:cNvPr id="41" name="Straight Connector 40"/>
            <p:cNvCxnSpPr/>
            <p:nvPr/>
          </p:nvCxnSpPr>
          <p:spPr bwMode="auto">
            <a:xfrm>
              <a:off x="7629529" y="478631"/>
              <a:ext cx="0" cy="640080"/>
            </a:xfrm>
            <a:prstGeom prst="line">
              <a:avLst/>
            </a:prstGeom>
            <a:solidFill>
              <a:schemeClr val="accent1"/>
            </a:solidFill>
            <a:ln w="28575" cap="flat" cmpd="sng" algn="ctr">
              <a:solidFill>
                <a:srgbClr val="FFFF00"/>
              </a:solidFill>
              <a:prstDash val="solid"/>
              <a:round/>
              <a:headEnd type="none" w="med" len="med"/>
              <a:tailEnd type="none" w="med" len="med"/>
            </a:ln>
            <a:effectLst/>
          </p:spPr>
        </p:cxnSp>
      </p:grpSp>
      <p:grpSp>
        <p:nvGrpSpPr>
          <p:cNvPr id="42" name="Group 41"/>
          <p:cNvGrpSpPr/>
          <p:nvPr/>
        </p:nvGrpSpPr>
        <p:grpSpPr>
          <a:xfrm>
            <a:off x="3367642" y="554835"/>
            <a:ext cx="437620" cy="829848"/>
            <a:chOff x="2746612" y="478635"/>
            <a:chExt cx="437620" cy="829848"/>
          </a:xfrm>
        </p:grpSpPr>
        <p:sp>
          <p:nvSpPr>
            <p:cNvPr id="43" name="TextBox 42"/>
            <p:cNvSpPr txBox="1"/>
            <p:nvPr/>
          </p:nvSpPr>
          <p:spPr bwMode="auto">
            <a:xfrm>
              <a:off x="2746612" y="1139206"/>
              <a:ext cx="437620" cy="169277"/>
            </a:xfrm>
            <a:prstGeom prst="rect">
              <a:avLst/>
            </a:prstGeom>
            <a:noFill/>
            <a:ln w="9525">
              <a:noFill/>
              <a:miter lim="800000"/>
              <a:headEnd/>
              <a:tailEnd/>
            </a:ln>
          </p:spPr>
          <p:txBody>
            <a:bodyPr wrap="none" lIns="0" tIns="0" rIns="0" bIns="0" rtlCol="0">
              <a:spAutoFit/>
            </a:bodyPr>
            <a:lstStyle/>
            <a:p>
              <a:r>
                <a:rPr lang="en-US" sz="1100" dirty="0" smtClean="0">
                  <a:solidFill>
                    <a:srgbClr val="FFFF00"/>
                  </a:solidFill>
                  <a:latin typeface="Verdana" pitchFamily="34" charset="0"/>
                </a:rPr>
                <a:t>1 MHz</a:t>
              </a:r>
              <a:endParaRPr lang="en-US" sz="1100" dirty="0">
                <a:solidFill>
                  <a:srgbClr val="FFFF00"/>
                </a:solidFill>
                <a:latin typeface="Verdana" pitchFamily="34" charset="0"/>
              </a:endParaRPr>
            </a:p>
          </p:txBody>
        </p:sp>
        <p:cxnSp>
          <p:nvCxnSpPr>
            <p:cNvPr id="44" name="Straight Connector 43"/>
            <p:cNvCxnSpPr/>
            <p:nvPr/>
          </p:nvCxnSpPr>
          <p:spPr bwMode="auto">
            <a:xfrm>
              <a:off x="2966248" y="478635"/>
              <a:ext cx="0" cy="640080"/>
            </a:xfrm>
            <a:prstGeom prst="line">
              <a:avLst/>
            </a:prstGeom>
            <a:solidFill>
              <a:schemeClr val="accent1"/>
            </a:solidFill>
            <a:ln w="28575" cap="flat" cmpd="sng" algn="ctr">
              <a:solidFill>
                <a:srgbClr val="FFFF00"/>
              </a:solidFill>
              <a:prstDash val="solid"/>
              <a:round/>
              <a:headEnd type="none" w="med" len="med"/>
              <a:tailEnd type="none" w="med" len="med"/>
            </a:ln>
            <a:effectLst/>
          </p:spPr>
        </p:cxnSp>
      </p:grpSp>
      <p:grpSp>
        <p:nvGrpSpPr>
          <p:cNvPr id="45" name="Group 44"/>
          <p:cNvGrpSpPr/>
          <p:nvPr/>
        </p:nvGrpSpPr>
        <p:grpSpPr>
          <a:xfrm>
            <a:off x="5698886" y="557216"/>
            <a:ext cx="437620" cy="827483"/>
            <a:chOff x="5077856" y="481016"/>
            <a:chExt cx="437620" cy="827483"/>
          </a:xfrm>
        </p:grpSpPr>
        <p:sp>
          <p:nvSpPr>
            <p:cNvPr id="46" name="TextBox 45"/>
            <p:cNvSpPr txBox="1"/>
            <p:nvPr/>
          </p:nvSpPr>
          <p:spPr bwMode="auto">
            <a:xfrm>
              <a:off x="5077856" y="1139222"/>
              <a:ext cx="437620" cy="169277"/>
            </a:xfrm>
            <a:prstGeom prst="rect">
              <a:avLst/>
            </a:prstGeom>
            <a:noFill/>
            <a:ln w="9525">
              <a:noFill/>
              <a:miter lim="800000"/>
              <a:headEnd/>
              <a:tailEnd/>
            </a:ln>
          </p:spPr>
          <p:txBody>
            <a:bodyPr wrap="none" lIns="0" tIns="0" rIns="0" bIns="0" rtlCol="0">
              <a:spAutoFit/>
            </a:bodyPr>
            <a:lstStyle/>
            <a:p>
              <a:r>
                <a:rPr lang="en-US" sz="1100" dirty="0" smtClean="0">
                  <a:solidFill>
                    <a:srgbClr val="FFFF00"/>
                  </a:solidFill>
                  <a:latin typeface="Verdana" pitchFamily="34" charset="0"/>
                </a:rPr>
                <a:t>2 MHz</a:t>
              </a:r>
              <a:endParaRPr lang="en-US" sz="1100" dirty="0">
                <a:solidFill>
                  <a:srgbClr val="FFFF00"/>
                </a:solidFill>
                <a:latin typeface="Verdana" pitchFamily="34" charset="0"/>
              </a:endParaRPr>
            </a:p>
          </p:txBody>
        </p:sp>
        <p:cxnSp>
          <p:nvCxnSpPr>
            <p:cNvPr id="47" name="Straight Connector 46"/>
            <p:cNvCxnSpPr/>
            <p:nvPr/>
          </p:nvCxnSpPr>
          <p:spPr bwMode="auto">
            <a:xfrm>
              <a:off x="5300667" y="481016"/>
              <a:ext cx="0" cy="640080"/>
            </a:xfrm>
            <a:prstGeom prst="line">
              <a:avLst/>
            </a:prstGeom>
            <a:solidFill>
              <a:schemeClr val="accent1"/>
            </a:solidFill>
            <a:ln w="28575" cap="flat" cmpd="sng" algn="ctr">
              <a:solidFill>
                <a:srgbClr val="FFFF00"/>
              </a:solidFill>
              <a:prstDash val="solid"/>
              <a:round/>
              <a:headEnd type="none" w="med" len="med"/>
              <a:tailEnd type="none" w="med" len="med"/>
            </a:ln>
            <a:effectLst/>
          </p:spPr>
        </p:cxnSp>
      </p:grpSp>
      <p:cxnSp>
        <p:nvCxnSpPr>
          <p:cNvPr id="48" name="Straight Connector 47"/>
          <p:cNvCxnSpPr/>
          <p:nvPr/>
        </p:nvCxnSpPr>
        <p:spPr bwMode="auto">
          <a:xfrm>
            <a:off x="1949933" y="554835"/>
            <a:ext cx="0" cy="640080"/>
          </a:xfrm>
          <a:prstGeom prst="line">
            <a:avLst/>
          </a:prstGeom>
          <a:solidFill>
            <a:schemeClr val="accent1"/>
          </a:solidFill>
          <a:ln w="28575" cap="flat" cmpd="sng" algn="ctr">
            <a:solidFill>
              <a:srgbClr val="FFFF00"/>
            </a:solidFill>
            <a:prstDash val="solid"/>
            <a:round/>
            <a:headEnd type="none" w="med" len="med"/>
            <a:tailEnd type="none" w="med" len="med"/>
          </a:ln>
          <a:effectLst/>
        </p:spPr>
      </p:cxnSp>
      <p:grpSp>
        <p:nvGrpSpPr>
          <p:cNvPr id="49" name="Group 48"/>
          <p:cNvGrpSpPr/>
          <p:nvPr/>
        </p:nvGrpSpPr>
        <p:grpSpPr>
          <a:xfrm>
            <a:off x="1736584" y="1659725"/>
            <a:ext cx="437620" cy="835476"/>
            <a:chOff x="1214614" y="1364451"/>
            <a:chExt cx="437620" cy="835476"/>
          </a:xfrm>
        </p:grpSpPr>
        <p:sp>
          <p:nvSpPr>
            <p:cNvPr id="50" name="TextBox 49"/>
            <p:cNvSpPr txBox="1"/>
            <p:nvPr/>
          </p:nvSpPr>
          <p:spPr bwMode="auto">
            <a:xfrm>
              <a:off x="1214614" y="2030650"/>
              <a:ext cx="437620" cy="169277"/>
            </a:xfrm>
            <a:prstGeom prst="rect">
              <a:avLst/>
            </a:prstGeom>
            <a:noFill/>
            <a:ln w="9525">
              <a:noFill/>
              <a:miter lim="800000"/>
              <a:headEnd/>
              <a:tailEnd/>
            </a:ln>
          </p:spPr>
          <p:txBody>
            <a:bodyPr wrap="none" lIns="0" tIns="0" rIns="0" bIns="0" rtlCol="0">
              <a:spAutoFit/>
            </a:bodyPr>
            <a:lstStyle/>
            <a:p>
              <a:r>
                <a:rPr lang="en-US" sz="1100" dirty="0" smtClean="0">
                  <a:solidFill>
                    <a:srgbClr val="FFFF00"/>
                  </a:solidFill>
                  <a:latin typeface="Verdana" pitchFamily="34" charset="0"/>
                </a:rPr>
                <a:t>3 MHz</a:t>
              </a:r>
              <a:endParaRPr lang="en-US" sz="1100" dirty="0">
                <a:solidFill>
                  <a:srgbClr val="FFFF00"/>
                </a:solidFill>
                <a:latin typeface="Verdana" pitchFamily="34" charset="0"/>
              </a:endParaRPr>
            </a:p>
          </p:txBody>
        </p:sp>
        <p:cxnSp>
          <p:nvCxnSpPr>
            <p:cNvPr id="51" name="Straight Connector 50"/>
            <p:cNvCxnSpPr/>
            <p:nvPr/>
          </p:nvCxnSpPr>
          <p:spPr bwMode="auto">
            <a:xfrm>
              <a:off x="1428750" y="1364451"/>
              <a:ext cx="0" cy="640080"/>
            </a:xfrm>
            <a:prstGeom prst="line">
              <a:avLst/>
            </a:prstGeom>
            <a:solidFill>
              <a:schemeClr val="accent1"/>
            </a:solidFill>
            <a:ln w="28575" cap="flat" cmpd="sng" algn="ctr">
              <a:solidFill>
                <a:srgbClr val="FFFF00"/>
              </a:solidFill>
              <a:prstDash val="solid"/>
              <a:round/>
              <a:headEnd type="none" w="med" len="med"/>
              <a:tailEnd type="none" w="med" len="med"/>
            </a:ln>
            <a:effectLst/>
          </p:spPr>
        </p:cxnSp>
      </p:grpSp>
      <p:grpSp>
        <p:nvGrpSpPr>
          <p:cNvPr id="52" name="Group 51"/>
          <p:cNvGrpSpPr/>
          <p:nvPr/>
        </p:nvGrpSpPr>
        <p:grpSpPr>
          <a:xfrm>
            <a:off x="1686671" y="2795749"/>
            <a:ext cx="527388" cy="834355"/>
            <a:chOff x="1164701" y="2256158"/>
            <a:chExt cx="527388" cy="834355"/>
          </a:xfrm>
        </p:grpSpPr>
        <p:sp>
          <p:nvSpPr>
            <p:cNvPr id="53" name="TextBox 52"/>
            <p:cNvSpPr txBox="1"/>
            <p:nvPr/>
          </p:nvSpPr>
          <p:spPr bwMode="auto">
            <a:xfrm>
              <a:off x="1164701" y="2921236"/>
              <a:ext cx="527388" cy="169277"/>
            </a:xfrm>
            <a:prstGeom prst="rect">
              <a:avLst/>
            </a:prstGeom>
            <a:noFill/>
            <a:ln w="9525">
              <a:noFill/>
              <a:miter lim="800000"/>
              <a:headEnd/>
              <a:tailEnd/>
            </a:ln>
          </p:spPr>
          <p:txBody>
            <a:bodyPr wrap="none" lIns="0" tIns="0" rIns="0" bIns="0" rtlCol="0">
              <a:spAutoFit/>
            </a:bodyPr>
            <a:lstStyle/>
            <a:p>
              <a:r>
                <a:rPr lang="en-US" sz="1100" dirty="0" smtClean="0">
                  <a:solidFill>
                    <a:srgbClr val="FFFF00"/>
                  </a:solidFill>
                  <a:latin typeface="Verdana" pitchFamily="34" charset="0"/>
                </a:rPr>
                <a:t>30 MHz</a:t>
              </a:r>
              <a:endParaRPr lang="en-US" sz="1100" dirty="0">
                <a:solidFill>
                  <a:srgbClr val="FFFF00"/>
                </a:solidFill>
                <a:latin typeface="Verdana" pitchFamily="34" charset="0"/>
              </a:endParaRPr>
            </a:p>
          </p:txBody>
        </p:sp>
        <p:cxnSp>
          <p:nvCxnSpPr>
            <p:cNvPr id="54" name="Straight Connector 53"/>
            <p:cNvCxnSpPr/>
            <p:nvPr/>
          </p:nvCxnSpPr>
          <p:spPr bwMode="auto">
            <a:xfrm>
              <a:off x="1428750" y="2256158"/>
              <a:ext cx="0" cy="640080"/>
            </a:xfrm>
            <a:prstGeom prst="line">
              <a:avLst/>
            </a:prstGeom>
            <a:solidFill>
              <a:schemeClr val="accent1"/>
            </a:solidFill>
            <a:ln w="28575" cap="flat" cmpd="sng" algn="ctr">
              <a:solidFill>
                <a:srgbClr val="FFFF00"/>
              </a:solidFill>
              <a:prstDash val="solid"/>
              <a:round/>
              <a:headEnd type="none" w="med" len="med"/>
              <a:tailEnd type="none" w="med" len="med"/>
            </a:ln>
            <a:effectLst/>
          </p:spPr>
        </p:cxnSp>
      </p:grpSp>
      <p:grpSp>
        <p:nvGrpSpPr>
          <p:cNvPr id="55" name="Group 54"/>
          <p:cNvGrpSpPr/>
          <p:nvPr/>
        </p:nvGrpSpPr>
        <p:grpSpPr>
          <a:xfrm>
            <a:off x="1640197" y="3909538"/>
            <a:ext cx="617157" cy="837373"/>
            <a:chOff x="1118227" y="3148489"/>
            <a:chExt cx="617157" cy="837373"/>
          </a:xfrm>
        </p:grpSpPr>
        <p:sp>
          <p:nvSpPr>
            <p:cNvPr id="56" name="TextBox 55"/>
            <p:cNvSpPr txBox="1"/>
            <p:nvPr/>
          </p:nvSpPr>
          <p:spPr bwMode="auto">
            <a:xfrm>
              <a:off x="1118227" y="3816585"/>
              <a:ext cx="617157" cy="169277"/>
            </a:xfrm>
            <a:prstGeom prst="rect">
              <a:avLst/>
            </a:prstGeom>
            <a:noFill/>
            <a:ln w="9525">
              <a:noFill/>
              <a:miter lim="800000"/>
              <a:headEnd/>
              <a:tailEnd/>
            </a:ln>
          </p:spPr>
          <p:txBody>
            <a:bodyPr wrap="none" lIns="0" tIns="0" rIns="0" bIns="0" rtlCol="0">
              <a:spAutoFit/>
            </a:bodyPr>
            <a:lstStyle/>
            <a:p>
              <a:r>
                <a:rPr lang="en-US" sz="1100" dirty="0" smtClean="0">
                  <a:solidFill>
                    <a:srgbClr val="FFFF00"/>
                  </a:solidFill>
                  <a:latin typeface="Verdana" pitchFamily="34" charset="0"/>
                </a:rPr>
                <a:t>300 MHz</a:t>
              </a:r>
              <a:endParaRPr lang="en-US" sz="1100" dirty="0">
                <a:solidFill>
                  <a:srgbClr val="FFFF00"/>
                </a:solidFill>
                <a:latin typeface="Verdana" pitchFamily="34" charset="0"/>
              </a:endParaRPr>
            </a:p>
          </p:txBody>
        </p:sp>
        <p:cxnSp>
          <p:nvCxnSpPr>
            <p:cNvPr id="57" name="Straight Connector 56"/>
            <p:cNvCxnSpPr/>
            <p:nvPr/>
          </p:nvCxnSpPr>
          <p:spPr bwMode="auto">
            <a:xfrm>
              <a:off x="1428750" y="3148489"/>
              <a:ext cx="0" cy="640080"/>
            </a:xfrm>
            <a:prstGeom prst="line">
              <a:avLst/>
            </a:prstGeom>
            <a:solidFill>
              <a:schemeClr val="accent1"/>
            </a:solidFill>
            <a:ln w="28575" cap="flat" cmpd="sng" algn="ctr">
              <a:solidFill>
                <a:srgbClr val="FFFF00"/>
              </a:solidFill>
              <a:prstDash val="solid"/>
              <a:round/>
              <a:headEnd type="none" w="med" len="med"/>
              <a:tailEnd type="none" w="med" len="med"/>
            </a:ln>
            <a:effectLst/>
          </p:spPr>
        </p:cxnSp>
      </p:grpSp>
      <p:grpSp>
        <p:nvGrpSpPr>
          <p:cNvPr id="58" name="Group 57"/>
          <p:cNvGrpSpPr/>
          <p:nvPr/>
        </p:nvGrpSpPr>
        <p:grpSpPr>
          <a:xfrm>
            <a:off x="7985840" y="1662905"/>
            <a:ext cx="527388" cy="829869"/>
            <a:chOff x="7364810" y="478631"/>
            <a:chExt cx="527388" cy="829869"/>
          </a:xfrm>
        </p:grpSpPr>
        <p:sp>
          <p:nvSpPr>
            <p:cNvPr id="59" name="TextBox 58"/>
            <p:cNvSpPr txBox="1"/>
            <p:nvPr/>
          </p:nvSpPr>
          <p:spPr bwMode="auto">
            <a:xfrm>
              <a:off x="7364810" y="1139223"/>
              <a:ext cx="527388" cy="169277"/>
            </a:xfrm>
            <a:prstGeom prst="rect">
              <a:avLst/>
            </a:prstGeom>
            <a:noFill/>
            <a:ln w="9525">
              <a:noFill/>
              <a:miter lim="800000"/>
              <a:headEnd/>
              <a:tailEnd/>
            </a:ln>
          </p:spPr>
          <p:txBody>
            <a:bodyPr wrap="none" lIns="0" tIns="0" rIns="0" bIns="0" rtlCol="0">
              <a:spAutoFit/>
            </a:bodyPr>
            <a:lstStyle/>
            <a:p>
              <a:r>
                <a:rPr lang="en-US" sz="1100" dirty="0" smtClean="0">
                  <a:solidFill>
                    <a:srgbClr val="FFFF00"/>
                  </a:solidFill>
                  <a:latin typeface="Verdana" pitchFamily="34" charset="0"/>
                </a:rPr>
                <a:t>30 MHz</a:t>
              </a:r>
              <a:endParaRPr lang="en-US" sz="1100" dirty="0">
                <a:solidFill>
                  <a:srgbClr val="FFFF00"/>
                </a:solidFill>
                <a:latin typeface="Verdana" pitchFamily="34" charset="0"/>
              </a:endParaRPr>
            </a:p>
          </p:txBody>
        </p:sp>
        <p:cxnSp>
          <p:nvCxnSpPr>
            <p:cNvPr id="60" name="Straight Connector 59"/>
            <p:cNvCxnSpPr/>
            <p:nvPr/>
          </p:nvCxnSpPr>
          <p:spPr bwMode="auto">
            <a:xfrm>
              <a:off x="7629529" y="478631"/>
              <a:ext cx="0" cy="640080"/>
            </a:xfrm>
            <a:prstGeom prst="line">
              <a:avLst/>
            </a:prstGeom>
            <a:solidFill>
              <a:schemeClr val="accent1"/>
            </a:solidFill>
            <a:ln w="28575" cap="flat" cmpd="sng" algn="ctr">
              <a:solidFill>
                <a:srgbClr val="FFFF00"/>
              </a:solidFill>
              <a:prstDash val="solid"/>
              <a:round/>
              <a:headEnd type="none" w="med" len="med"/>
              <a:tailEnd type="none" w="med" len="med"/>
            </a:ln>
            <a:effectLst/>
          </p:spPr>
        </p:cxnSp>
      </p:grpSp>
      <p:grpSp>
        <p:nvGrpSpPr>
          <p:cNvPr id="61" name="Group 60"/>
          <p:cNvGrpSpPr/>
          <p:nvPr/>
        </p:nvGrpSpPr>
        <p:grpSpPr>
          <a:xfrm>
            <a:off x="3323192" y="1662909"/>
            <a:ext cx="527388" cy="829848"/>
            <a:chOff x="2702162" y="478635"/>
            <a:chExt cx="527388" cy="829848"/>
          </a:xfrm>
        </p:grpSpPr>
        <p:sp>
          <p:nvSpPr>
            <p:cNvPr id="62" name="TextBox 61"/>
            <p:cNvSpPr txBox="1"/>
            <p:nvPr/>
          </p:nvSpPr>
          <p:spPr bwMode="auto">
            <a:xfrm>
              <a:off x="2702162" y="1139206"/>
              <a:ext cx="527388" cy="169277"/>
            </a:xfrm>
            <a:prstGeom prst="rect">
              <a:avLst/>
            </a:prstGeom>
            <a:noFill/>
            <a:ln w="9525">
              <a:noFill/>
              <a:miter lim="800000"/>
              <a:headEnd/>
              <a:tailEnd/>
            </a:ln>
          </p:spPr>
          <p:txBody>
            <a:bodyPr wrap="none" lIns="0" tIns="0" rIns="0" bIns="0" rtlCol="0">
              <a:spAutoFit/>
            </a:bodyPr>
            <a:lstStyle/>
            <a:p>
              <a:r>
                <a:rPr lang="en-US" sz="1100" dirty="0" smtClean="0">
                  <a:solidFill>
                    <a:srgbClr val="FFFF00"/>
                  </a:solidFill>
                  <a:latin typeface="Verdana" pitchFamily="34" charset="0"/>
                </a:rPr>
                <a:t>10 MHz</a:t>
              </a:r>
              <a:endParaRPr lang="en-US" sz="1100" dirty="0">
                <a:solidFill>
                  <a:srgbClr val="FFFF00"/>
                </a:solidFill>
                <a:latin typeface="Verdana" pitchFamily="34" charset="0"/>
              </a:endParaRPr>
            </a:p>
          </p:txBody>
        </p:sp>
        <p:cxnSp>
          <p:nvCxnSpPr>
            <p:cNvPr id="63" name="Straight Connector 62"/>
            <p:cNvCxnSpPr/>
            <p:nvPr/>
          </p:nvCxnSpPr>
          <p:spPr bwMode="auto">
            <a:xfrm>
              <a:off x="2966248" y="478635"/>
              <a:ext cx="0" cy="640080"/>
            </a:xfrm>
            <a:prstGeom prst="line">
              <a:avLst/>
            </a:prstGeom>
            <a:solidFill>
              <a:schemeClr val="accent1"/>
            </a:solidFill>
            <a:ln w="28575" cap="flat" cmpd="sng" algn="ctr">
              <a:solidFill>
                <a:srgbClr val="FFFF00"/>
              </a:solidFill>
              <a:prstDash val="solid"/>
              <a:round/>
              <a:headEnd type="none" w="med" len="med"/>
              <a:tailEnd type="none" w="med" len="med"/>
            </a:ln>
            <a:effectLst/>
          </p:spPr>
        </p:cxnSp>
      </p:grpSp>
      <p:grpSp>
        <p:nvGrpSpPr>
          <p:cNvPr id="64" name="Group 63"/>
          <p:cNvGrpSpPr/>
          <p:nvPr/>
        </p:nvGrpSpPr>
        <p:grpSpPr>
          <a:xfrm>
            <a:off x="5658409" y="1665290"/>
            <a:ext cx="527388" cy="827483"/>
            <a:chOff x="5037379" y="481016"/>
            <a:chExt cx="527388" cy="827483"/>
          </a:xfrm>
        </p:grpSpPr>
        <p:sp>
          <p:nvSpPr>
            <p:cNvPr id="65" name="TextBox 64"/>
            <p:cNvSpPr txBox="1"/>
            <p:nvPr/>
          </p:nvSpPr>
          <p:spPr bwMode="auto">
            <a:xfrm>
              <a:off x="5037379" y="1139222"/>
              <a:ext cx="527388" cy="169277"/>
            </a:xfrm>
            <a:prstGeom prst="rect">
              <a:avLst/>
            </a:prstGeom>
            <a:noFill/>
            <a:ln w="9525">
              <a:noFill/>
              <a:miter lim="800000"/>
              <a:headEnd/>
              <a:tailEnd/>
            </a:ln>
          </p:spPr>
          <p:txBody>
            <a:bodyPr wrap="none" lIns="0" tIns="0" rIns="0" bIns="0" rtlCol="0">
              <a:spAutoFit/>
            </a:bodyPr>
            <a:lstStyle/>
            <a:p>
              <a:r>
                <a:rPr lang="en-US" sz="1100" dirty="0" smtClean="0">
                  <a:solidFill>
                    <a:srgbClr val="FFFF00"/>
                  </a:solidFill>
                  <a:latin typeface="Verdana" pitchFamily="34" charset="0"/>
                </a:rPr>
                <a:t>20 MHz</a:t>
              </a:r>
              <a:endParaRPr lang="en-US" sz="1100" dirty="0">
                <a:solidFill>
                  <a:srgbClr val="FFFF00"/>
                </a:solidFill>
                <a:latin typeface="Verdana" pitchFamily="34" charset="0"/>
              </a:endParaRPr>
            </a:p>
          </p:txBody>
        </p:sp>
        <p:cxnSp>
          <p:nvCxnSpPr>
            <p:cNvPr id="66" name="Straight Connector 65"/>
            <p:cNvCxnSpPr/>
            <p:nvPr/>
          </p:nvCxnSpPr>
          <p:spPr bwMode="auto">
            <a:xfrm>
              <a:off x="5300667" y="481016"/>
              <a:ext cx="0" cy="640080"/>
            </a:xfrm>
            <a:prstGeom prst="line">
              <a:avLst/>
            </a:prstGeom>
            <a:solidFill>
              <a:schemeClr val="accent1"/>
            </a:solidFill>
            <a:ln w="28575" cap="flat" cmpd="sng" algn="ctr">
              <a:solidFill>
                <a:srgbClr val="FFFF00"/>
              </a:solidFill>
              <a:prstDash val="solid"/>
              <a:round/>
              <a:headEnd type="none" w="med" len="med"/>
              <a:tailEnd type="none" w="med" len="med"/>
            </a:ln>
            <a:effectLst/>
          </p:spPr>
        </p:cxnSp>
      </p:grpSp>
      <p:grpSp>
        <p:nvGrpSpPr>
          <p:cNvPr id="67" name="Group 66"/>
          <p:cNvGrpSpPr/>
          <p:nvPr/>
        </p:nvGrpSpPr>
        <p:grpSpPr>
          <a:xfrm>
            <a:off x="7936701" y="2803957"/>
            <a:ext cx="617157" cy="829869"/>
            <a:chOff x="7319571" y="478631"/>
            <a:chExt cx="617157" cy="829869"/>
          </a:xfrm>
        </p:grpSpPr>
        <p:sp>
          <p:nvSpPr>
            <p:cNvPr id="68" name="TextBox 67"/>
            <p:cNvSpPr txBox="1"/>
            <p:nvPr/>
          </p:nvSpPr>
          <p:spPr bwMode="auto">
            <a:xfrm>
              <a:off x="7319571" y="1139223"/>
              <a:ext cx="617157" cy="169277"/>
            </a:xfrm>
            <a:prstGeom prst="rect">
              <a:avLst/>
            </a:prstGeom>
            <a:noFill/>
            <a:ln w="9525">
              <a:noFill/>
              <a:miter lim="800000"/>
              <a:headEnd/>
              <a:tailEnd/>
            </a:ln>
          </p:spPr>
          <p:txBody>
            <a:bodyPr wrap="none" lIns="0" tIns="0" rIns="0" bIns="0" rtlCol="0">
              <a:spAutoFit/>
            </a:bodyPr>
            <a:lstStyle/>
            <a:p>
              <a:r>
                <a:rPr lang="en-US" sz="1100" dirty="0" smtClean="0">
                  <a:solidFill>
                    <a:srgbClr val="FFFF00"/>
                  </a:solidFill>
                  <a:latin typeface="Verdana" pitchFamily="34" charset="0"/>
                </a:rPr>
                <a:t>300 MHz</a:t>
              </a:r>
              <a:endParaRPr lang="en-US" sz="1100" dirty="0">
                <a:solidFill>
                  <a:srgbClr val="FFFF00"/>
                </a:solidFill>
                <a:latin typeface="Verdana" pitchFamily="34" charset="0"/>
              </a:endParaRPr>
            </a:p>
          </p:txBody>
        </p:sp>
        <p:cxnSp>
          <p:nvCxnSpPr>
            <p:cNvPr id="69" name="Straight Connector 68"/>
            <p:cNvCxnSpPr/>
            <p:nvPr/>
          </p:nvCxnSpPr>
          <p:spPr bwMode="auto">
            <a:xfrm>
              <a:off x="7629529" y="478631"/>
              <a:ext cx="0" cy="640080"/>
            </a:xfrm>
            <a:prstGeom prst="line">
              <a:avLst/>
            </a:prstGeom>
            <a:solidFill>
              <a:schemeClr val="accent1"/>
            </a:solidFill>
            <a:ln w="28575" cap="flat" cmpd="sng" algn="ctr">
              <a:solidFill>
                <a:srgbClr val="FFFF00"/>
              </a:solidFill>
              <a:prstDash val="solid"/>
              <a:round/>
              <a:headEnd type="none" w="med" len="med"/>
              <a:tailEnd type="none" w="med" len="med"/>
            </a:ln>
            <a:effectLst/>
          </p:spPr>
        </p:cxnSp>
      </p:grpSp>
      <p:grpSp>
        <p:nvGrpSpPr>
          <p:cNvPr id="70" name="Group 69"/>
          <p:cNvGrpSpPr/>
          <p:nvPr/>
        </p:nvGrpSpPr>
        <p:grpSpPr>
          <a:xfrm>
            <a:off x="3273264" y="2803961"/>
            <a:ext cx="617157" cy="829848"/>
            <a:chOff x="2656134" y="478635"/>
            <a:chExt cx="617157" cy="829848"/>
          </a:xfrm>
        </p:grpSpPr>
        <p:sp>
          <p:nvSpPr>
            <p:cNvPr id="71" name="TextBox 70"/>
            <p:cNvSpPr txBox="1"/>
            <p:nvPr/>
          </p:nvSpPr>
          <p:spPr bwMode="auto">
            <a:xfrm>
              <a:off x="2656134" y="1139206"/>
              <a:ext cx="617157" cy="169277"/>
            </a:xfrm>
            <a:prstGeom prst="rect">
              <a:avLst/>
            </a:prstGeom>
            <a:noFill/>
            <a:ln w="9525">
              <a:noFill/>
              <a:miter lim="800000"/>
              <a:headEnd/>
              <a:tailEnd/>
            </a:ln>
          </p:spPr>
          <p:txBody>
            <a:bodyPr wrap="none" lIns="0" tIns="0" rIns="0" bIns="0" rtlCol="0">
              <a:spAutoFit/>
            </a:bodyPr>
            <a:lstStyle/>
            <a:p>
              <a:r>
                <a:rPr lang="en-US" sz="1100" dirty="0" smtClean="0">
                  <a:solidFill>
                    <a:srgbClr val="FFFF00"/>
                  </a:solidFill>
                  <a:latin typeface="Verdana" pitchFamily="34" charset="0"/>
                </a:rPr>
                <a:t>100 MHz</a:t>
              </a:r>
              <a:endParaRPr lang="en-US" sz="1100" dirty="0">
                <a:solidFill>
                  <a:srgbClr val="FFFF00"/>
                </a:solidFill>
                <a:latin typeface="Verdana" pitchFamily="34" charset="0"/>
              </a:endParaRPr>
            </a:p>
          </p:txBody>
        </p:sp>
        <p:cxnSp>
          <p:nvCxnSpPr>
            <p:cNvPr id="72" name="Straight Connector 71"/>
            <p:cNvCxnSpPr/>
            <p:nvPr/>
          </p:nvCxnSpPr>
          <p:spPr bwMode="auto">
            <a:xfrm>
              <a:off x="2966248" y="478635"/>
              <a:ext cx="0" cy="640080"/>
            </a:xfrm>
            <a:prstGeom prst="line">
              <a:avLst/>
            </a:prstGeom>
            <a:solidFill>
              <a:schemeClr val="accent1"/>
            </a:solidFill>
            <a:ln w="28575" cap="flat" cmpd="sng" algn="ctr">
              <a:solidFill>
                <a:srgbClr val="FFFF00"/>
              </a:solidFill>
              <a:prstDash val="solid"/>
              <a:round/>
              <a:headEnd type="none" w="med" len="med"/>
              <a:tailEnd type="none" w="med" len="med"/>
            </a:ln>
            <a:effectLst/>
          </p:spPr>
        </p:cxnSp>
      </p:grpSp>
      <p:grpSp>
        <p:nvGrpSpPr>
          <p:cNvPr id="73" name="Group 72"/>
          <p:cNvGrpSpPr/>
          <p:nvPr/>
        </p:nvGrpSpPr>
        <p:grpSpPr>
          <a:xfrm>
            <a:off x="5606889" y="2806342"/>
            <a:ext cx="617157" cy="827483"/>
            <a:chOff x="4989759" y="481016"/>
            <a:chExt cx="617157" cy="827483"/>
          </a:xfrm>
        </p:grpSpPr>
        <p:sp>
          <p:nvSpPr>
            <p:cNvPr id="74" name="TextBox 73"/>
            <p:cNvSpPr txBox="1"/>
            <p:nvPr/>
          </p:nvSpPr>
          <p:spPr bwMode="auto">
            <a:xfrm>
              <a:off x="4989759" y="1139222"/>
              <a:ext cx="617157" cy="169277"/>
            </a:xfrm>
            <a:prstGeom prst="rect">
              <a:avLst/>
            </a:prstGeom>
            <a:noFill/>
            <a:ln w="9525">
              <a:noFill/>
              <a:miter lim="800000"/>
              <a:headEnd/>
              <a:tailEnd/>
            </a:ln>
          </p:spPr>
          <p:txBody>
            <a:bodyPr wrap="none" lIns="0" tIns="0" rIns="0" bIns="0" rtlCol="0">
              <a:spAutoFit/>
            </a:bodyPr>
            <a:lstStyle/>
            <a:p>
              <a:r>
                <a:rPr lang="en-US" sz="1100" dirty="0" smtClean="0">
                  <a:solidFill>
                    <a:srgbClr val="FFFF00"/>
                  </a:solidFill>
                  <a:latin typeface="Verdana" pitchFamily="34" charset="0"/>
                </a:rPr>
                <a:t>200 MHz</a:t>
              </a:r>
              <a:endParaRPr lang="en-US" sz="1100" dirty="0">
                <a:solidFill>
                  <a:srgbClr val="FFFF00"/>
                </a:solidFill>
                <a:latin typeface="Verdana" pitchFamily="34" charset="0"/>
              </a:endParaRPr>
            </a:p>
          </p:txBody>
        </p:sp>
        <p:cxnSp>
          <p:nvCxnSpPr>
            <p:cNvPr id="75" name="Straight Connector 74"/>
            <p:cNvCxnSpPr/>
            <p:nvPr/>
          </p:nvCxnSpPr>
          <p:spPr bwMode="auto">
            <a:xfrm>
              <a:off x="5300667" y="481016"/>
              <a:ext cx="0" cy="640080"/>
            </a:xfrm>
            <a:prstGeom prst="line">
              <a:avLst/>
            </a:prstGeom>
            <a:solidFill>
              <a:schemeClr val="accent1"/>
            </a:solidFill>
            <a:ln w="28575" cap="flat" cmpd="sng" algn="ctr">
              <a:solidFill>
                <a:srgbClr val="FFFF00"/>
              </a:solidFill>
              <a:prstDash val="solid"/>
              <a:round/>
              <a:headEnd type="none" w="med" len="med"/>
              <a:tailEnd type="none" w="med" len="med"/>
            </a:ln>
            <a:effectLst/>
          </p:spPr>
        </p:cxnSp>
      </p:grpSp>
      <p:grpSp>
        <p:nvGrpSpPr>
          <p:cNvPr id="76" name="Group 75"/>
          <p:cNvGrpSpPr/>
          <p:nvPr/>
        </p:nvGrpSpPr>
        <p:grpSpPr>
          <a:xfrm>
            <a:off x="8029560" y="3916955"/>
            <a:ext cx="428002" cy="829869"/>
            <a:chOff x="7412430" y="478631"/>
            <a:chExt cx="428002" cy="829869"/>
          </a:xfrm>
        </p:grpSpPr>
        <p:sp>
          <p:nvSpPr>
            <p:cNvPr id="77" name="TextBox 76"/>
            <p:cNvSpPr txBox="1"/>
            <p:nvPr/>
          </p:nvSpPr>
          <p:spPr bwMode="auto">
            <a:xfrm>
              <a:off x="7412430" y="1139223"/>
              <a:ext cx="428002" cy="169277"/>
            </a:xfrm>
            <a:prstGeom prst="rect">
              <a:avLst/>
            </a:prstGeom>
            <a:noFill/>
            <a:ln w="9525">
              <a:noFill/>
              <a:miter lim="800000"/>
              <a:headEnd/>
              <a:tailEnd/>
            </a:ln>
          </p:spPr>
          <p:txBody>
            <a:bodyPr wrap="none" lIns="0" tIns="0" rIns="0" bIns="0" rtlCol="0">
              <a:spAutoFit/>
            </a:bodyPr>
            <a:lstStyle/>
            <a:p>
              <a:r>
                <a:rPr lang="en-US" sz="1100" dirty="0" smtClean="0">
                  <a:solidFill>
                    <a:srgbClr val="FFFF00"/>
                  </a:solidFill>
                  <a:latin typeface="Verdana" pitchFamily="34" charset="0"/>
                </a:rPr>
                <a:t>3 GHz</a:t>
              </a:r>
              <a:endParaRPr lang="en-US" sz="1100" dirty="0">
                <a:solidFill>
                  <a:srgbClr val="FFFF00"/>
                </a:solidFill>
                <a:latin typeface="Verdana" pitchFamily="34" charset="0"/>
              </a:endParaRPr>
            </a:p>
          </p:txBody>
        </p:sp>
        <p:cxnSp>
          <p:nvCxnSpPr>
            <p:cNvPr id="78" name="Straight Connector 77"/>
            <p:cNvCxnSpPr/>
            <p:nvPr/>
          </p:nvCxnSpPr>
          <p:spPr bwMode="auto">
            <a:xfrm>
              <a:off x="7629529" y="478631"/>
              <a:ext cx="0" cy="640080"/>
            </a:xfrm>
            <a:prstGeom prst="line">
              <a:avLst/>
            </a:prstGeom>
            <a:solidFill>
              <a:schemeClr val="accent1"/>
            </a:solidFill>
            <a:ln w="28575" cap="flat" cmpd="sng" algn="ctr">
              <a:solidFill>
                <a:srgbClr val="FFFF00"/>
              </a:solidFill>
              <a:prstDash val="solid"/>
              <a:round/>
              <a:headEnd type="none" w="med" len="med"/>
              <a:tailEnd type="none" w="med" len="med"/>
            </a:ln>
            <a:effectLst/>
          </p:spPr>
        </p:cxnSp>
      </p:grpSp>
      <p:grpSp>
        <p:nvGrpSpPr>
          <p:cNvPr id="79" name="Group 78"/>
          <p:cNvGrpSpPr/>
          <p:nvPr/>
        </p:nvGrpSpPr>
        <p:grpSpPr>
          <a:xfrm>
            <a:off x="3368504" y="3916959"/>
            <a:ext cx="428002" cy="829848"/>
            <a:chOff x="2751374" y="478635"/>
            <a:chExt cx="428002" cy="829848"/>
          </a:xfrm>
        </p:grpSpPr>
        <p:sp>
          <p:nvSpPr>
            <p:cNvPr id="80" name="TextBox 79"/>
            <p:cNvSpPr txBox="1"/>
            <p:nvPr/>
          </p:nvSpPr>
          <p:spPr bwMode="auto">
            <a:xfrm>
              <a:off x="2751374" y="1139206"/>
              <a:ext cx="428002" cy="169277"/>
            </a:xfrm>
            <a:prstGeom prst="rect">
              <a:avLst/>
            </a:prstGeom>
            <a:noFill/>
            <a:ln w="9525">
              <a:noFill/>
              <a:miter lim="800000"/>
              <a:headEnd/>
              <a:tailEnd/>
            </a:ln>
          </p:spPr>
          <p:txBody>
            <a:bodyPr wrap="none" lIns="0" tIns="0" rIns="0" bIns="0" rtlCol="0">
              <a:spAutoFit/>
            </a:bodyPr>
            <a:lstStyle/>
            <a:p>
              <a:r>
                <a:rPr lang="en-US" sz="1100" dirty="0" smtClean="0">
                  <a:solidFill>
                    <a:srgbClr val="FFFF00"/>
                  </a:solidFill>
                  <a:latin typeface="Verdana" pitchFamily="34" charset="0"/>
                </a:rPr>
                <a:t>1 GHz</a:t>
              </a:r>
              <a:endParaRPr lang="en-US" sz="1100" dirty="0">
                <a:solidFill>
                  <a:srgbClr val="FFFF00"/>
                </a:solidFill>
                <a:latin typeface="Verdana" pitchFamily="34" charset="0"/>
              </a:endParaRPr>
            </a:p>
          </p:txBody>
        </p:sp>
        <p:cxnSp>
          <p:nvCxnSpPr>
            <p:cNvPr id="81" name="Straight Connector 80"/>
            <p:cNvCxnSpPr/>
            <p:nvPr/>
          </p:nvCxnSpPr>
          <p:spPr bwMode="auto">
            <a:xfrm>
              <a:off x="2966248" y="478635"/>
              <a:ext cx="0" cy="640080"/>
            </a:xfrm>
            <a:prstGeom prst="line">
              <a:avLst/>
            </a:prstGeom>
            <a:solidFill>
              <a:schemeClr val="accent1"/>
            </a:solidFill>
            <a:ln w="28575" cap="flat" cmpd="sng" algn="ctr">
              <a:solidFill>
                <a:srgbClr val="FFFF00"/>
              </a:solidFill>
              <a:prstDash val="solid"/>
              <a:round/>
              <a:headEnd type="none" w="med" len="med"/>
              <a:tailEnd type="none" w="med" len="med"/>
            </a:ln>
            <a:effectLst/>
          </p:spPr>
        </p:cxnSp>
      </p:grpSp>
      <p:grpSp>
        <p:nvGrpSpPr>
          <p:cNvPr id="82" name="Group 81"/>
          <p:cNvGrpSpPr/>
          <p:nvPr/>
        </p:nvGrpSpPr>
        <p:grpSpPr>
          <a:xfrm>
            <a:off x="5702129" y="3919340"/>
            <a:ext cx="428002" cy="827483"/>
            <a:chOff x="5084999" y="481016"/>
            <a:chExt cx="428002" cy="827483"/>
          </a:xfrm>
        </p:grpSpPr>
        <p:sp>
          <p:nvSpPr>
            <p:cNvPr id="83" name="TextBox 82"/>
            <p:cNvSpPr txBox="1"/>
            <p:nvPr/>
          </p:nvSpPr>
          <p:spPr bwMode="auto">
            <a:xfrm>
              <a:off x="5084999" y="1139222"/>
              <a:ext cx="428002" cy="169277"/>
            </a:xfrm>
            <a:prstGeom prst="rect">
              <a:avLst/>
            </a:prstGeom>
            <a:noFill/>
            <a:ln w="9525">
              <a:noFill/>
              <a:miter lim="800000"/>
              <a:headEnd/>
              <a:tailEnd/>
            </a:ln>
          </p:spPr>
          <p:txBody>
            <a:bodyPr wrap="none" lIns="0" tIns="0" rIns="0" bIns="0" rtlCol="0">
              <a:spAutoFit/>
            </a:bodyPr>
            <a:lstStyle/>
            <a:p>
              <a:r>
                <a:rPr lang="en-US" sz="1100" dirty="0" smtClean="0">
                  <a:solidFill>
                    <a:srgbClr val="FFFF00"/>
                  </a:solidFill>
                  <a:latin typeface="Verdana" pitchFamily="34" charset="0"/>
                </a:rPr>
                <a:t>2 GHz</a:t>
              </a:r>
              <a:endParaRPr lang="en-US" sz="1100" dirty="0">
                <a:solidFill>
                  <a:srgbClr val="FFFF00"/>
                </a:solidFill>
                <a:latin typeface="Verdana" pitchFamily="34" charset="0"/>
              </a:endParaRPr>
            </a:p>
          </p:txBody>
        </p:sp>
        <p:cxnSp>
          <p:nvCxnSpPr>
            <p:cNvPr id="84" name="Straight Connector 83"/>
            <p:cNvCxnSpPr/>
            <p:nvPr/>
          </p:nvCxnSpPr>
          <p:spPr bwMode="auto">
            <a:xfrm>
              <a:off x="5300667" y="481016"/>
              <a:ext cx="0" cy="640080"/>
            </a:xfrm>
            <a:prstGeom prst="line">
              <a:avLst/>
            </a:prstGeom>
            <a:solidFill>
              <a:schemeClr val="accent1"/>
            </a:solidFill>
            <a:ln w="28575" cap="flat" cmpd="sng" algn="ctr">
              <a:solidFill>
                <a:srgbClr val="FFFF00"/>
              </a:solidFill>
              <a:prstDash val="solid"/>
              <a:round/>
              <a:headEnd type="none" w="med" len="med"/>
              <a:tailEnd type="none" w="med" len="med"/>
            </a:ln>
            <a:effectLst/>
          </p:spPr>
        </p:cxnSp>
      </p:grpSp>
      <p:sp>
        <p:nvSpPr>
          <p:cNvPr id="85" name="Rounded Rectangle 84"/>
          <p:cNvSpPr/>
          <p:nvPr/>
        </p:nvSpPr>
        <p:spPr bwMode="auto">
          <a:xfrm>
            <a:off x="2449830" y="607646"/>
            <a:ext cx="2774462" cy="500185"/>
          </a:xfrm>
          <a:prstGeom prst="roundRect">
            <a:avLst/>
          </a:prstGeom>
          <a:solidFill>
            <a:srgbClr val="33CC33"/>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rPr>
              <a:t>AM Broadcast</a:t>
            </a:r>
          </a:p>
        </p:txBody>
      </p:sp>
      <p:sp>
        <p:nvSpPr>
          <p:cNvPr id="86" name="Rounded Rectangle 85"/>
          <p:cNvSpPr/>
          <p:nvPr/>
        </p:nvSpPr>
        <p:spPr bwMode="auto">
          <a:xfrm>
            <a:off x="5449595" y="603982"/>
            <a:ext cx="474479" cy="500185"/>
          </a:xfrm>
          <a:prstGeom prst="roundRect">
            <a:avLst/>
          </a:prstGeom>
          <a:solidFill>
            <a:srgbClr val="FF0000"/>
          </a:solidFill>
          <a:ln w="9525" cap="flat" cmpd="sng" algn="ctr">
            <a:noFill/>
            <a:prstDash val="solid"/>
            <a:round/>
            <a:headEnd type="none" w="med" len="med"/>
            <a:tailEnd type="none" w="med" len="med"/>
          </a:ln>
          <a:effectLst/>
        </p:spPr>
        <p:txBody>
          <a:bodyPr vert="vert270"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rPr>
              <a:t>160M</a:t>
            </a:r>
          </a:p>
        </p:txBody>
      </p:sp>
      <p:sp>
        <p:nvSpPr>
          <p:cNvPr id="87" name="Rounded Rectangle 86"/>
          <p:cNvSpPr/>
          <p:nvPr/>
        </p:nvSpPr>
        <p:spPr bwMode="auto">
          <a:xfrm>
            <a:off x="5929655" y="603982"/>
            <a:ext cx="2082775" cy="500185"/>
          </a:xfrm>
          <a:prstGeom prst="roundRect">
            <a:avLst/>
          </a:prstGeom>
          <a:solidFill>
            <a:schemeClr val="bg2">
              <a:lumMod val="75000"/>
            </a:schemeClr>
          </a:soli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200" b="1" dirty="0" smtClean="0">
                <a:solidFill>
                  <a:schemeClr val="bg1"/>
                </a:solidFill>
                <a:latin typeface="Arial" panose="020B0604020202020204" pitchFamily="34" charset="0"/>
                <a:cs typeface="Arial" panose="020B0604020202020204" pitchFamily="34" charset="0"/>
              </a:rPr>
              <a:t>       Marine</a:t>
            </a:r>
            <a:endParaRPr lang="en-US" sz="1200" b="1" dirty="0">
              <a:solidFill>
                <a:schemeClr val="bg1"/>
              </a:solidFill>
              <a:latin typeface="Arial" panose="020B0604020202020204" pitchFamily="34" charset="0"/>
              <a:cs typeface="Arial" panose="020B0604020202020204" pitchFamily="34" charset="0"/>
            </a:endParaRPr>
          </a:p>
        </p:txBody>
      </p:sp>
      <p:sp>
        <p:nvSpPr>
          <p:cNvPr id="88" name="TextBox 87"/>
          <p:cNvSpPr txBox="1"/>
          <p:nvPr/>
        </p:nvSpPr>
        <p:spPr bwMode="auto">
          <a:xfrm>
            <a:off x="1345282" y="700186"/>
            <a:ext cx="410369" cy="307777"/>
          </a:xfrm>
          <a:prstGeom prst="rect">
            <a:avLst/>
          </a:prstGeom>
          <a:noFill/>
          <a:ln w="9525">
            <a:noFill/>
            <a:miter lim="800000"/>
            <a:headEnd/>
            <a:tailEnd/>
          </a:ln>
        </p:spPr>
        <p:txBody>
          <a:bodyPr wrap="none" lIns="0" tIns="0" rIns="0" bIns="0" rtlCol="0">
            <a:spAutoFit/>
          </a:bodyPr>
          <a:lstStyle/>
          <a:p>
            <a:r>
              <a:rPr lang="en-US" sz="2000" b="1" dirty="0" smtClean="0">
                <a:solidFill>
                  <a:schemeClr val="bg1"/>
                </a:solidFill>
                <a:latin typeface="Verdana" pitchFamily="34" charset="0"/>
              </a:rPr>
              <a:t>MF</a:t>
            </a:r>
            <a:endParaRPr lang="en-US" sz="2000" b="1" dirty="0">
              <a:solidFill>
                <a:schemeClr val="bg1"/>
              </a:solidFill>
              <a:latin typeface="Verdana" pitchFamily="34" charset="0"/>
            </a:endParaRPr>
          </a:p>
        </p:txBody>
      </p:sp>
      <p:sp>
        <p:nvSpPr>
          <p:cNvPr id="89" name="TextBox 88"/>
          <p:cNvSpPr txBox="1"/>
          <p:nvPr/>
        </p:nvSpPr>
        <p:spPr bwMode="auto">
          <a:xfrm>
            <a:off x="1374136" y="1805085"/>
            <a:ext cx="381515" cy="307777"/>
          </a:xfrm>
          <a:prstGeom prst="rect">
            <a:avLst/>
          </a:prstGeom>
          <a:noFill/>
          <a:ln w="9525">
            <a:noFill/>
            <a:miter lim="800000"/>
            <a:headEnd/>
            <a:tailEnd/>
          </a:ln>
        </p:spPr>
        <p:txBody>
          <a:bodyPr wrap="none" lIns="0" tIns="0" rIns="0" bIns="0" rtlCol="0">
            <a:spAutoFit/>
          </a:bodyPr>
          <a:lstStyle/>
          <a:p>
            <a:r>
              <a:rPr lang="en-US" sz="2000" b="1" dirty="0" smtClean="0">
                <a:solidFill>
                  <a:schemeClr val="bg1"/>
                </a:solidFill>
                <a:latin typeface="Verdana" pitchFamily="34" charset="0"/>
              </a:rPr>
              <a:t>HF</a:t>
            </a:r>
            <a:endParaRPr lang="en-US" sz="2000" b="1" dirty="0">
              <a:solidFill>
                <a:schemeClr val="bg1"/>
              </a:solidFill>
              <a:latin typeface="Verdana" pitchFamily="34" charset="0"/>
            </a:endParaRPr>
          </a:p>
        </p:txBody>
      </p:sp>
      <p:sp>
        <p:nvSpPr>
          <p:cNvPr id="90" name="TextBox 89"/>
          <p:cNvSpPr txBox="1"/>
          <p:nvPr/>
        </p:nvSpPr>
        <p:spPr bwMode="auto">
          <a:xfrm>
            <a:off x="1172158" y="2959040"/>
            <a:ext cx="577081" cy="307777"/>
          </a:xfrm>
          <a:prstGeom prst="rect">
            <a:avLst/>
          </a:prstGeom>
          <a:noFill/>
          <a:ln w="9525">
            <a:noFill/>
            <a:miter lim="800000"/>
            <a:headEnd/>
            <a:tailEnd/>
          </a:ln>
        </p:spPr>
        <p:txBody>
          <a:bodyPr wrap="none" lIns="0" tIns="0" rIns="0" bIns="0" rtlCol="0">
            <a:spAutoFit/>
          </a:bodyPr>
          <a:lstStyle/>
          <a:p>
            <a:r>
              <a:rPr lang="en-US" sz="2000" b="1" dirty="0" smtClean="0">
                <a:solidFill>
                  <a:schemeClr val="bg1"/>
                </a:solidFill>
                <a:latin typeface="Verdana" pitchFamily="34" charset="0"/>
              </a:rPr>
              <a:t>VHF</a:t>
            </a:r>
            <a:endParaRPr lang="en-US" sz="2000" b="1" dirty="0">
              <a:solidFill>
                <a:schemeClr val="bg1"/>
              </a:solidFill>
              <a:latin typeface="Verdana" pitchFamily="34" charset="0"/>
            </a:endParaRPr>
          </a:p>
        </p:txBody>
      </p:sp>
      <p:sp>
        <p:nvSpPr>
          <p:cNvPr id="91" name="TextBox 90"/>
          <p:cNvSpPr txBox="1"/>
          <p:nvPr/>
        </p:nvSpPr>
        <p:spPr bwMode="auto">
          <a:xfrm>
            <a:off x="1159334" y="4052035"/>
            <a:ext cx="589905" cy="307777"/>
          </a:xfrm>
          <a:prstGeom prst="rect">
            <a:avLst/>
          </a:prstGeom>
          <a:noFill/>
          <a:ln w="9525">
            <a:noFill/>
            <a:miter lim="800000"/>
            <a:headEnd/>
            <a:tailEnd/>
          </a:ln>
        </p:spPr>
        <p:txBody>
          <a:bodyPr wrap="none" lIns="0" tIns="0" rIns="0" bIns="0" rtlCol="0">
            <a:spAutoFit/>
          </a:bodyPr>
          <a:lstStyle/>
          <a:p>
            <a:r>
              <a:rPr lang="en-US" sz="2000" b="1" dirty="0" smtClean="0">
                <a:solidFill>
                  <a:schemeClr val="bg1"/>
                </a:solidFill>
                <a:latin typeface="Verdana" pitchFamily="34" charset="0"/>
              </a:rPr>
              <a:t>UHF</a:t>
            </a:r>
            <a:endParaRPr lang="en-US" sz="2000" b="1" dirty="0">
              <a:solidFill>
                <a:schemeClr val="bg1"/>
              </a:solidFill>
              <a:latin typeface="Verdana" pitchFamily="34" charset="0"/>
            </a:endParaRPr>
          </a:p>
        </p:txBody>
      </p:sp>
      <p:sp>
        <p:nvSpPr>
          <p:cNvPr id="92" name="Rounded Rectangle 91"/>
          <p:cNvSpPr/>
          <p:nvPr/>
        </p:nvSpPr>
        <p:spPr bwMode="auto">
          <a:xfrm>
            <a:off x="1047750" y="409575"/>
            <a:ext cx="7620000" cy="1038225"/>
          </a:xfrm>
          <a:prstGeom prst="roundRect">
            <a:avLst/>
          </a:prstGeom>
          <a:solidFill>
            <a:srgbClr val="00004C">
              <a:alpha val="69804"/>
            </a:srgbClr>
          </a:solidFill>
          <a:ln w="317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2400"/>
          </a:p>
        </p:txBody>
      </p:sp>
      <p:sp>
        <p:nvSpPr>
          <p:cNvPr id="93" name="Rounded Rectangle 92"/>
          <p:cNvSpPr/>
          <p:nvPr/>
        </p:nvSpPr>
        <p:spPr bwMode="auto">
          <a:xfrm>
            <a:off x="2072005" y="1708881"/>
            <a:ext cx="119064" cy="500185"/>
          </a:xfrm>
          <a:prstGeom prst="roundRect">
            <a:avLst/>
          </a:prstGeom>
          <a:solidFill>
            <a:srgbClr val="FF0000"/>
          </a:solidFill>
          <a:ln w="9525" cap="flat" cmpd="sng" algn="ctr">
            <a:noFill/>
            <a:prstDash val="solid"/>
            <a:round/>
            <a:headEnd type="none" w="med" len="med"/>
            <a:tailEnd type="none" w="med" len="med"/>
          </a:ln>
          <a:effectLst/>
        </p:spPr>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en-US" sz="800" b="1" dirty="0" smtClean="0">
                <a:solidFill>
                  <a:schemeClr val="bg1"/>
                </a:solidFill>
                <a:latin typeface="Arial" panose="020B0604020202020204" pitchFamily="34" charset="0"/>
                <a:cs typeface="Arial" panose="020B0604020202020204" pitchFamily="34" charset="0"/>
              </a:rPr>
              <a:t>80M</a:t>
            </a:r>
            <a:endParaRPr lang="en-US" sz="800" b="1" dirty="0">
              <a:solidFill>
                <a:schemeClr val="bg1"/>
              </a:solidFill>
              <a:latin typeface="Arial" panose="020B0604020202020204" pitchFamily="34" charset="0"/>
              <a:cs typeface="Arial" panose="020B0604020202020204" pitchFamily="34" charset="0"/>
            </a:endParaRPr>
          </a:p>
        </p:txBody>
      </p:sp>
      <p:sp>
        <p:nvSpPr>
          <p:cNvPr id="94" name="Rounded Rectangle 93"/>
          <p:cNvSpPr/>
          <p:nvPr/>
        </p:nvSpPr>
        <p:spPr bwMode="auto">
          <a:xfrm>
            <a:off x="2891254" y="1704102"/>
            <a:ext cx="71339" cy="500185"/>
          </a:xfrm>
          <a:prstGeom prst="roundRect">
            <a:avLst/>
          </a:prstGeom>
          <a:solidFill>
            <a:srgbClr val="FF0000"/>
          </a:solidFill>
          <a:ln w="9525" cap="flat" cmpd="sng" algn="ctr">
            <a:noFill/>
            <a:prstDash val="solid"/>
            <a:round/>
            <a:headEnd type="none" w="med" len="med"/>
            <a:tailEnd type="none" w="med" len="med"/>
          </a:ln>
          <a:effectLst/>
        </p:spPr>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en-US" sz="800" b="1" dirty="0" smtClean="0">
                <a:solidFill>
                  <a:schemeClr val="bg1"/>
                </a:solidFill>
                <a:latin typeface="Arial" panose="020B0604020202020204" pitchFamily="34" charset="0"/>
                <a:cs typeface="Arial" panose="020B0604020202020204" pitchFamily="34" charset="0"/>
              </a:rPr>
              <a:t>40M</a:t>
            </a:r>
            <a:endParaRPr lang="en-US" sz="800" b="1" dirty="0">
              <a:solidFill>
                <a:schemeClr val="bg1"/>
              </a:solidFill>
              <a:latin typeface="Arial" panose="020B0604020202020204" pitchFamily="34" charset="0"/>
              <a:cs typeface="Arial" panose="020B0604020202020204" pitchFamily="34" charset="0"/>
            </a:endParaRPr>
          </a:p>
        </p:txBody>
      </p:sp>
      <p:sp>
        <p:nvSpPr>
          <p:cNvPr id="95" name="Rounded Rectangle 94"/>
          <p:cNvSpPr/>
          <p:nvPr/>
        </p:nvSpPr>
        <p:spPr bwMode="auto">
          <a:xfrm>
            <a:off x="3612828" y="1704086"/>
            <a:ext cx="45720" cy="500185"/>
          </a:xfrm>
          <a:prstGeom prst="roundRect">
            <a:avLst/>
          </a:prstGeom>
          <a:solidFill>
            <a:srgbClr val="FF0000"/>
          </a:solidFill>
          <a:ln w="9525" cap="flat" cmpd="sng" algn="ctr">
            <a:noFill/>
            <a:prstDash val="solid"/>
            <a:round/>
            <a:headEnd type="none" w="med" len="med"/>
            <a:tailEnd type="none" w="med" len="med"/>
          </a:ln>
          <a:effectLst/>
        </p:spPr>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en-US" sz="800" b="1" dirty="0" smtClean="0">
                <a:solidFill>
                  <a:schemeClr val="bg1"/>
                </a:solidFill>
                <a:latin typeface="Arial" panose="020B0604020202020204" pitchFamily="34" charset="0"/>
                <a:cs typeface="Arial" panose="020B0604020202020204" pitchFamily="34" charset="0"/>
              </a:rPr>
              <a:t>30M</a:t>
            </a:r>
            <a:endParaRPr lang="en-US" sz="800" b="1" dirty="0">
              <a:solidFill>
                <a:schemeClr val="bg1"/>
              </a:solidFill>
              <a:latin typeface="Arial" panose="020B0604020202020204" pitchFamily="34" charset="0"/>
              <a:cs typeface="Arial" panose="020B0604020202020204" pitchFamily="34" charset="0"/>
            </a:endParaRPr>
          </a:p>
        </p:txBody>
      </p:sp>
      <p:sp>
        <p:nvSpPr>
          <p:cNvPr id="96" name="Rounded Rectangle 95"/>
          <p:cNvSpPr/>
          <p:nvPr/>
        </p:nvSpPr>
        <p:spPr bwMode="auto">
          <a:xfrm>
            <a:off x="4525647" y="1708881"/>
            <a:ext cx="80007" cy="500185"/>
          </a:xfrm>
          <a:prstGeom prst="roundRect">
            <a:avLst/>
          </a:prstGeom>
          <a:solidFill>
            <a:srgbClr val="FF0000"/>
          </a:solidFill>
          <a:ln w="9525" cap="flat" cmpd="sng" algn="ctr">
            <a:noFill/>
            <a:prstDash val="solid"/>
            <a:round/>
            <a:headEnd type="none" w="med" len="med"/>
            <a:tailEnd type="none" w="med" len="med"/>
          </a:ln>
          <a:effectLst/>
        </p:spPr>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en-US" sz="800" b="1" dirty="0" smtClean="0">
                <a:solidFill>
                  <a:schemeClr val="bg1"/>
                </a:solidFill>
                <a:latin typeface="Arial" panose="020B0604020202020204" pitchFamily="34" charset="0"/>
                <a:cs typeface="Arial" panose="020B0604020202020204" pitchFamily="34" charset="0"/>
              </a:rPr>
              <a:t>20M</a:t>
            </a:r>
            <a:endParaRPr lang="en-US" sz="800" b="1" dirty="0">
              <a:solidFill>
                <a:schemeClr val="bg1"/>
              </a:solidFill>
              <a:latin typeface="Arial" panose="020B0604020202020204" pitchFamily="34" charset="0"/>
              <a:cs typeface="Arial" panose="020B0604020202020204" pitchFamily="34" charset="0"/>
            </a:endParaRPr>
          </a:p>
        </p:txBody>
      </p:sp>
      <p:sp>
        <p:nvSpPr>
          <p:cNvPr id="97" name="Rounded Rectangle 96"/>
          <p:cNvSpPr/>
          <p:nvPr/>
        </p:nvSpPr>
        <p:spPr bwMode="auto">
          <a:xfrm>
            <a:off x="5463941" y="1704102"/>
            <a:ext cx="27432" cy="500185"/>
          </a:xfrm>
          <a:prstGeom prst="roundRect">
            <a:avLst/>
          </a:prstGeom>
          <a:solidFill>
            <a:srgbClr val="FF0000"/>
          </a:solidFill>
          <a:ln w="9525" cap="flat" cmpd="sng" algn="ctr">
            <a:noFill/>
            <a:prstDash val="solid"/>
            <a:round/>
            <a:headEnd type="none" w="med" len="med"/>
            <a:tailEnd type="none" w="med" len="med"/>
          </a:ln>
          <a:effectLst/>
        </p:spPr>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en-US" sz="800" b="1" dirty="0" smtClean="0">
                <a:solidFill>
                  <a:schemeClr val="bg1"/>
                </a:solidFill>
                <a:latin typeface="Arial" panose="020B0604020202020204" pitchFamily="34" charset="0"/>
                <a:cs typeface="Arial" panose="020B0604020202020204" pitchFamily="34" charset="0"/>
              </a:rPr>
              <a:t>17M</a:t>
            </a:r>
            <a:endParaRPr lang="en-US" sz="800" b="1" dirty="0">
              <a:solidFill>
                <a:schemeClr val="bg1"/>
              </a:solidFill>
              <a:latin typeface="Arial" panose="020B0604020202020204" pitchFamily="34" charset="0"/>
              <a:cs typeface="Arial" panose="020B0604020202020204" pitchFamily="34" charset="0"/>
            </a:endParaRPr>
          </a:p>
        </p:txBody>
      </p:sp>
      <p:sp>
        <p:nvSpPr>
          <p:cNvPr id="98" name="Rounded Rectangle 97"/>
          <p:cNvSpPr/>
          <p:nvPr/>
        </p:nvSpPr>
        <p:spPr bwMode="auto">
          <a:xfrm>
            <a:off x="6149797" y="1704086"/>
            <a:ext cx="113208" cy="500185"/>
          </a:xfrm>
          <a:prstGeom prst="roundRect">
            <a:avLst/>
          </a:prstGeom>
          <a:solidFill>
            <a:srgbClr val="FF0000"/>
          </a:solidFill>
          <a:ln w="9525" cap="flat" cmpd="sng" algn="ctr">
            <a:noFill/>
            <a:prstDash val="solid"/>
            <a:round/>
            <a:headEnd type="none" w="med" len="med"/>
            <a:tailEnd type="none" w="med" len="med"/>
          </a:ln>
          <a:effectLst/>
        </p:spPr>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en-US" sz="800" b="1" dirty="0" smtClean="0">
                <a:solidFill>
                  <a:schemeClr val="bg1"/>
                </a:solidFill>
                <a:latin typeface="Arial" panose="020B0604020202020204" pitchFamily="34" charset="0"/>
                <a:cs typeface="Arial" panose="020B0604020202020204" pitchFamily="34" charset="0"/>
              </a:rPr>
              <a:t>15M</a:t>
            </a:r>
            <a:endParaRPr lang="en-US" sz="800" b="1" dirty="0">
              <a:solidFill>
                <a:schemeClr val="bg1"/>
              </a:solidFill>
              <a:latin typeface="Arial" panose="020B0604020202020204" pitchFamily="34" charset="0"/>
              <a:cs typeface="Arial" panose="020B0604020202020204" pitchFamily="34" charset="0"/>
            </a:endParaRPr>
          </a:p>
        </p:txBody>
      </p:sp>
      <p:sp>
        <p:nvSpPr>
          <p:cNvPr id="99" name="Rounded Rectangle 98"/>
          <p:cNvSpPr/>
          <p:nvPr/>
        </p:nvSpPr>
        <p:spPr bwMode="auto">
          <a:xfrm>
            <a:off x="7045225" y="1704070"/>
            <a:ext cx="18288" cy="500185"/>
          </a:xfrm>
          <a:prstGeom prst="roundRect">
            <a:avLst/>
          </a:prstGeom>
          <a:solidFill>
            <a:srgbClr val="FF0000"/>
          </a:solidFill>
          <a:ln w="9525" cap="flat" cmpd="sng" algn="ctr">
            <a:noFill/>
            <a:prstDash val="solid"/>
            <a:round/>
            <a:headEnd type="none" w="med" len="med"/>
            <a:tailEnd type="none" w="med" len="med"/>
          </a:ln>
          <a:effectLst/>
        </p:spPr>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en-US" sz="800" b="1" dirty="0" smtClean="0">
                <a:solidFill>
                  <a:schemeClr val="bg1"/>
                </a:solidFill>
                <a:latin typeface="Arial" panose="020B0604020202020204" pitchFamily="34" charset="0"/>
                <a:cs typeface="Arial" panose="020B0604020202020204" pitchFamily="34" charset="0"/>
              </a:rPr>
              <a:t>12M</a:t>
            </a:r>
            <a:endParaRPr lang="en-US" sz="800" b="1" dirty="0">
              <a:solidFill>
                <a:schemeClr val="bg1"/>
              </a:solidFill>
              <a:latin typeface="Arial" panose="020B0604020202020204" pitchFamily="34" charset="0"/>
              <a:cs typeface="Arial" panose="020B0604020202020204" pitchFamily="34" charset="0"/>
            </a:endParaRPr>
          </a:p>
        </p:txBody>
      </p:sp>
      <p:sp>
        <p:nvSpPr>
          <p:cNvPr id="100" name="Rounded Rectangle 99"/>
          <p:cNvSpPr/>
          <p:nvPr/>
        </p:nvSpPr>
        <p:spPr bwMode="auto">
          <a:xfrm>
            <a:off x="7777479" y="1708881"/>
            <a:ext cx="409575" cy="500185"/>
          </a:xfrm>
          <a:prstGeom prst="roundRect">
            <a:avLst/>
          </a:prstGeom>
          <a:solidFill>
            <a:srgbClr val="FF0000"/>
          </a:solidFill>
          <a:ln w="9525" cap="flat" cmpd="sng" algn="ctr">
            <a:noFill/>
            <a:prstDash val="solid"/>
            <a:round/>
            <a:headEnd type="none" w="med" len="med"/>
            <a:tailEnd type="none" w="med" len="med"/>
          </a:ln>
          <a:effectLst/>
        </p:spPr>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en-US" sz="800" b="1" dirty="0" smtClean="0">
                <a:solidFill>
                  <a:schemeClr val="bg1"/>
                </a:solidFill>
                <a:latin typeface="Arial" panose="020B0604020202020204" pitchFamily="34" charset="0"/>
                <a:cs typeface="Arial" panose="020B0604020202020204" pitchFamily="34" charset="0"/>
              </a:rPr>
              <a:t>10M</a:t>
            </a:r>
            <a:endParaRPr lang="en-US" sz="800" b="1" dirty="0">
              <a:solidFill>
                <a:schemeClr val="bg1"/>
              </a:solidFill>
              <a:latin typeface="Arial" panose="020B0604020202020204" pitchFamily="34" charset="0"/>
              <a:cs typeface="Arial" panose="020B0604020202020204" pitchFamily="34" charset="0"/>
            </a:endParaRPr>
          </a:p>
        </p:txBody>
      </p:sp>
      <p:sp>
        <p:nvSpPr>
          <p:cNvPr id="101" name="Rounded Rectangle 100"/>
          <p:cNvSpPr/>
          <p:nvPr/>
        </p:nvSpPr>
        <p:spPr bwMode="auto">
          <a:xfrm>
            <a:off x="2466873" y="1702482"/>
            <a:ext cx="18288" cy="500185"/>
          </a:xfrm>
          <a:prstGeom prst="roundRect">
            <a:avLst/>
          </a:prstGeom>
          <a:solidFill>
            <a:srgbClr val="FF0000"/>
          </a:solidFill>
          <a:ln w="9525" cap="flat" cmpd="sng" algn="ctr">
            <a:noFill/>
            <a:prstDash val="solid"/>
            <a:round/>
            <a:headEnd type="none" w="med" len="med"/>
            <a:tailEnd type="none" w="med" len="med"/>
          </a:ln>
          <a:effectLst/>
        </p:spPr>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en-US" sz="800" b="1" dirty="0" smtClean="0">
                <a:solidFill>
                  <a:schemeClr val="bg1"/>
                </a:solidFill>
                <a:latin typeface="Arial" panose="020B0604020202020204" pitchFamily="34" charset="0"/>
                <a:cs typeface="Arial" panose="020B0604020202020204" pitchFamily="34" charset="0"/>
              </a:rPr>
              <a:t>60M</a:t>
            </a:r>
            <a:endParaRPr lang="en-US" sz="800" b="1" dirty="0">
              <a:solidFill>
                <a:schemeClr val="bg1"/>
              </a:solidFill>
              <a:latin typeface="Arial" panose="020B0604020202020204" pitchFamily="34" charset="0"/>
              <a:cs typeface="Arial" panose="020B0604020202020204" pitchFamily="34" charset="0"/>
            </a:endParaRPr>
          </a:p>
        </p:txBody>
      </p:sp>
      <p:sp>
        <p:nvSpPr>
          <p:cNvPr id="102" name="Rounded Rectangle 101"/>
          <p:cNvSpPr/>
          <p:nvPr/>
        </p:nvSpPr>
        <p:spPr bwMode="auto">
          <a:xfrm>
            <a:off x="7535683" y="1713610"/>
            <a:ext cx="113208" cy="500185"/>
          </a:xfrm>
          <a:prstGeom prst="roundRect">
            <a:avLst/>
          </a:prstGeom>
          <a:solidFill>
            <a:srgbClr val="99FF99"/>
          </a:solidFill>
          <a:ln w="9525" cap="flat" cmpd="sng" algn="ctr">
            <a:noFill/>
            <a:prstDash val="solid"/>
            <a:round/>
            <a:headEnd type="none" w="med" len="med"/>
            <a:tailEnd type="none" w="med" len="med"/>
          </a:ln>
          <a:effectLst/>
        </p:spPr>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en-US" sz="800" b="1" dirty="0" smtClean="0">
                <a:latin typeface="Arial" panose="020B0604020202020204" pitchFamily="34" charset="0"/>
                <a:cs typeface="Arial" panose="020B0604020202020204" pitchFamily="34" charset="0"/>
              </a:rPr>
              <a:t>CB</a:t>
            </a:r>
            <a:endParaRPr lang="en-US" sz="800" b="1" dirty="0">
              <a:latin typeface="Arial" panose="020B0604020202020204" pitchFamily="34" charset="0"/>
              <a:cs typeface="Arial" panose="020B0604020202020204" pitchFamily="34" charset="0"/>
            </a:endParaRPr>
          </a:p>
        </p:txBody>
      </p:sp>
      <p:sp>
        <p:nvSpPr>
          <p:cNvPr id="103" name="Rounded Rectangle 102"/>
          <p:cNvSpPr/>
          <p:nvPr/>
        </p:nvSpPr>
        <p:spPr bwMode="auto">
          <a:xfrm>
            <a:off x="1040130" y="2703195"/>
            <a:ext cx="7620000" cy="1038225"/>
          </a:xfrm>
          <a:prstGeom prst="roundRect">
            <a:avLst/>
          </a:prstGeom>
          <a:solidFill>
            <a:srgbClr val="00004C">
              <a:alpha val="69804"/>
            </a:srgbClr>
          </a:solidFill>
          <a:ln w="317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2400"/>
          </a:p>
        </p:txBody>
      </p:sp>
      <p:sp>
        <p:nvSpPr>
          <p:cNvPr id="104" name="Rounded Rectangle 103"/>
          <p:cNvSpPr/>
          <p:nvPr/>
        </p:nvSpPr>
        <p:spPr bwMode="auto">
          <a:xfrm>
            <a:off x="1040130" y="3792855"/>
            <a:ext cx="7620000" cy="1038225"/>
          </a:xfrm>
          <a:prstGeom prst="roundRect">
            <a:avLst/>
          </a:prstGeom>
          <a:solidFill>
            <a:srgbClr val="00004C">
              <a:alpha val="69804"/>
            </a:srgbClr>
          </a:solidFill>
          <a:ln w="317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2400"/>
          </a:p>
        </p:txBody>
      </p:sp>
      <p:sp>
        <p:nvSpPr>
          <p:cNvPr id="3" name="Slide Number Placeholder 2"/>
          <p:cNvSpPr>
            <a:spLocks noGrp="1"/>
          </p:cNvSpPr>
          <p:nvPr>
            <p:ph type="sldNum" sz="quarter" idx="12"/>
          </p:nvPr>
        </p:nvSpPr>
        <p:spPr/>
        <p:txBody>
          <a:bodyPr/>
          <a:lstStyle/>
          <a:p>
            <a:pPr>
              <a:defRPr/>
            </a:pPr>
            <a:r>
              <a:rPr lang="en-US" dirty="0" smtClean="0">
                <a:solidFill>
                  <a:schemeClr val="bg1"/>
                </a:solidFill>
              </a:rPr>
              <a:t>SLIDE </a:t>
            </a:r>
            <a:fld id="{7DE08B2E-D59F-498D-8D62-ABBAFDFFC21C}" type="slidenum">
              <a:rPr lang="en-US" smtClean="0">
                <a:solidFill>
                  <a:schemeClr val="bg1"/>
                </a:solidFill>
              </a:rPr>
              <a:pPr>
                <a:defRPr/>
              </a:pPr>
              <a:t>6</a:t>
            </a:fld>
            <a:endParaRPr lang="en-US" dirty="0">
              <a:solidFill>
                <a:schemeClr val="bg1"/>
              </a:solidFill>
            </a:endParaRPr>
          </a:p>
        </p:txBody>
      </p:sp>
    </p:spTree>
    <p:extLst>
      <p:ext uri="{BB962C8B-B14F-4D97-AF65-F5344CB8AC3E}">
        <p14:creationId xmlns:p14="http://schemas.microsoft.com/office/powerpoint/2010/main" val="13468799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6"/>
                                        </p:tgtEl>
                                      </p:cBhvr>
                                    </p:animEffect>
                                    <p:set>
                                      <p:cBhvr>
                                        <p:cTn id="7" dur="1" fill="hold">
                                          <p:stCondLst>
                                            <p:cond delay="499"/>
                                          </p:stCondLst>
                                        </p:cTn>
                                        <p:tgtEl>
                                          <p:spTgt spid="16"/>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93"/>
                                        </p:tgtEl>
                                        <p:attrNameLst>
                                          <p:attrName>style.visibility</p:attrName>
                                        </p:attrNameLst>
                                      </p:cBhvr>
                                      <p:to>
                                        <p:strVal val="visible"/>
                                      </p:to>
                                    </p:set>
                                    <p:animEffect transition="in" filter="fade">
                                      <p:cBhvr>
                                        <p:cTn id="10" dur="500"/>
                                        <p:tgtEl>
                                          <p:spTgt spid="9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01"/>
                                        </p:tgtEl>
                                        <p:attrNameLst>
                                          <p:attrName>style.visibility</p:attrName>
                                        </p:attrNameLst>
                                      </p:cBhvr>
                                      <p:to>
                                        <p:strVal val="visible"/>
                                      </p:to>
                                    </p:set>
                                    <p:animEffect transition="in" filter="fade">
                                      <p:cBhvr>
                                        <p:cTn id="13" dur="500"/>
                                        <p:tgtEl>
                                          <p:spTgt spid="101"/>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94"/>
                                        </p:tgtEl>
                                        <p:attrNameLst>
                                          <p:attrName>style.visibility</p:attrName>
                                        </p:attrNameLst>
                                      </p:cBhvr>
                                      <p:to>
                                        <p:strVal val="visible"/>
                                      </p:to>
                                    </p:set>
                                    <p:animEffect transition="in" filter="fade">
                                      <p:cBhvr>
                                        <p:cTn id="16" dur="500"/>
                                        <p:tgtEl>
                                          <p:spTgt spid="94"/>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95"/>
                                        </p:tgtEl>
                                        <p:attrNameLst>
                                          <p:attrName>style.visibility</p:attrName>
                                        </p:attrNameLst>
                                      </p:cBhvr>
                                      <p:to>
                                        <p:strVal val="visible"/>
                                      </p:to>
                                    </p:set>
                                    <p:animEffect transition="in" filter="fade">
                                      <p:cBhvr>
                                        <p:cTn id="19" dur="500"/>
                                        <p:tgtEl>
                                          <p:spTgt spid="95"/>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96"/>
                                        </p:tgtEl>
                                        <p:attrNameLst>
                                          <p:attrName>style.visibility</p:attrName>
                                        </p:attrNameLst>
                                      </p:cBhvr>
                                      <p:to>
                                        <p:strVal val="visible"/>
                                      </p:to>
                                    </p:set>
                                    <p:animEffect transition="in" filter="fade">
                                      <p:cBhvr>
                                        <p:cTn id="22" dur="500"/>
                                        <p:tgtEl>
                                          <p:spTgt spid="96"/>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97"/>
                                        </p:tgtEl>
                                        <p:attrNameLst>
                                          <p:attrName>style.visibility</p:attrName>
                                        </p:attrNameLst>
                                      </p:cBhvr>
                                      <p:to>
                                        <p:strVal val="visible"/>
                                      </p:to>
                                    </p:set>
                                    <p:animEffect transition="in" filter="fade">
                                      <p:cBhvr>
                                        <p:cTn id="25" dur="500"/>
                                        <p:tgtEl>
                                          <p:spTgt spid="97"/>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98"/>
                                        </p:tgtEl>
                                        <p:attrNameLst>
                                          <p:attrName>style.visibility</p:attrName>
                                        </p:attrNameLst>
                                      </p:cBhvr>
                                      <p:to>
                                        <p:strVal val="visible"/>
                                      </p:to>
                                    </p:set>
                                    <p:animEffect transition="in" filter="fade">
                                      <p:cBhvr>
                                        <p:cTn id="28" dur="500"/>
                                        <p:tgtEl>
                                          <p:spTgt spid="98"/>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99"/>
                                        </p:tgtEl>
                                        <p:attrNameLst>
                                          <p:attrName>style.visibility</p:attrName>
                                        </p:attrNameLst>
                                      </p:cBhvr>
                                      <p:to>
                                        <p:strVal val="visible"/>
                                      </p:to>
                                    </p:set>
                                    <p:animEffect transition="in" filter="fade">
                                      <p:cBhvr>
                                        <p:cTn id="31" dur="500"/>
                                        <p:tgtEl>
                                          <p:spTgt spid="99"/>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00"/>
                                        </p:tgtEl>
                                        <p:attrNameLst>
                                          <p:attrName>style.visibility</p:attrName>
                                        </p:attrNameLst>
                                      </p:cBhvr>
                                      <p:to>
                                        <p:strVal val="visible"/>
                                      </p:to>
                                    </p:set>
                                    <p:animEffect transition="in" filter="fade">
                                      <p:cBhvr>
                                        <p:cTn id="34" dur="500"/>
                                        <p:tgtEl>
                                          <p:spTgt spid="100"/>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02"/>
                                        </p:tgtEl>
                                        <p:attrNameLst>
                                          <p:attrName>style.visibility</p:attrName>
                                        </p:attrNameLst>
                                      </p:cBhvr>
                                      <p:to>
                                        <p:strVal val="visible"/>
                                      </p:to>
                                    </p:set>
                                    <p:animEffect transition="in" filter="fade">
                                      <p:cBhvr>
                                        <p:cTn id="39" dur="500"/>
                                        <p:tgtEl>
                                          <p:spTgt spid="102"/>
                                        </p:tgtEl>
                                      </p:cBhvr>
                                    </p:animEffect>
                                  </p:childTnLst>
                                </p:cTn>
                              </p:par>
                              <p:par>
                                <p:cTn id="40" presetID="10" presetClass="exit" presetSubtype="0" fill="hold" grpId="0" nodeType="withEffect">
                                  <p:stCondLst>
                                    <p:cond delay="0"/>
                                  </p:stCondLst>
                                  <p:childTnLst>
                                    <p:animEffect transition="out" filter="fade">
                                      <p:cBhvr>
                                        <p:cTn id="41" dur="500"/>
                                        <p:tgtEl>
                                          <p:spTgt spid="17"/>
                                        </p:tgtEl>
                                      </p:cBhvr>
                                    </p:animEffect>
                                    <p:set>
                                      <p:cBhvr>
                                        <p:cTn id="42" dur="1" fill="hold">
                                          <p:stCondLst>
                                            <p:cond delay="499"/>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6" grpId="0" animBg="1"/>
      <p:bldP spid="93" grpId="0" animBg="1"/>
      <p:bldP spid="94" grpId="0" animBg="1"/>
      <p:bldP spid="95" grpId="0" animBg="1"/>
      <p:bldP spid="96" grpId="0" animBg="1"/>
      <p:bldP spid="97" grpId="0" animBg="1"/>
      <p:bldP spid="98" grpId="0" animBg="1"/>
      <p:bldP spid="99" grpId="0" animBg="1"/>
      <p:bldP spid="100" grpId="0" animBg="1"/>
      <p:bldP spid="101" grpId="0" animBg="1"/>
      <p:bldP spid="10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 3.c.: Radio Services</a:t>
            </a:r>
          </a:p>
        </p:txBody>
      </p:sp>
      <p:sp>
        <p:nvSpPr>
          <p:cNvPr id="18" name="TextBox 17"/>
          <p:cNvSpPr txBox="1"/>
          <p:nvPr/>
        </p:nvSpPr>
        <p:spPr bwMode="auto">
          <a:xfrm>
            <a:off x="8704418" y="4673213"/>
            <a:ext cx="263213" cy="276999"/>
          </a:xfrm>
          <a:prstGeom prst="rect">
            <a:avLst/>
          </a:prstGeom>
          <a:solidFill>
            <a:srgbClr val="00007A"/>
          </a:solidFill>
          <a:ln w="9525">
            <a:noFill/>
            <a:miter lim="800000"/>
            <a:headEnd/>
            <a:tailEnd/>
          </a:ln>
          <a:effectLst/>
        </p:spPr>
        <p:txBody>
          <a:bodyPr vert="horz" wrap="square" lIns="73262" tIns="36631" rIns="73262" bIns="36631" numCol="1" anchor="ctr" anchorCtr="0" compatLnSpc="1">
            <a:prstTxWarp prst="textNoShape">
              <a:avLst/>
            </a:prstTxWarp>
          </a:bodyPr>
          <a:lstStyle>
            <a:defPPr>
              <a:defRPr lang="en-US"/>
            </a:defPPr>
            <a:lvl1pPr algn="r">
              <a:defRPr sz="1200" b="1">
                <a:solidFill>
                  <a:schemeClr val="bg1">
                    <a:lumMod val="65000"/>
                  </a:schemeClr>
                </a:solidFill>
                <a:latin typeface="Calibri" panose="020F0502020204030204" pitchFamily="34" charset="0"/>
              </a:defRPr>
            </a:lvl1pPr>
          </a:lstStyle>
          <a:p>
            <a:pPr algn="ctr"/>
            <a:r>
              <a:rPr lang="en-US" dirty="0" smtClean="0">
                <a:solidFill>
                  <a:srgbClr val="FFFF00"/>
                </a:solidFill>
              </a:rPr>
              <a:t>1</a:t>
            </a:r>
            <a:endParaRPr lang="en-US" dirty="0">
              <a:solidFill>
                <a:srgbClr val="FFFF00"/>
              </a:solidFill>
            </a:endParaRPr>
          </a:p>
        </p:txBody>
      </p:sp>
      <p:sp>
        <p:nvSpPr>
          <p:cNvPr id="17" name="TextBox 16"/>
          <p:cNvSpPr txBox="1"/>
          <p:nvPr/>
        </p:nvSpPr>
        <p:spPr bwMode="auto">
          <a:xfrm>
            <a:off x="8707593" y="4673213"/>
            <a:ext cx="263213" cy="276999"/>
          </a:xfrm>
          <a:prstGeom prst="rect">
            <a:avLst/>
          </a:prstGeom>
          <a:solidFill>
            <a:srgbClr val="00007A"/>
          </a:solidFill>
          <a:ln w="9525">
            <a:noFill/>
            <a:miter lim="800000"/>
            <a:headEnd/>
            <a:tailEnd/>
          </a:ln>
          <a:effectLst/>
        </p:spPr>
        <p:txBody>
          <a:bodyPr vert="horz" wrap="square" lIns="73262" tIns="36631" rIns="73262" bIns="36631" numCol="1" anchor="ctr" anchorCtr="0" compatLnSpc="1">
            <a:prstTxWarp prst="textNoShape">
              <a:avLst/>
            </a:prstTxWarp>
          </a:bodyPr>
          <a:lstStyle>
            <a:defPPr>
              <a:defRPr lang="en-US"/>
            </a:defPPr>
            <a:lvl1pPr algn="r">
              <a:defRPr sz="1200" b="1">
                <a:solidFill>
                  <a:schemeClr val="bg1">
                    <a:lumMod val="65000"/>
                  </a:schemeClr>
                </a:solidFill>
                <a:latin typeface="Calibri" panose="020F0502020204030204" pitchFamily="34" charset="0"/>
              </a:defRPr>
            </a:lvl1pPr>
          </a:lstStyle>
          <a:p>
            <a:pPr algn="ctr"/>
            <a:r>
              <a:rPr lang="en-US" dirty="0" smtClean="0">
                <a:solidFill>
                  <a:srgbClr val="FFFF00"/>
                </a:solidFill>
              </a:rPr>
              <a:t>2</a:t>
            </a:r>
            <a:endParaRPr lang="en-US" dirty="0">
              <a:solidFill>
                <a:srgbClr val="FFFF00"/>
              </a:solidFill>
            </a:endParaRPr>
          </a:p>
        </p:txBody>
      </p:sp>
      <p:sp>
        <p:nvSpPr>
          <p:cNvPr id="16" name="TextBox 15"/>
          <p:cNvSpPr txBox="1"/>
          <p:nvPr/>
        </p:nvSpPr>
        <p:spPr bwMode="auto">
          <a:xfrm>
            <a:off x="8707593" y="4673213"/>
            <a:ext cx="263213" cy="276999"/>
          </a:xfrm>
          <a:prstGeom prst="rect">
            <a:avLst/>
          </a:prstGeom>
          <a:solidFill>
            <a:srgbClr val="00007A"/>
          </a:solidFill>
          <a:ln w="9525">
            <a:noFill/>
            <a:miter lim="800000"/>
            <a:headEnd/>
            <a:tailEnd/>
          </a:ln>
          <a:effectLst/>
        </p:spPr>
        <p:txBody>
          <a:bodyPr vert="horz" wrap="square" lIns="73262" tIns="36631" rIns="73262" bIns="36631" numCol="1" anchor="ctr" anchorCtr="0" compatLnSpc="1">
            <a:prstTxWarp prst="textNoShape">
              <a:avLst/>
            </a:prstTxWarp>
          </a:bodyPr>
          <a:lstStyle>
            <a:defPPr>
              <a:defRPr lang="en-US"/>
            </a:defPPr>
            <a:lvl1pPr algn="r">
              <a:defRPr sz="1200" b="1">
                <a:solidFill>
                  <a:schemeClr val="bg1">
                    <a:lumMod val="65000"/>
                  </a:schemeClr>
                </a:solidFill>
                <a:latin typeface="Calibri" panose="020F0502020204030204" pitchFamily="34" charset="0"/>
              </a:defRPr>
            </a:lvl1pPr>
          </a:lstStyle>
          <a:p>
            <a:pPr algn="ctr"/>
            <a:r>
              <a:rPr lang="en-US" dirty="0" smtClean="0">
                <a:solidFill>
                  <a:srgbClr val="FFFF00"/>
                </a:solidFill>
              </a:rPr>
              <a:t>3</a:t>
            </a:r>
            <a:endParaRPr lang="en-US" dirty="0">
              <a:solidFill>
                <a:srgbClr val="FFFF00"/>
              </a:solidFill>
            </a:endParaRPr>
          </a:p>
        </p:txBody>
      </p:sp>
      <p:sp>
        <p:nvSpPr>
          <p:cNvPr id="15" name="TextBox 14"/>
          <p:cNvSpPr txBox="1"/>
          <p:nvPr/>
        </p:nvSpPr>
        <p:spPr bwMode="auto">
          <a:xfrm>
            <a:off x="8707593" y="4673213"/>
            <a:ext cx="263213" cy="276999"/>
          </a:xfrm>
          <a:prstGeom prst="rect">
            <a:avLst/>
          </a:prstGeom>
          <a:solidFill>
            <a:srgbClr val="00007A"/>
          </a:solidFill>
          <a:ln w="9525">
            <a:noFill/>
            <a:miter lim="800000"/>
            <a:headEnd/>
            <a:tailEnd/>
          </a:ln>
          <a:effectLst/>
        </p:spPr>
        <p:txBody>
          <a:bodyPr vert="horz" wrap="square" lIns="73262" tIns="36631" rIns="73262" bIns="36631" numCol="1" anchor="ctr" anchorCtr="0" compatLnSpc="1">
            <a:prstTxWarp prst="textNoShape">
              <a:avLst/>
            </a:prstTxWarp>
          </a:bodyPr>
          <a:lstStyle>
            <a:defPPr>
              <a:defRPr lang="en-US"/>
            </a:defPPr>
            <a:lvl1pPr algn="r">
              <a:defRPr sz="1200" b="1">
                <a:solidFill>
                  <a:schemeClr val="bg1">
                    <a:lumMod val="65000"/>
                  </a:schemeClr>
                </a:solidFill>
                <a:latin typeface="Calibri" panose="020F0502020204030204" pitchFamily="34" charset="0"/>
              </a:defRPr>
            </a:lvl1pPr>
          </a:lstStyle>
          <a:p>
            <a:pPr algn="ctr"/>
            <a:r>
              <a:rPr lang="en-US" dirty="0" smtClean="0">
                <a:solidFill>
                  <a:srgbClr val="FFFF00"/>
                </a:solidFill>
              </a:rPr>
              <a:t>4</a:t>
            </a:r>
            <a:endParaRPr lang="en-US" dirty="0">
              <a:solidFill>
                <a:srgbClr val="FFFF00"/>
              </a:solidFill>
            </a:endParaRPr>
          </a:p>
        </p:txBody>
      </p:sp>
      <p:sp>
        <p:nvSpPr>
          <p:cNvPr id="14" name="TextBox 13"/>
          <p:cNvSpPr txBox="1"/>
          <p:nvPr/>
        </p:nvSpPr>
        <p:spPr bwMode="auto">
          <a:xfrm>
            <a:off x="8707593" y="4673213"/>
            <a:ext cx="263213" cy="276999"/>
          </a:xfrm>
          <a:prstGeom prst="rect">
            <a:avLst/>
          </a:prstGeom>
          <a:solidFill>
            <a:srgbClr val="00007A"/>
          </a:solidFill>
          <a:ln w="9525">
            <a:noFill/>
            <a:miter lim="800000"/>
            <a:headEnd/>
            <a:tailEnd/>
          </a:ln>
          <a:effectLst/>
        </p:spPr>
        <p:txBody>
          <a:bodyPr vert="horz" wrap="square" lIns="73262" tIns="36631" rIns="73262" bIns="36631" numCol="1" anchor="ctr" anchorCtr="0" compatLnSpc="1">
            <a:prstTxWarp prst="textNoShape">
              <a:avLst/>
            </a:prstTxWarp>
          </a:bodyPr>
          <a:lstStyle>
            <a:defPPr>
              <a:defRPr lang="en-US"/>
            </a:defPPr>
            <a:lvl1pPr algn="r">
              <a:defRPr sz="1200" b="1">
                <a:solidFill>
                  <a:schemeClr val="bg1">
                    <a:lumMod val="65000"/>
                  </a:schemeClr>
                </a:solidFill>
                <a:latin typeface="Calibri" panose="020F0502020204030204" pitchFamily="34" charset="0"/>
              </a:defRPr>
            </a:lvl1pPr>
          </a:lstStyle>
          <a:p>
            <a:pPr algn="ctr"/>
            <a:r>
              <a:rPr lang="en-US" dirty="0" smtClean="0">
                <a:solidFill>
                  <a:srgbClr val="FFFF00"/>
                </a:solidFill>
              </a:rPr>
              <a:t>5</a:t>
            </a:r>
            <a:endParaRPr lang="en-US" dirty="0">
              <a:solidFill>
                <a:srgbClr val="FFFF00"/>
              </a:solidFill>
            </a:endParaRPr>
          </a:p>
        </p:txBody>
      </p:sp>
      <p:sp>
        <p:nvSpPr>
          <p:cNvPr id="13" name="TextBox 12"/>
          <p:cNvSpPr txBox="1"/>
          <p:nvPr/>
        </p:nvSpPr>
        <p:spPr bwMode="auto">
          <a:xfrm>
            <a:off x="8707593" y="4673213"/>
            <a:ext cx="263213" cy="276999"/>
          </a:xfrm>
          <a:prstGeom prst="rect">
            <a:avLst/>
          </a:prstGeom>
          <a:solidFill>
            <a:srgbClr val="00007A"/>
          </a:solidFill>
          <a:ln w="9525">
            <a:noFill/>
            <a:miter lim="800000"/>
            <a:headEnd/>
            <a:tailEnd/>
          </a:ln>
          <a:effectLst/>
        </p:spPr>
        <p:txBody>
          <a:bodyPr vert="horz" wrap="square" lIns="73262" tIns="36631" rIns="73262" bIns="36631" numCol="1" anchor="ctr" anchorCtr="0" compatLnSpc="1">
            <a:prstTxWarp prst="textNoShape">
              <a:avLst/>
            </a:prstTxWarp>
          </a:bodyPr>
          <a:lstStyle>
            <a:defPPr>
              <a:defRPr lang="en-US"/>
            </a:defPPr>
            <a:lvl1pPr algn="r">
              <a:defRPr sz="1200" b="1">
                <a:solidFill>
                  <a:schemeClr val="bg1">
                    <a:lumMod val="65000"/>
                  </a:schemeClr>
                </a:solidFill>
                <a:latin typeface="Calibri" panose="020F0502020204030204" pitchFamily="34" charset="0"/>
              </a:defRPr>
            </a:lvl1pPr>
          </a:lstStyle>
          <a:p>
            <a:pPr algn="ctr"/>
            <a:r>
              <a:rPr lang="en-US" dirty="0" smtClean="0">
                <a:solidFill>
                  <a:srgbClr val="FFFF00"/>
                </a:solidFill>
              </a:rPr>
              <a:t>6</a:t>
            </a:r>
            <a:endParaRPr lang="en-US" dirty="0">
              <a:solidFill>
                <a:srgbClr val="FFFF00"/>
              </a:solidFill>
            </a:endParaRPr>
          </a:p>
        </p:txBody>
      </p:sp>
      <p:sp>
        <p:nvSpPr>
          <p:cNvPr id="12" name="TextBox 11"/>
          <p:cNvSpPr txBox="1"/>
          <p:nvPr/>
        </p:nvSpPr>
        <p:spPr bwMode="auto">
          <a:xfrm>
            <a:off x="8707593" y="4673213"/>
            <a:ext cx="263213" cy="276999"/>
          </a:xfrm>
          <a:prstGeom prst="rect">
            <a:avLst/>
          </a:prstGeom>
          <a:solidFill>
            <a:srgbClr val="00007A"/>
          </a:solidFill>
          <a:ln w="9525">
            <a:noFill/>
            <a:miter lim="800000"/>
            <a:headEnd/>
            <a:tailEnd/>
          </a:ln>
          <a:effectLst/>
        </p:spPr>
        <p:txBody>
          <a:bodyPr vert="horz" wrap="square" lIns="73262" tIns="36631" rIns="73262" bIns="36631" numCol="1" anchor="ctr" anchorCtr="0" compatLnSpc="1">
            <a:prstTxWarp prst="textNoShape">
              <a:avLst/>
            </a:prstTxWarp>
          </a:bodyPr>
          <a:lstStyle>
            <a:defPPr>
              <a:defRPr lang="en-US"/>
            </a:defPPr>
            <a:lvl1pPr algn="r">
              <a:defRPr sz="1200" b="1">
                <a:solidFill>
                  <a:schemeClr val="bg1">
                    <a:lumMod val="65000"/>
                  </a:schemeClr>
                </a:solidFill>
                <a:latin typeface="Calibri" panose="020F0502020204030204" pitchFamily="34" charset="0"/>
              </a:defRPr>
            </a:lvl1pPr>
          </a:lstStyle>
          <a:p>
            <a:pPr algn="ctr"/>
            <a:r>
              <a:rPr lang="en-US" dirty="0" smtClean="0">
                <a:solidFill>
                  <a:srgbClr val="FFFF00"/>
                </a:solidFill>
              </a:rPr>
              <a:t>7</a:t>
            </a:r>
            <a:endParaRPr lang="en-US" dirty="0">
              <a:solidFill>
                <a:srgbClr val="FFFF00"/>
              </a:solidFill>
            </a:endParaRPr>
          </a:p>
        </p:txBody>
      </p:sp>
      <p:sp>
        <p:nvSpPr>
          <p:cNvPr id="23" name="Rounded Rectangle 22"/>
          <p:cNvSpPr/>
          <p:nvPr/>
        </p:nvSpPr>
        <p:spPr bwMode="auto">
          <a:xfrm>
            <a:off x="1038225" y="3814764"/>
            <a:ext cx="7620000" cy="1038225"/>
          </a:xfrm>
          <a:prstGeom prst="roundRect">
            <a:avLst/>
          </a:prstGeom>
          <a:solidFill>
            <a:srgbClr val="C2FFF0">
              <a:alpha val="20000"/>
            </a:srgbClr>
          </a:solidFill>
          <a:ln w="317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4" name="Rounded Rectangle 23"/>
          <p:cNvSpPr/>
          <p:nvPr/>
        </p:nvSpPr>
        <p:spPr bwMode="auto">
          <a:xfrm>
            <a:off x="1047750" y="2678906"/>
            <a:ext cx="7620000" cy="1038225"/>
          </a:xfrm>
          <a:prstGeom prst="roundRect">
            <a:avLst/>
          </a:prstGeom>
          <a:solidFill>
            <a:srgbClr val="C2FFF0">
              <a:alpha val="20000"/>
            </a:srgbClr>
          </a:solidFill>
          <a:ln w="317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5" name="Rectangle 24"/>
          <p:cNvSpPr/>
          <p:nvPr/>
        </p:nvSpPr>
        <p:spPr bwMode="auto">
          <a:xfrm>
            <a:off x="1954498" y="551974"/>
            <a:ext cx="1631066" cy="600629"/>
          </a:xfrm>
          <a:prstGeom prst="rect">
            <a:avLst/>
          </a:prstGeom>
          <a:no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6" name="Rectangle 25"/>
          <p:cNvSpPr/>
          <p:nvPr/>
        </p:nvSpPr>
        <p:spPr bwMode="auto">
          <a:xfrm>
            <a:off x="3588242" y="551974"/>
            <a:ext cx="2329834" cy="600629"/>
          </a:xfrm>
          <a:prstGeom prst="rect">
            <a:avLst/>
          </a:prstGeom>
          <a:no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7" name="Rectangle 26"/>
          <p:cNvSpPr/>
          <p:nvPr/>
        </p:nvSpPr>
        <p:spPr bwMode="auto">
          <a:xfrm>
            <a:off x="5919303" y="553508"/>
            <a:ext cx="2329834" cy="600629"/>
          </a:xfrm>
          <a:prstGeom prst="rect">
            <a:avLst/>
          </a:prstGeom>
          <a:no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8" name="Rectangle 27"/>
          <p:cNvSpPr/>
          <p:nvPr/>
        </p:nvSpPr>
        <p:spPr bwMode="auto">
          <a:xfrm>
            <a:off x="1954514" y="1659213"/>
            <a:ext cx="1631066" cy="600629"/>
          </a:xfrm>
          <a:prstGeom prst="rect">
            <a:avLst/>
          </a:prstGeom>
          <a:no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9" name="Rectangle 28"/>
          <p:cNvSpPr/>
          <p:nvPr/>
        </p:nvSpPr>
        <p:spPr bwMode="auto">
          <a:xfrm>
            <a:off x="3588258" y="1659213"/>
            <a:ext cx="2329834" cy="600629"/>
          </a:xfrm>
          <a:prstGeom prst="rect">
            <a:avLst/>
          </a:prstGeom>
          <a:no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30" name="Rectangle 29"/>
          <p:cNvSpPr/>
          <p:nvPr/>
        </p:nvSpPr>
        <p:spPr bwMode="auto">
          <a:xfrm>
            <a:off x="5919319" y="1660747"/>
            <a:ext cx="2329834" cy="600629"/>
          </a:xfrm>
          <a:prstGeom prst="rect">
            <a:avLst/>
          </a:prstGeom>
          <a:no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31" name="Rectangle 30"/>
          <p:cNvSpPr/>
          <p:nvPr/>
        </p:nvSpPr>
        <p:spPr bwMode="auto">
          <a:xfrm>
            <a:off x="1954530" y="2794072"/>
            <a:ext cx="1631066" cy="600629"/>
          </a:xfrm>
          <a:prstGeom prst="rect">
            <a:avLst/>
          </a:prstGeom>
          <a:no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32" name="Rectangle 31"/>
          <p:cNvSpPr/>
          <p:nvPr/>
        </p:nvSpPr>
        <p:spPr bwMode="auto">
          <a:xfrm>
            <a:off x="3588274" y="2794072"/>
            <a:ext cx="2329834" cy="600629"/>
          </a:xfrm>
          <a:prstGeom prst="rect">
            <a:avLst/>
          </a:prstGeom>
          <a:no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33" name="Rectangle 32"/>
          <p:cNvSpPr/>
          <p:nvPr/>
        </p:nvSpPr>
        <p:spPr bwMode="auto">
          <a:xfrm>
            <a:off x="5919335" y="2795606"/>
            <a:ext cx="2329834" cy="600629"/>
          </a:xfrm>
          <a:prstGeom prst="rect">
            <a:avLst/>
          </a:prstGeom>
          <a:no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34" name="Rectangle 33"/>
          <p:cNvSpPr/>
          <p:nvPr/>
        </p:nvSpPr>
        <p:spPr bwMode="auto">
          <a:xfrm>
            <a:off x="1950630" y="3905593"/>
            <a:ext cx="1631066" cy="600629"/>
          </a:xfrm>
          <a:prstGeom prst="rect">
            <a:avLst/>
          </a:prstGeom>
          <a:no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35" name="Rectangle 34"/>
          <p:cNvSpPr/>
          <p:nvPr/>
        </p:nvSpPr>
        <p:spPr bwMode="auto">
          <a:xfrm>
            <a:off x="3584374" y="3905593"/>
            <a:ext cx="2329834" cy="600629"/>
          </a:xfrm>
          <a:prstGeom prst="rect">
            <a:avLst/>
          </a:prstGeom>
          <a:no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36" name="Rectangle 35"/>
          <p:cNvSpPr/>
          <p:nvPr/>
        </p:nvSpPr>
        <p:spPr bwMode="auto">
          <a:xfrm>
            <a:off x="5915435" y="3907127"/>
            <a:ext cx="2329834" cy="600629"/>
          </a:xfrm>
          <a:prstGeom prst="rect">
            <a:avLst/>
          </a:prstGeom>
          <a:no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37" name="TextBox 36"/>
          <p:cNvSpPr txBox="1"/>
          <p:nvPr/>
        </p:nvSpPr>
        <p:spPr bwMode="auto">
          <a:xfrm>
            <a:off x="1658804" y="1209122"/>
            <a:ext cx="581891" cy="169277"/>
          </a:xfrm>
          <a:prstGeom prst="rect">
            <a:avLst/>
          </a:prstGeom>
          <a:noFill/>
          <a:ln w="9525">
            <a:noFill/>
            <a:miter lim="800000"/>
            <a:headEnd/>
            <a:tailEnd/>
          </a:ln>
        </p:spPr>
        <p:txBody>
          <a:bodyPr wrap="none" lIns="0" tIns="0" rIns="0" bIns="0" rtlCol="0">
            <a:spAutoFit/>
          </a:bodyPr>
          <a:lstStyle>
            <a:defPPr>
              <a:defRPr lang="en-US"/>
            </a:defPPr>
            <a:lvl1pPr>
              <a:defRPr sz="1100">
                <a:solidFill>
                  <a:srgbClr val="FFFF00"/>
                </a:solidFill>
                <a:latin typeface="Verdana" pitchFamily="34" charset="0"/>
              </a:defRPr>
            </a:lvl1pPr>
          </a:lstStyle>
          <a:p>
            <a:r>
              <a:rPr lang="en-US" dirty="0" smtClean="0"/>
              <a:t>300 kHz</a:t>
            </a:r>
            <a:endParaRPr lang="en-US" dirty="0"/>
          </a:p>
        </p:txBody>
      </p:sp>
      <p:grpSp>
        <p:nvGrpSpPr>
          <p:cNvPr id="38" name="Group 37"/>
          <p:cNvGrpSpPr/>
          <p:nvPr/>
        </p:nvGrpSpPr>
        <p:grpSpPr>
          <a:xfrm>
            <a:off x="8031079" y="554831"/>
            <a:ext cx="437620" cy="829869"/>
            <a:chOff x="7410049" y="478631"/>
            <a:chExt cx="437620" cy="829869"/>
          </a:xfrm>
        </p:grpSpPr>
        <p:sp>
          <p:nvSpPr>
            <p:cNvPr id="39" name="TextBox 38"/>
            <p:cNvSpPr txBox="1"/>
            <p:nvPr/>
          </p:nvSpPr>
          <p:spPr bwMode="auto">
            <a:xfrm>
              <a:off x="7410049" y="1139223"/>
              <a:ext cx="437620" cy="169277"/>
            </a:xfrm>
            <a:prstGeom prst="rect">
              <a:avLst/>
            </a:prstGeom>
            <a:noFill/>
            <a:ln w="9525">
              <a:noFill/>
              <a:miter lim="800000"/>
              <a:headEnd/>
              <a:tailEnd/>
            </a:ln>
          </p:spPr>
          <p:txBody>
            <a:bodyPr wrap="none" lIns="0" tIns="0" rIns="0" bIns="0" rtlCol="0">
              <a:spAutoFit/>
            </a:bodyPr>
            <a:lstStyle/>
            <a:p>
              <a:r>
                <a:rPr lang="en-US" sz="1100" dirty="0" smtClean="0">
                  <a:solidFill>
                    <a:srgbClr val="FFFF00"/>
                  </a:solidFill>
                  <a:latin typeface="Verdana" pitchFamily="34" charset="0"/>
                </a:rPr>
                <a:t>3 MHz</a:t>
              </a:r>
              <a:endParaRPr lang="en-US" sz="1100" dirty="0">
                <a:solidFill>
                  <a:srgbClr val="FFFF00"/>
                </a:solidFill>
                <a:latin typeface="Verdana" pitchFamily="34" charset="0"/>
              </a:endParaRPr>
            </a:p>
          </p:txBody>
        </p:sp>
        <p:cxnSp>
          <p:nvCxnSpPr>
            <p:cNvPr id="40" name="Straight Connector 39"/>
            <p:cNvCxnSpPr/>
            <p:nvPr/>
          </p:nvCxnSpPr>
          <p:spPr bwMode="auto">
            <a:xfrm>
              <a:off x="7629529" y="478631"/>
              <a:ext cx="0" cy="640080"/>
            </a:xfrm>
            <a:prstGeom prst="line">
              <a:avLst/>
            </a:prstGeom>
            <a:solidFill>
              <a:schemeClr val="accent1"/>
            </a:solidFill>
            <a:ln w="28575" cap="flat" cmpd="sng" algn="ctr">
              <a:solidFill>
                <a:srgbClr val="FFFF00"/>
              </a:solidFill>
              <a:prstDash val="solid"/>
              <a:round/>
              <a:headEnd type="none" w="med" len="med"/>
              <a:tailEnd type="none" w="med" len="med"/>
            </a:ln>
            <a:effectLst/>
          </p:spPr>
        </p:cxnSp>
      </p:grpSp>
      <p:grpSp>
        <p:nvGrpSpPr>
          <p:cNvPr id="41" name="Group 40"/>
          <p:cNvGrpSpPr/>
          <p:nvPr/>
        </p:nvGrpSpPr>
        <p:grpSpPr>
          <a:xfrm>
            <a:off x="3367642" y="554835"/>
            <a:ext cx="437620" cy="829848"/>
            <a:chOff x="2746612" y="478635"/>
            <a:chExt cx="437620" cy="829848"/>
          </a:xfrm>
        </p:grpSpPr>
        <p:sp>
          <p:nvSpPr>
            <p:cNvPr id="42" name="TextBox 41"/>
            <p:cNvSpPr txBox="1"/>
            <p:nvPr/>
          </p:nvSpPr>
          <p:spPr bwMode="auto">
            <a:xfrm>
              <a:off x="2746612" y="1139206"/>
              <a:ext cx="437620" cy="169277"/>
            </a:xfrm>
            <a:prstGeom prst="rect">
              <a:avLst/>
            </a:prstGeom>
            <a:noFill/>
            <a:ln w="9525">
              <a:noFill/>
              <a:miter lim="800000"/>
              <a:headEnd/>
              <a:tailEnd/>
            </a:ln>
          </p:spPr>
          <p:txBody>
            <a:bodyPr wrap="none" lIns="0" tIns="0" rIns="0" bIns="0" rtlCol="0">
              <a:spAutoFit/>
            </a:bodyPr>
            <a:lstStyle/>
            <a:p>
              <a:r>
                <a:rPr lang="en-US" sz="1100" dirty="0" smtClean="0">
                  <a:solidFill>
                    <a:srgbClr val="FFFF00"/>
                  </a:solidFill>
                  <a:latin typeface="Verdana" pitchFamily="34" charset="0"/>
                </a:rPr>
                <a:t>1 MHz</a:t>
              </a:r>
              <a:endParaRPr lang="en-US" sz="1100" dirty="0">
                <a:solidFill>
                  <a:srgbClr val="FFFF00"/>
                </a:solidFill>
                <a:latin typeface="Verdana" pitchFamily="34" charset="0"/>
              </a:endParaRPr>
            </a:p>
          </p:txBody>
        </p:sp>
        <p:cxnSp>
          <p:nvCxnSpPr>
            <p:cNvPr id="43" name="Straight Connector 42"/>
            <p:cNvCxnSpPr/>
            <p:nvPr/>
          </p:nvCxnSpPr>
          <p:spPr bwMode="auto">
            <a:xfrm>
              <a:off x="2966248" y="478635"/>
              <a:ext cx="0" cy="640080"/>
            </a:xfrm>
            <a:prstGeom prst="line">
              <a:avLst/>
            </a:prstGeom>
            <a:solidFill>
              <a:schemeClr val="accent1"/>
            </a:solidFill>
            <a:ln w="28575" cap="flat" cmpd="sng" algn="ctr">
              <a:solidFill>
                <a:srgbClr val="FFFF00"/>
              </a:solidFill>
              <a:prstDash val="solid"/>
              <a:round/>
              <a:headEnd type="none" w="med" len="med"/>
              <a:tailEnd type="none" w="med" len="med"/>
            </a:ln>
            <a:effectLst/>
          </p:spPr>
        </p:cxnSp>
      </p:grpSp>
      <p:grpSp>
        <p:nvGrpSpPr>
          <p:cNvPr id="44" name="Group 43"/>
          <p:cNvGrpSpPr/>
          <p:nvPr/>
        </p:nvGrpSpPr>
        <p:grpSpPr>
          <a:xfrm>
            <a:off x="5698886" y="557216"/>
            <a:ext cx="437620" cy="827483"/>
            <a:chOff x="5077856" y="481016"/>
            <a:chExt cx="437620" cy="827483"/>
          </a:xfrm>
        </p:grpSpPr>
        <p:sp>
          <p:nvSpPr>
            <p:cNvPr id="45" name="TextBox 44"/>
            <p:cNvSpPr txBox="1"/>
            <p:nvPr/>
          </p:nvSpPr>
          <p:spPr bwMode="auto">
            <a:xfrm>
              <a:off x="5077856" y="1139222"/>
              <a:ext cx="437620" cy="169277"/>
            </a:xfrm>
            <a:prstGeom prst="rect">
              <a:avLst/>
            </a:prstGeom>
            <a:noFill/>
            <a:ln w="9525">
              <a:noFill/>
              <a:miter lim="800000"/>
              <a:headEnd/>
              <a:tailEnd/>
            </a:ln>
          </p:spPr>
          <p:txBody>
            <a:bodyPr wrap="none" lIns="0" tIns="0" rIns="0" bIns="0" rtlCol="0">
              <a:spAutoFit/>
            </a:bodyPr>
            <a:lstStyle/>
            <a:p>
              <a:r>
                <a:rPr lang="en-US" sz="1100" dirty="0" smtClean="0">
                  <a:solidFill>
                    <a:srgbClr val="FFFF00"/>
                  </a:solidFill>
                  <a:latin typeface="Verdana" pitchFamily="34" charset="0"/>
                </a:rPr>
                <a:t>2 MHz</a:t>
              </a:r>
              <a:endParaRPr lang="en-US" sz="1100" dirty="0">
                <a:solidFill>
                  <a:srgbClr val="FFFF00"/>
                </a:solidFill>
                <a:latin typeface="Verdana" pitchFamily="34" charset="0"/>
              </a:endParaRPr>
            </a:p>
          </p:txBody>
        </p:sp>
        <p:cxnSp>
          <p:nvCxnSpPr>
            <p:cNvPr id="46" name="Straight Connector 45"/>
            <p:cNvCxnSpPr/>
            <p:nvPr/>
          </p:nvCxnSpPr>
          <p:spPr bwMode="auto">
            <a:xfrm>
              <a:off x="5300667" y="481016"/>
              <a:ext cx="0" cy="640080"/>
            </a:xfrm>
            <a:prstGeom prst="line">
              <a:avLst/>
            </a:prstGeom>
            <a:solidFill>
              <a:schemeClr val="accent1"/>
            </a:solidFill>
            <a:ln w="28575" cap="flat" cmpd="sng" algn="ctr">
              <a:solidFill>
                <a:srgbClr val="FFFF00"/>
              </a:solidFill>
              <a:prstDash val="solid"/>
              <a:round/>
              <a:headEnd type="none" w="med" len="med"/>
              <a:tailEnd type="none" w="med" len="med"/>
            </a:ln>
            <a:effectLst/>
          </p:spPr>
        </p:cxnSp>
      </p:grpSp>
      <p:cxnSp>
        <p:nvCxnSpPr>
          <p:cNvPr id="47" name="Straight Connector 46"/>
          <p:cNvCxnSpPr/>
          <p:nvPr/>
        </p:nvCxnSpPr>
        <p:spPr bwMode="auto">
          <a:xfrm>
            <a:off x="1949933" y="554835"/>
            <a:ext cx="0" cy="640080"/>
          </a:xfrm>
          <a:prstGeom prst="line">
            <a:avLst/>
          </a:prstGeom>
          <a:solidFill>
            <a:schemeClr val="accent1"/>
          </a:solidFill>
          <a:ln w="28575" cap="flat" cmpd="sng" algn="ctr">
            <a:solidFill>
              <a:srgbClr val="FFFF00"/>
            </a:solidFill>
            <a:prstDash val="solid"/>
            <a:round/>
            <a:headEnd type="none" w="med" len="med"/>
            <a:tailEnd type="none" w="med" len="med"/>
          </a:ln>
          <a:effectLst/>
        </p:spPr>
      </p:cxnSp>
      <p:grpSp>
        <p:nvGrpSpPr>
          <p:cNvPr id="48" name="Group 47"/>
          <p:cNvGrpSpPr/>
          <p:nvPr/>
        </p:nvGrpSpPr>
        <p:grpSpPr>
          <a:xfrm>
            <a:off x="1736584" y="1659725"/>
            <a:ext cx="437620" cy="835476"/>
            <a:chOff x="1214614" y="1364451"/>
            <a:chExt cx="437620" cy="835476"/>
          </a:xfrm>
        </p:grpSpPr>
        <p:sp>
          <p:nvSpPr>
            <p:cNvPr id="49" name="TextBox 48"/>
            <p:cNvSpPr txBox="1"/>
            <p:nvPr/>
          </p:nvSpPr>
          <p:spPr bwMode="auto">
            <a:xfrm>
              <a:off x="1214614" y="2030650"/>
              <a:ext cx="437620" cy="169277"/>
            </a:xfrm>
            <a:prstGeom prst="rect">
              <a:avLst/>
            </a:prstGeom>
            <a:noFill/>
            <a:ln w="9525">
              <a:noFill/>
              <a:miter lim="800000"/>
              <a:headEnd/>
              <a:tailEnd/>
            </a:ln>
          </p:spPr>
          <p:txBody>
            <a:bodyPr wrap="none" lIns="0" tIns="0" rIns="0" bIns="0" rtlCol="0">
              <a:spAutoFit/>
            </a:bodyPr>
            <a:lstStyle/>
            <a:p>
              <a:r>
                <a:rPr lang="en-US" sz="1100" dirty="0" smtClean="0">
                  <a:solidFill>
                    <a:srgbClr val="FFFF00"/>
                  </a:solidFill>
                  <a:latin typeface="Verdana" pitchFamily="34" charset="0"/>
                </a:rPr>
                <a:t>3 MHz</a:t>
              </a:r>
              <a:endParaRPr lang="en-US" sz="1100" dirty="0">
                <a:solidFill>
                  <a:srgbClr val="FFFF00"/>
                </a:solidFill>
                <a:latin typeface="Verdana" pitchFamily="34" charset="0"/>
              </a:endParaRPr>
            </a:p>
          </p:txBody>
        </p:sp>
        <p:cxnSp>
          <p:nvCxnSpPr>
            <p:cNvPr id="50" name="Straight Connector 49"/>
            <p:cNvCxnSpPr/>
            <p:nvPr/>
          </p:nvCxnSpPr>
          <p:spPr bwMode="auto">
            <a:xfrm>
              <a:off x="1428750" y="1364451"/>
              <a:ext cx="0" cy="640080"/>
            </a:xfrm>
            <a:prstGeom prst="line">
              <a:avLst/>
            </a:prstGeom>
            <a:solidFill>
              <a:schemeClr val="accent1"/>
            </a:solidFill>
            <a:ln w="28575" cap="flat" cmpd="sng" algn="ctr">
              <a:solidFill>
                <a:srgbClr val="FFFF00"/>
              </a:solidFill>
              <a:prstDash val="solid"/>
              <a:round/>
              <a:headEnd type="none" w="med" len="med"/>
              <a:tailEnd type="none" w="med" len="med"/>
            </a:ln>
            <a:effectLst/>
          </p:spPr>
        </p:cxnSp>
      </p:grpSp>
      <p:grpSp>
        <p:nvGrpSpPr>
          <p:cNvPr id="51" name="Group 50"/>
          <p:cNvGrpSpPr/>
          <p:nvPr/>
        </p:nvGrpSpPr>
        <p:grpSpPr>
          <a:xfrm>
            <a:off x="1686671" y="2795749"/>
            <a:ext cx="527388" cy="834355"/>
            <a:chOff x="1164701" y="2256158"/>
            <a:chExt cx="527388" cy="834355"/>
          </a:xfrm>
        </p:grpSpPr>
        <p:sp>
          <p:nvSpPr>
            <p:cNvPr id="52" name="TextBox 51"/>
            <p:cNvSpPr txBox="1"/>
            <p:nvPr/>
          </p:nvSpPr>
          <p:spPr bwMode="auto">
            <a:xfrm>
              <a:off x="1164701" y="2921236"/>
              <a:ext cx="527388" cy="169277"/>
            </a:xfrm>
            <a:prstGeom prst="rect">
              <a:avLst/>
            </a:prstGeom>
            <a:noFill/>
            <a:ln w="9525">
              <a:noFill/>
              <a:miter lim="800000"/>
              <a:headEnd/>
              <a:tailEnd/>
            </a:ln>
          </p:spPr>
          <p:txBody>
            <a:bodyPr wrap="none" lIns="0" tIns="0" rIns="0" bIns="0" rtlCol="0">
              <a:spAutoFit/>
            </a:bodyPr>
            <a:lstStyle/>
            <a:p>
              <a:r>
                <a:rPr lang="en-US" sz="1100" dirty="0" smtClean="0">
                  <a:solidFill>
                    <a:srgbClr val="FFFF00"/>
                  </a:solidFill>
                  <a:latin typeface="Verdana" pitchFamily="34" charset="0"/>
                </a:rPr>
                <a:t>30 MHz</a:t>
              </a:r>
              <a:endParaRPr lang="en-US" sz="1100" dirty="0">
                <a:solidFill>
                  <a:srgbClr val="FFFF00"/>
                </a:solidFill>
                <a:latin typeface="Verdana" pitchFamily="34" charset="0"/>
              </a:endParaRPr>
            </a:p>
          </p:txBody>
        </p:sp>
        <p:cxnSp>
          <p:nvCxnSpPr>
            <p:cNvPr id="53" name="Straight Connector 52"/>
            <p:cNvCxnSpPr/>
            <p:nvPr/>
          </p:nvCxnSpPr>
          <p:spPr bwMode="auto">
            <a:xfrm>
              <a:off x="1428750" y="2256158"/>
              <a:ext cx="0" cy="640080"/>
            </a:xfrm>
            <a:prstGeom prst="line">
              <a:avLst/>
            </a:prstGeom>
            <a:solidFill>
              <a:schemeClr val="accent1"/>
            </a:solidFill>
            <a:ln w="28575" cap="flat" cmpd="sng" algn="ctr">
              <a:solidFill>
                <a:srgbClr val="FFFF00"/>
              </a:solidFill>
              <a:prstDash val="solid"/>
              <a:round/>
              <a:headEnd type="none" w="med" len="med"/>
              <a:tailEnd type="none" w="med" len="med"/>
            </a:ln>
            <a:effectLst/>
          </p:spPr>
        </p:cxnSp>
      </p:grpSp>
      <p:grpSp>
        <p:nvGrpSpPr>
          <p:cNvPr id="54" name="Group 53"/>
          <p:cNvGrpSpPr/>
          <p:nvPr/>
        </p:nvGrpSpPr>
        <p:grpSpPr>
          <a:xfrm>
            <a:off x="1640197" y="3909538"/>
            <a:ext cx="617157" cy="837373"/>
            <a:chOff x="1118227" y="3148489"/>
            <a:chExt cx="617157" cy="837373"/>
          </a:xfrm>
        </p:grpSpPr>
        <p:sp>
          <p:nvSpPr>
            <p:cNvPr id="55" name="TextBox 54"/>
            <p:cNvSpPr txBox="1"/>
            <p:nvPr/>
          </p:nvSpPr>
          <p:spPr bwMode="auto">
            <a:xfrm>
              <a:off x="1118227" y="3816585"/>
              <a:ext cx="617157" cy="169277"/>
            </a:xfrm>
            <a:prstGeom prst="rect">
              <a:avLst/>
            </a:prstGeom>
            <a:noFill/>
            <a:ln w="9525">
              <a:noFill/>
              <a:miter lim="800000"/>
              <a:headEnd/>
              <a:tailEnd/>
            </a:ln>
          </p:spPr>
          <p:txBody>
            <a:bodyPr wrap="none" lIns="0" tIns="0" rIns="0" bIns="0" rtlCol="0">
              <a:spAutoFit/>
            </a:bodyPr>
            <a:lstStyle/>
            <a:p>
              <a:r>
                <a:rPr lang="en-US" sz="1100" dirty="0" smtClean="0">
                  <a:solidFill>
                    <a:srgbClr val="FFFF00"/>
                  </a:solidFill>
                  <a:latin typeface="Verdana" pitchFamily="34" charset="0"/>
                </a:rPr>
                <a:t>300 MHz</a:t>
              </a:r>
              <a:endParaRPr lang="en-US" sz="1100" dirty="0">
                <a:solidFill>
                  <a:srgbClr val="FFFF00"/>
                </a:solidFill>
                <a:latin typeface="Verdana" pitchFamily="34" charset="0"/>
              </a:endParaRPr>
            </a:p>
          </p:txBody>
        </p:sp>
        <p:cxnSp>
          <p:nvCxnSpPr>
            <p:cNvPr id="56" name="Straight Connector 55"/>
            <p:cNvCxnSpPr/>
            <p:nvPr/>
          </p:nvCxnSpPr>
          <p:spPr bwMode="auto">
            <a:xfrm>
              <a:off x="1428750" y="3148489"/>
              <a:ext cx="0" cy="640080"/>
            </a:xfrm>
            <a:prstGeom prst="line">
              <a:avLst/>
            </a:prstGeom>
            <a:solidFill>
              <a:schemeClr val="accent1"/>
            </a:solidFill>
            <a:ln w="28575" cap="flat" cmpd="sng" algn="ctr">
              <a:solidFill>
                <a:srgbClr val="FFFF00"/>
              </a:solidFill>
              <a:prstDash val="solid"/>
              <a:round/>
              <a:headEnd type="none" w="med" len="med"/>
              <a:tailEnd type="none" w="med" len="med"/>
            </a:ln>
            <a:effectLst/>
          </p:spPr>
        </p:cxnSp>
      </p:grpSp>
      <p:grpSp>
        <p:nvGrpSpPr>
          <p:cNvPr id="57" name="Group 56"/>
          <p:cNvGrpSpPr/>
          <p:nvPr/>
        </p:nvGrpSpPr>
        <p:grpSpPr>
          <a:xfrm>
            <a:off x="7985840" y="1662905"/>
            <a:ext cx="527388" cy="829869"/>
            <a:chOff x="7364810" y="478631"/>
            <a:chExt cx="527388" cy="829869"/>
          </a:xfrm>
        </p:grpSpPr>
        <p:sp>
          <p:nvSpPr>
            <p:cNvPr id="58" name="TextBox 57"/>
            <p:cNvSpPr txBox="1"/>
            <p:nvPr/>
          </p:nvSpPr>
          <p:spPr bwMode="auto">
            <a:xfrm>
              <a:off x="7364810" y="1139223"/>
              <a:ext cx="527388" cy="169277"/>
            </a:xfrm>
            <a:prstGeom prst="rect">
              <a:avLst/>
            </a:prstGeom>
            <a:noFill/>
            <a:ln w="9525">
              <a:noFill/>
              <a:miter lim="800000"/>
              <a:headEnd/>
              <a:tailEnd/>
            </a:ln>
          </p:spPr>
          <p:txBody>
            <a:bodyPr wrap="none" lIns="0" tIns="0" rIns="0" bIns="0" rtlCol="0">
              <a:spAutoFit/>
            </a:bodyPr>
            <a:lstStyle/>
            <a:p>
              <a:r>
                <a:rPr lang="en-US" sz="1100" dirty="0" smtClean="0">
                  <a:solidFill>
                    <a:srgbClr val="FFFF00"/>
                  </a:solidFill>
                  <a:latin typeface="Verdana" pitchFamily="34" charset="0"/>
                </a:rPr>
                <a:t>30 MHz</a:t>
              </a:r>
              <a:endParaRPr lang="en-US" sz="1100" dirty="0">
                <a:solidFill>
                  <a:srgbClr val="FFFF00"/>
                </a:solidFill>
                <a:latin typeface="Verdana" pitchFamily="34" charset="0"/>
              </a:endParaRPr>
            </a:p>
          </p:txBody>
        </p:sp>
        <p:cxnSp>
          <p:nvCxnSpPr>
            <p:cNvPr id="59" name="Straight Connector 58"/>
            <p:cNvCxnSpPr/>
            <p:nvPr/>
          </p:nvCxnSpPr>
          <p:spPr bwMode="auto">
            <a:xfrm>
              <a:off x="7629529" y="478631"/>
              <a:ext cx="0" cy="640080"/>
            </a:xfrm>
            <a:prstGeom prst="line">
              <a:avLst/>
            </a:prstGeom>
            <a:solidFill>
              <a:schemeClr val="accent1"/>
            </a:solidFill>
            <a:ln w="28575" cap="flat" cmpd="sng" algn="ctr">
              <a:solidFill>
                <a:srgbClr val="FFFF00"/>
              </a:solidFill>
              <a:prstDash val="solid"/>
              <a:round/>
              <a:headEnd type="none" w="med" len="med"/>
              <a:tailEnd type="none" w="med" len="med"/>
            </a:ln>
            <a:effectLst/>
          </p:spPr>
        </p:cxnSp>
      </p:grpSp>
      <p:grpSp>
        <p:nvGrpSpPr>
          <p:cNvPr id="60" name="Group 59"/>
          <p:cNvGrpSpPr/>
          <p:nvPr/>
        </p:nvGrpSpPr>
        <p:grpSpPr>
          <a:xfrm>
            <a:off x="3323192" y="1662909"/>
            <a:ext cx="527388" cy="829848"/>
            <a:chOff x="2702162" y="478635"/>
            <a:chExt cx="527388" cy="829848"/>
          </a:xfrm>
        </p:grpSpPr>
        <p:sp>
          <p:nvSpPr>
            <p:cNvPr id="61" name="TextBox 60"/>
            <p:cNvSpPr txBox="1"/>
            <p:nvPr/>
          </p:nvSpPr>
          <p:spPr bwMode="auto">
            <a:xfrm>
              <a:off x="2702162" y="1139206"/>
              <a:ext cx="527388" cy="169277"/>
            </a:xfrm>
            <a:prstGeom prst="rect">
              <a:avLst/>
            </a:prstGeom>
            <a:noFill/>
            <a:ln w="9525">
              <a:noFill/>
              <a:miter lim="800000"/>
              <a:headEnd/>
              <a:tailEnd/>
            </a:ln>
          </p:spPr>
          <p:txBody>
            <a:bodyPr wrap="none" lIns="0" tIns="0" rIns="0" bIns="0" rtlCol="0">
              <a:spAutoFit/>
            </a:bodyPr>
            <a:lstStyle/>
            <a:p>
              <a:r>
                <a:rPr lang="en-US" sz="1100" dirty="0" smtClean="0">
                  <a:solidFill>
                    <a:srgbClr val="FFFF00"/>
                  </a:solidFill>
                  <a:latin typeface="Verdana" pitchFamily="34" charset="0"/>
                </a:rPr>
                <a:t>10 MHz</a:t>
              </a:r>
              <a:endParaRPr lang="en-US" sz="1100" dirty="0">
                <a:solidFill>
                  <a:srgbClr val="FFFF00"/>
                </a:solidFill>
                <a:latin typeface="Verdana" pitchFamily="34" charset="0"/>
              </a:endParaRPr>
            </a:p>
          </p:txBody>
        </p:sp>
        <p:cxnSp>
          <p:nvCxnSpPr>
            <p:cNvPr id="62" name="Straight Connector 61"/>
            <p:cNvCxnSpPr/>
            <p:nvPr/>
          </p:nvCxnSpPr>
          <p:spPr bwMode="auto">
            <a:xfrm>
              <a:off x="2966248" y="478635"/>
              <a:ext cx="0" cy="640080"/>
            </a:xfrm>
            <a:prstGeom prst="line">
              <a:avLst/>
            </a:prstGeom>
            <a:solidFill>
              <a:schemeClr val="accent1"/>
            </a:solidFill>
            <a:ln w="28575" cap="flat" cmpd="sng" algn="ctr">
              <a:solidFill>
                <a:srgbClr val="FFFF00"/>
              </a:solidFill>
              <a:prstDash val="solid"/>
              <a:round/>
              <a:headEnd type="none" w="med" len="med"/>
              <a:tailEnd type="none" w="med" len="med"/>
            </a:ln>
            <a:effectLst/>
          </p:spPr>
        </p:cxnSp>
      </p:grpSp>
      <p:grpSp>
        <p:nvGrpSpPr>
          <p:cNvPr id="63" name="Group 62"/>
          <p:cNvGrpSpPr/>
          <p:nvPr/>
        </p:nvGrpSpPr>
        <p:grpSpPr>
          <a:xfrm>
            <a:off x="5658409" y="1665290"/>
            <a:ext cx="527388" cy="827483"/>
            <a:chOff x="5037379" y="481016"/>
            <a:chExt cx="527388" cy="827483"/>
          </a:xfrm>
        </p:grpSpPr>
        <p:sp>
          <p:nvSpPr>
            <p:cNvPr id="64" name="TextBox 63"/>
            <p:cNvSpPr txBox="1"/>
            <p:nvPr/>
          </p:nvSpPr>
          <p:spPr bwMode="auto">
            <a:xfrm>
              <a:off x="5037379" y="1139222"/>
              <a:ext cx="527388" cy="169277"/>
            </a:xfrm>
            <a:prstGeom prst="rect">
              <a:avLst/>
            </a:prstGeom>
            <a:noFill/>
            <a:ln w="9525">
              <a:noFill/>
              <a:miter lim="800000"/>
              <a:headEnd/>
              <a:tailEnd/>
            </a:ln>
          </p:spPr>
          <p:txBody>
            <a:bodyPr wrap="none" lIns="0" tIns="0" rIns="0" bIns="0" rtlCol="0">
              <a:spAutoFit/>
            </a:bodyPr>
            <a:lstStyle/>
            <a:p>
              <a:r>
                <a:rPr lang="en-US" sz="1100" dirty="0" smtClean="0">
                  <a:solidFill>
                    <a:srgbClr val="FFFF00"/>
                  </a:solidFill>
                  <a:latin typeface="Verdana" pitchFamily="34" charset="0"/>
                </a:rPr>
                <a:t>20 MHz</a:t>
              </a:r>
              <a:endParaRPr lang="en-US" sz="1100" dirty="0">
                <a:solidFill>
                  <a:srgbClr val="FFFF00"/>
                </a:solidFill>
                <a:latin typeface="Verdana" pitchFamily="34" charset="0"/>
              </a:endParaRPr>
            </a:p>
          </p:txBody>
        </p:sp>
        <p:cxnSp>
          <p:nvCxnSpPr>
            <p:cNvPr id="65" name="Straight Connector 64"/>
            <p:cNvCxnSpPr/>
            <p:nvPr/>
          </p:nvCxnSpPr>
          <p:spPr bwMode="auto">
            <a:xfrm>
              <a:off x="5300667" y="481016"/>
              <a:ext cx="0" cy="640080"/>
            </a:xfrm>
            <a:prstGeom prst="line">
              <a:avLst/>
            </a:prstGeom>
            <a:solidFill>
              <a:schemeClr val="accent1"/>
            </a:solidFill>
            <a:ln w="28575" cap="flat" cmpd="sng" algn="ctr">
              <a:solidFill>
                <a:srgbClr val="FFFF00"/>
              </a:solidFill>
              <a:prstDash val="solid"/>
              <a:round/>
              <a:headEnd type="none" w="med" len="med"/>
              <a:tailEnd type="none" w="med" len="med"/>
            </a:ln>
            <a:effectLst/>
          </p:spPr>
        </p:cxnSp>
      </p:grpSp>
      <p:grpSp>
        <p:nvGrpSpPr>
          <p:cNvPr id="66" name="Group 65"/>
          <p:cNvGrpSpPr/>
          <p:nvPr/>
        </p:nvGrpSpPr>
        <p:grpSpPr>
          <a:xfrm>
            <a:off x="7936701" y="2803957"/>
            <a:ext cx="617157" cy="829869"/>
            <a:chOff x="7319571" y="478631"/>
            <a:chExt cx="617157" cy="829869"/>
          </a:xfrm>
        </p:grpSpPr>
        <p:sp>
          <p:nvSpPr>
            <p:cNvPr id="67" name="TextBox 66"/>
            <p:cNvSpPr txBox="1"/>
            <p:nvPr/>
          </p:nvSpPr>
          <p:spPr bwMode="auto">
            <a:xfrm>
              <a:off x="7319571" y="1139223"/>
              <a:ext cx="617157" cy="169277"/>
            </a:xfrm>
            <a:prstGeom prst="rect">
              <a:avLst/>
            </a:prstGeom>
            <a:noFill/>
            <a:ln w="9525">
              <a:noFill/>
              <a:miter lim="800000"/>
              <a:headEnd/>
              <a:tailEnd/>
            </a:ln>
          </p:spPr>
          <p:txBody>
            <a:bodyPr wrap="none" lIns="0" tIns="0" rIns="0" bIns="0" rtlCol="0">
              <a:spAutoFit/>
            </a:bodyPr>
            <a:lstStyle/>
            <a:p>
              <a:r>
                <a:rPr lang="en-US" sz="1100" dirty="0" smtClean="0">
                  <a:solidFill>
                    <a:srgbClr val="FFFF00"/>
                  </a:solidFill>
                  <a:latin typeface="Verdana" pitchFamily="34" charset="0"/>
                </a:rPr>
                <a:t>300 MHz</a:t>
              </a:r>
              <a:endParaRPr lang="en-US" sz="1100" dirty="0">
                <a:solidFill>
                  <a:srgbClr val="FFFF00"/>
                </a:solidFill>
                <a:latin typeface="Verdana" pitchFamily="34" charset="0"/>
              </a:endParaRPr>
            </a:p>
          </p:txBody>
        </p:sp>
        <p:cxnSp>
          <p:nvCxnSpPr>
            <p:cNvPr id="68" name="Straight Connector 67"/>
            <p:cNvCxnSpPr/>
            <p:nvPr/>
          </p:nvCxnSpPr>
          <p:spPr bwMode="auto">
            <a:xfrm>
              <a:off x="7629529" y="478631"/>
              <a:ext cx="0" cy="640080"/>
            </a:xfrm>
            <a:prstGeom prst="line">
              <a:avLst/>
            </a:prstGeom>
            <a:solidFill>
              <a:schemeClr val="accent1"/>
            </a:solidFill>
            <a:ln w="28575" cap="flat" cmpd="sng" algn="ctr">
              <a:solidFill>
                <a:srgbClr val="FFFF00"/>
              </a:solidFill>
              <a:prstDash val="solid"/>
              <a:round/>
              <a:headEnd type="none" w="med" len="med"/>
              <a:tailEnd type="none" w="med" len="med"/>
            </a:ln>
            <a:effectLst/>
          </p:spPr>
        </p:cxnSp>
      </p:grpSp>
      <p:grpSp>
        <p:nvGrpSpPr>
          <p:cNvPr id="69" name="Group 68"/>
          <p:cNvGrpSpPr/>
          <p:nvPr/>
        </p:nvGrpSpPr>
        <p:grpSpPr>
          <a:xfrm>
            <a:off x="3273264" y="2803961"/>
            <a:ext cx="617157" cy="829848"/>
            <a:chOff x="2656134" y="478635"/>
            <a:chExt cx="617157" cy="829848"/>
          </a:xfrm>
        </p:grpSpPr>
        <p:sp>
          <p:nvSpPr>
            <p:cNvPr id="70" name="TextBox 69"/>
            <p:cNvSpPr txBox="1"/>
            <p:nvPr/>
          </p:nvSpPr>
          <p:spPr bwMode="auto">
            <a:xfrm>
              <a:off x="2656134" y="1139206"/>
              <a:ext cx="617157" cy="169277"/>
            </a:xfrm>
            <a:prstGeom prst="rect">
              <a:avLst/>
            </a:prstGeom>
            <a:noFill/>
            <a:ln w="9525">
              <a:noFill/>
              <a:miter lim="800000"/>
              <a:headEnd/>
              <a:tailEnd/>
            </a:ln>
          </p:spPr>
          <p:txBody>
            <a:bodyPr wrap="none" lIns="0" tIns="0" rIns="0" bIns="0" rtlCol="0">
              <a:spAutoFit/>
            </a:bodyPr>
            <a:lstStyle/>
            <a:p>
              <a:r>
                <a:rPr lang="en-US" sz="1100" dirty="0" smtClean="0">
                  <a:solidFill>
                    <a:srgbClr val="FFFF00"/>
                  </a:solidFill>
                  <a:latin typeface="Verdana" pitchFamily="34" charset="0"/>
                </a:rPr>
                <a:t>100 MHz</a:t>
              </a:r>
              <a:endParaRPr lang="en-US" sz="1100" dirty="0">
                <a:solidFill>
                  <a:srgbClr val="FFFF00"/>
                </a:solidFill>
                <a:latin typeface="Verdana" pitchFamily="34" charset="0"/>
              </a:endParaRPr>
            </a:p>
          </p:txBody>
        </p:sp>
        <p:cxnSp>
          <p:nvCxnSpPr>
            <p:cNvPr id="71" name="Straight Connector 70"/>
            <p:cNvCxnSpPr/>
            <p:nvPr/>
          </p:nvCxnSpPr>
          <p:spPr bwMode="auto">
            <a:xfrm>
              <a:off x="2966248" y="478635"/>
              <a:ext cx="0" cy="640080"/>
            </a:xfrm>
            <a:prstGeom prst="line">
              <a:avLst/>
            </a:prstGeom>
            <a:solidFill>
              <a:schemeClr val="accent1"/>
            </a:solidFill>
            <a:ln w="28575" cap="flat" cmpd="sng" algn="ctr">
              <a:solidFill>
                <a:srgbClr val="FFFF00"/>
              </a:solidFill>
              <a:prstDash val="solid"/>
              <a:round/>
              <a:headEnd type="none" w="med" len="med"/>
              <a:tailEnd type="none" w="med" len="med"/>
            </a:ln>
            <a:effectLst/>
          </p:spPr>
        </p:cxnSp>
      </p:grpSp>
      <p:grpSp>
        <p:nvGrpSpPr>
          <p:cNvPr id="72" name="Group 71"/>
          <p:cNvGrpSpPr/>
          <p:nvPr/>
        </p:nvGrpSpPr>
        <p:grpSpPr>
          <a:xfrm>
            <a:off x="5606889" y="2806342"/>
            <a:ext cx="617157" cy="827483"/>
            <a:chOff x="4989759" y="481016"/>
            <a:chExt cx="617157" cy="827483"/>
          </a:xfrm>
        </p:grpSpPr>
        <p:sp>
          <p:nvSpPr>
            <p:cNvPr id="73" name="TextBox 72"/>
            <p:cNvSpPr txBox="1"/>
            <p:nvPr/>
          </p:nvSpPr>
          <p:spPr bwMode="auto">
            <a:xfrm>
              <a:off x="4989759" y="1139222"/>
              <a:ext cx="617157" cy="169277"/>
            </a:xfrm>
            <a:prstGeom prst="rect">
              <a:avLst/>
            </a:prstGeom>
            <a:noFill/>
            <a:ln w="9525">
              <a:noFill/>
              <a:miter lim="800000"/>
              <a:headEnd/>
              <a:tailEnd/>
            </a:ln>
          </p:spPr>
          <p:txBody>
            <a:bodyPr wrap="none" lIns="0" tIns="0" rIns="0" bIns="0" rtlCol="0">
              <a:spAutoFit/>
            </a:bodyPr>
            <a:lstStyle/>
            <a:p>
              <a:r>
                <a:rPr lang="en-US" sz="1100" dirty="0" smtClean="0">
                  <a:solidFill>
                    <a:srgbClr val="FFFF00"/>
                  </a:solidFill>
                  <a:latin typeface="Verdana" pitchFamily="34" charset="0"/>
                </a:rPr>
                <a:t>200 MHz</a:t>
              </a:r>
              <a:endParaRPr lang="en-US" sz="1100" dirty="0">
                <a:solidFill>
                  <a:srgbClr val="FFFF00"/>
                </a:solidFill>
                <a:latin typeface="Verdana" pitchFamily="34" charset="0"/>
              </a:endParaRPr>
            </a:p>
          </p:txBody>
        </p:sp>
        <p:cxnSp>
          <p:nvCxnSpPr>
            <p:cNvPr id="74" name="Straight Connector 73"/>
            <p:cNvCxnSpPr/>
            <p:nvPr/>
          </p:nvCxnSpPr>
          <p:spPr bwMode="auto">
            <a:xfrm>
              <a:off x="5300667" y="481016"/>
              <a:ext cx="0" cy="640080"/>
            </a:xfrm>
            <a:prstGeom prst="line">
              <a:avLst/>
            </a:prstGeom>
            <a:solidFill>
              <a:schemeClr val="accent1"/>
            </a:solidFill>
            <a:ln w="28575" cap="flat" cmpd="sng" algn="ctr">
              <a:solidFill>
                <a:srgbClr val="FFFF00"/>
              </a:solidFill>
              <a:prstDash val="solid"/>
              <a:round/>
              <a:headEnd type="none" w="med" len="med"/>
              <a:tailEnd type="none" w="med" len="med"/>
            </a:ln>
            <a:effectLst/>
          </p:spPr>
        </p:cxnSp>
      </p:grpSp>
      <p:grpSp>
        <p:nvGrpSpPr>
          <p:cNvPr id="75" name="Group 74"/>
          <p:cNvGrpSpPr/>
          <p:nvPr/>
        </p:nvGrpSpPr>
        <p:grpSpPr>
          <a:xfrm>
            <a:off x="8029560" y="3916955"/>
            <a:ext cx="428002" cy="829869"/>
            <a:chOff x="7412430" y="478631"/>
            <a:chExt cx="428002" cy="829869"/>
          </a:xfrm>
        </p:grpSpPr>
        <p:sp>
          <p:nvSpPr>
            <p:cNvPr id="76" name="TextBox 75"/>
            <p:cNvSpPr txBox="1"/>
            <p:nvPr/>
          </p:nvSpPr>
          <p:spPr bwMode="auto">
            <a:xfrm>
              <a:off x="7412430" y="1139223"/>
              <a:ext cx="428002" cy="169277"/>
            </a:xfrm>
            <a:prstGeom prst="rect">
              <a:avLst/>
            </a:prstGeom>
            <a:noFill/>
            <a:ln w="9525">
              <a:noFill/>
              <a:miter lim="800000"/>
              <a:headEnd/>
              <a:tailEnd/>
            </a:ln>
          </p:spPr>
          <p:txBody>
            <a:bodyPr wrap="none" lIns="0" tIns="0" rIns="0" bIns="0" rtlCol="0">
              <a:spAutoFit/>
            </a:bodyPr>
            <a:lstStyle/>
            <a:p>
              <a:r>
                <a:rPr lang="en-US" sz="1100" dirty="0" smtClean="0">
                  <a:solidFill>
                    <a:srgbClr val="FFFF00"/>
                  </a:solidFill>
                  <a:latin typeface="Verdana" pitchFamily="34" charset="0"/>
                </a:rPr>
                <a:t>3 GHz</a:t>
              </a:r>
              <a:endParaRPr lang="en-US" sz="1100" dirty="0">
                <a:solidFill>
                  <a:srgbClr val="FFFF00"/>
                </a:solidFill>
                <a:latin typeface="Verdana" pitchFamily="34" charset="0"/>
              </a:endParaRPr>
            </a:p>
          </p:txBody>
        </p:sp>
        <p:cxnSp>
          <p:nvCxnSpPr>
            <p:cNvPr id="77" name="Straight Connector 76"/>
            <p:cNvCxnSpPr/>
            <p:nvPr/>
          </p:nvCxnSpPr>
          <p:spPr bwMode="auto">
            <a:xfrm>
              <a:off x="7629529" y="478631"/>
              <a:ext cx="0" cy="640080"/>
            </a:xfrm>
            <a:prstGeom prst="line">
              <a:avLst/>
            </a:prstGeom>
            <a:solidFill>
              <a:schemeClr val="accent1"/>
            </a:solidFill>
            <a:ln w="28575" cap="flat" cmpd="sng" algn="ctr">
              <a:solidFill>
                <a:srgbClr val="FFFF00"/>
              </a:solidFill>
              <a:prstDash val="solid"/>
              <a:round/>
              <a:headEnd type="none" w="med" len="med"/>
              <a:tailEnd type="none" w="med" len="med"/>
            </a:ln>
            <a:effectLst/>
          </p:spPr>
        </p:cxnSp>
      </p:grpSp>
      <p:grpSp>
        <p:nvGrpSpPr>
          <p:cNvPr id="78" name="Group 77"/>
          <p:cNvGrpSpPr/>
          <p:nvPr/>
        </p:nvGrpSpPr>
        <p:grpSpPr>
          <a:xfrm>
            <a:off x="3368504" y="3916959"/>
            <a:ext cx="428002" cy="829848"/>
            <a:chOff x="2751374" y="478635"/>
            <a:chExt cx="428002" cy="829848"/>
          </a:xfrm>
        </p:grpSpPr>
        <p:sp>
          <p:nvSpPr>
            <p:cNvPr id="79" name="TextBox 78"/>
            <p:cNvSpPr txBox="1"/>
            <p:nvPr/>
          </p:nvSpPr>
          <p:spPr bwMode="auto">
            <a:xfrm>
              <a:off x="2751374" y="1139206"/>
              <a:ext cx="428002" cy="169277"/>
            </a:xfrm>
            <a:prstGeom prst="rect">
              <a:avLst/>
            </a:prstGeom>
            <a:noFill/>
            <a:ln w="9525">
              <a:noFill/>
              <a:miter lim="800000"/>
              <a:headEnd/>
              <a:tailEnd/>
            </a:ln>
          </p:spPr>
          <p:txBody>
            <a:bodyPr wrap="none" lIns="0" tIns="0" rIns="0" bIns="0" rtlCol="0">
              <a:spAutoFit/>
            </a:bodyPr>
            <a:lstStyle/>
            <a:p>
              <a:r>
                <a:rPr lang="en-US" sz="1100" dirty="0" smtClean="0">
                  <a:solidFill>
                    <a:srgbClr val="FFFF00"/>
                  </a:solidFill>
                  <a:latin typeface="Verdana" pitchFamily="34" charset="0"/>
                </a:rPr>
                <a:t>1 GHz</a:t>
              </a:r>
              <a:endParaRPr lang="en-US" sz="1100" dirty="0">
                <a:solidFill>
                  <a:srgbClr val="FFFF00"/>
                </a:solidFill>
                <a:latin typeface="Verdana" pitchFamily="34" charset="0"/>
              </a:endParaRPr>
            </a:p>
          </p:txBody>
        </p:sp>
        <p:cxnSp>
          <p:nvCxnSpPr>
            <p:cNvPr id="80" name="Straight Connector 79"/>
            <p:cNvCxnSpPr/>
            <p:nvPr/>
          </p:nvCxnSpPr>
          <p:spPr bwMode="auto">
            <a:xfrm>
              <a:off x="2966248" y="478635"/>
              <a:ext cx="0" cy="640080"/>
            </a:xfrm>
            <a:prstGeom prst="line">
              <a:avLst/>
            </a:prstGeom>
            <a:solidFill>
              <a:schemeClr val="accent1"/>
            </a:solidFill>
            <a:ln w="28575" cap="flat" cmpd="sng" algn="ctr">
              <a:solidFill>
                <a:srgbClr val="FFFF00"/>
              </a:solidFill>
              <a:prstDash val="solid"/>
              <a:round/>
              <a:headEnd type="none" w="med" len="med"/>
              <a:tailEnd type="none" w="med" len="med"/>
            </a:ln>
            <a:effectLst/>
          </p:spPr>
        </p:cxnSp>
      </p:grpSp>
      <p:grpSp>
        <p:nvGrpSpPr>
          <p:cNvPr id="81" name="Group 80"/>
          <p:cNvGrpSpPr/>
          <p:nvPr/>
        </p:nvGrpSpPr>
        <p:grpSpPr>
          <a:xfrm>
            <a:off x="5702129" y="3919340"/>
            <a:ext cx="428002" cy="827483"/>
            <a:chOff x="5084999" y="481016"/>
            <a:chExt cx="428002" cy="827483"/>
          </a:xfrm>
        </p:grpSpPr>
        <p:sp>
          <p:nvSpPr>
            <p:cNvPr id="82" name="TextBox 81"/>
            <p:cNvSpPr txBox="1"/>
            <p:nvPr/>
          </p:nvSpPr>
          <p:spPr bwMode="auto">
            <a:xfrm>
              <a:off x="5084999" y="1139222"/>
              <a:ext cx="428002" cy="169277"/>
            </a:xfrm>
            <a:prstGeom prst="rect">
              <a:avLst/>
            </a:prstGeom>
            <a:noFill/>
            <a:ln w="9525">
              <a:noFill/>
              <a:miter lim="800000"/>
              <a:headEnd/>
              <a:tailEnd/>
            </a:ln>
          </p:spPr>
          <p:txBody>
            <a:bodyPr wrap="none" lIns="0" tIns="0" rIns="0" bIns="0" rtlCol="0">
              <a:spAutoFit/>
            </a:bodyPr>
            <a:lstStyle/>
            <a:p>
              <a:r>
                <a:rPr lang="en-US" sz="1100" dirty="0" smtClean="0">
                  <a:solidFill>
                    <a:srgbClr val="FFFF00"/>
                  </a:solidFill>
                  <a:latin typeface="Verdana" pitchFamily="34" charset="0"/>
                </a:rPr>
                <a:t>2 GHz</a:t>
              </a:r>
              <a:endParaRPr lang="en-US" sz="1100" dirty="0">
                <a:solidFill>
                  <a:srgbClr val="FFFF00"/>
                </a:solidFill>
                <a:latin typeface="Verdana" pitchFamily="34" charset="0"/>
              </a:endParaRPr>
            </a:p>
          </p:txBody>
        </p:sp>
        <p:cxnSp>
          <p:nvCxnSpPr>
            <p:cNvPr id="83" name="Straight Connector 82"/>
            <p:cNvCxnSpPr/>
            <p:nvPr/>
          </p:nvCxnSpPr>
          <p:spPr bwMode="auto">
            <a:xfrm>
              <a:off x="5300667" y="481016"/>
              <a:ext cx="0" cy="640080"/>
            </a:xfrm>
            <a:prstGeom prst="line">
              <a:avLst/>
            </a:prstGeom>
            <a:solidFill>
              <a:schemeClr val="accent1"/>
            </a:solidFill>
            <a:ln w="28575" cap="flat" cmpd="sng" algn="ctr">
              <a:solidFill>
                <a:srgbClr val="FFFF00"/>
              </a:solidFill>
              <a:prstDash val="solid"/>
              <a:round/>
              <a:headEnd type="none" w="med" len="med"/>
              <a:tailEnd type="none" w="med" len="med"/>
            </a:ln>
            <a:effectLst/>
          </p:spPr>
        </p:cxnSp>
      </p:grpSp>
      <p:sp>
        <p:nvSpPr>
          <p:cNvPr id="84" name="Rounded Rectangle 83"/>
          <p:cNvSpPr/>
          <p:nvPr/>
        </p:nvSpPr>
        <p:spPr bwMode="auto">
          <a:xfrm>
            <a:off x="2449830" y="607646"/>
            <a:ext cx="2774462" cy="500185"/>
          </a:xfrm>
          <a:prstGeom prst="roundRect">
            <a:avLst/>
          </a:prstGeom>
          <a:solidFill>
            <a:srgbClr val="33CC33"/>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rPr>
              <a:t>AM Broadcast</a:t>
            </a:r>
          </a:p>
        </p:txBody>
      </p:sp>
      <p:sp>
        <p:nvSpPr>
          <p:cNvPr id="85" name="Rounded Rectangle 84"/>
          <p:cNvSpPr/>
          <p:nvPr/>
        </p:nvSpPr>
        <p:spPr bwMode="auto">
          <a:xfrm>
            <a:off x="5449595" y="603982"/>
            <a:ext cx="474479" cy="500185"/>
          </a:xfrm>
          <a:prstGeom prst="roundRect">
            <a:avLst/>
          </a:prstGeom>
          <a:solidFill>
            <a:srgbClr val="FF0000"/>
          </a:solidFill>
          <a:ln w="9525" cap="flat" cmpd="sng" algn="ctr">
            <a:noFill/>
            <a:prstDash val="solid"/>
            <a:round/>
            <a:headEnd type="none" w="med" len="med"/>
            <a:tailEnd type="none" w="med" len="med"/>
          </a:ln>
          <a:effectLst/>
        </p:spPr>
        <p:txBody>
          <a:bodyPr vert="vert270"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rPr>
              <a:t>160M</a:t>
            </a:r>
          </a:p>
        </p:txBody>
      </p:sp>
      <p:sp>
        <p:nvSpPr>
          <p:cNvPr id="86" name="Rounded Rectangle 85"/>
          <p:cNvSpPr/>
          <p:nvPr/>
        </p:nvSpPr>
        <p:spPr bwMode="auto">
          <a:xfrm>
            <a:off x="5929655" y="603982"/>
            <a:ext cx="2082775" cy="500185"/>
          </a:xfrm>
          <a:prstGeom prst="roundRect">
            <a:avLst/>
          </a:prstGeom>
          <a:solidFill>
            <a:schemeClr val="bg2">
              <a:lumMod val="75000"/>
            </a:schemeClr>
          </a:soli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200" b="1" dirty="0" smtClean="0">
                <a:solidFill>
                  <a:schemeClr val="bg1"/>
                </a:solidFill>
                <a:latin typeface="Arial" panose="020B0604020202020204" pitchFamily="34" charset="0"/>
                <a:cs typeface="Arial" panose="020B0604020202020204" pitchFamily="34" charset="0"/>
              </a:rPr>
              <a:t>       Marine</a:t>
            </a:r>
            <a:endParaRPr lang="en-US" sz="1200" b="1" dirty="0">
              <a:solidFill>
                <a:schemeClr val="bg1"/>
              </a:solidFill>
              <a:latin typeface="Arial" panose="020B0604020202020204" pitchFamily="34" charset="0"/>
              <a:cs typeface="Arial" panose="020B0604020202020204" pitchFamily="34" charset="0"/>
            </a:endParaRPr>
          </a:p>
        </p:txBody>
      </p:sp>
      <p:sp>
        <p:nvSpPr>
          <p:cNvPr id="87" name="TextBox 86"/>
          <p:cNvSpPr txBox="1"/>
          <p:nvPr/>
        </p:nvSpPr>
        <p:spPr bwMode="auto">
          <a:xfrm>
            <a:off x="1345282" y="700186"/>
            <a:ext cx="410369" cy="307777"/>
          </a:xfrm>
          <a:prstGeom prst="rect">
            <a:avLst/>
          </a:prstGeom>
          <a:noFill/>
          <a:ln w="9525">
            <a:noFill/>
            <a:miter lim="800000"/>
            <a:headEnd/>
            <a:tailEnd/>
          </a:ln>
        </p:spPr>
        <p:txBody>
          <a:bodyPr wrap="none" lIns="0" tIns="0" rIns="0" bIns="0" rtlCol="0">
            <a:spAutoFit/>
          </a:bodyPr>
          <a:lstStyle/>
          <a:p>
            <a:r>
              <a:rPr lang="en-US" sz="2000" b="1" dirty="0" smtClean="0">
                <a:solidFill>
                  <a:schemeClr val="bg1"/>
                </a:solidFill>
                <a:latin typeface="Verdana" pitchFamily="34" charset="0"/>
              </a:rPr>
              <a:t>MF</a:t>
            </a:r>
            <a:endParaRPr lang="en-US" sz="2000" b="1" dirty="0">
              <a:solidFill>
                <a:schemeClr val="bg1"/>
              </a:solidFill>
              <a:latin typeface="Verdana" pitchFamily="34" charset="0"/>
            </a:endParaRPr>
          </a:p>
        </p:txBody>
      </p:sp>
      <p:sp>
        <p:nvSpPr>
          <p:cNvPr id="88" name="TextBox 87"/>
          <p:cNvSpPr txBox="1"/>
          <p:nvPr/>
        </p:nvSpPr>
        <p:spPr bwMode="auto">
          <a:xfrm>
            <a:off x="1374136" y="1805085"/>
            <a:ext cx="381515" cy="307777"/>
          </a:xfrm>
          <a:prstGeom prst="rect">
            <a:avLst/>
          </a:prstGeom>
          <a:noFill/>
          <a:ln w="9525">
            <a:noFill/>
            <a:miter lim="800000"/>
            <a:headEnd/>
            <a:tailEnd/>
          </a:ln>
        </p:spPr>
        <p:txBody>
          <a:bodyPr wrap="none" lIns="0" tIns="0" rIns="0" bIns="0" rtlCol="0">
            <a:spAutoFit/>
          </a:bodyPr>
          <a:lstStyle/>
          <a:p>
            <a:r>
              <a:rPr lang="en-US" sz="2000" b="1" dirty="0" smtClean="0">
                <a:solidFill>
                  <a:schemeClr val="bg1"/>
                </a:solidFill>
                <a:latin typeface="Verdana" pitchFamily="34" charset="0"/>
              </a:rPr>
              <a:t>HF</a:t>
            </a:r>
            <a:endParaRPr lang="en-US" sz="2000" b="1" dirty="0">
              <a:solidFill>
                <a:schemeClr val="bg1"/>
              </a:solidFill>
              <a:latin typeface="Verdana" pitchFamily="34" charset="0"/>
            </a:endParaRPr>
          </a:p>
        </p:txBody>
      </p:sp>
      <p:sp>
        <p:nvSpPr>
          <p:cNvPr id="89" name="TextBox 88"/>
          <p:cNvSpPr txBox="1"/>
          <p:nvPr/>
        </p:nvSpPr>
        <p:spPr bwMode="auto">
          <a:xfrm>
            <a:off x="1172158" y="2959040"/>
            <a:ext cx="577081" cy="307777"/>
          </a:xfrm>
          <a:prstGeom prst="rect">
            <a:avLst/>
          </a:prstGeom>
          <a:noFill/>
          <a:ln w="9525">
            <a:noFill/>
            <a:miter lim="800000"/>
            <a:headEnd/>
            <a:tailEnd/>
          </a:ln>
        </p:spPr>
        <p:txBody>
          <a:bodyPr wrap="none" lIns="0" tIns="0" rIns="0" bIns="0" rtlCol="0">
            <a:spAutoFit/>
          </a:bodyPr>
          <a:lstStyle/>
          <a:p>
            <a:r>
              <a:rPr lang="en-US" sz="2000" b="1" dirty="0" smtClean="0">
                <a:solidFill>
                  <a:schemeClr val="bg1"/>
                </a:solidFill>
                <a:latin typeface="Verdana" pitchFamily="34" charset="0"/>
              </a:rPr>
              <a:t>VHF</a:t>
            </a:r>
            <a:endParaRPr lang="en-US" sz="2000" b="1" dirty="0">
              <a:solidFill>
                <a:schemeClr val="bg1"/>
              </a:solidFill>
              <a:latin typeface="Verdana" pitchFamily="34" charset="0"/>
            </a:endParaRPr>
          </a:p>
        </p:txBody>
      </p:sp>
      <p:sp>
        <p:nvSpPr>
          <p:cNvPr id="90" name="TextBox 89"/>
          <p:cNvSpPr txBox="1"/>
          <p:nvPr/>
        </p:nvSpPr>
        <p:spPr bwMode="auto">
          <a:xfrm>
            <a:off x="1159334" y="4052035"/>
            <a:ext cx="589905" cy="307777"/>
          </a:xfrm>
          <a:prstGeom prst="rect">
            <a:avLst/>
          </a:prstGeom>
          <a:noFill/>
          <a:ln w="9525">
            <a:noFill/>
            <a:miter lim="800000"/>
            <a:headEnd/>
            <a:tailEnd/>
          </a:ln>
        </p:spPr>
        <p:txBody>
          <a:bodyPr wrap="none" lIns="0" tIns="0" rIns="0" bIns="0" rtlCol="0">
            <a:spAutoFit/>
          </a:bodyPr>
          <a:lstStyle/>
          <a:p>
            <a:r>
              <a:rPr lang="en-US" sz="2000" b="1" dirty="0" smtClean="0">
                <a:solidFill>
                  <a:schemeClr val="bg1"/>
                </a:solidFill>
                <a:latin typeface="Verdana" pitchFamily="34" charset="0"/>
              </a:rPr>
              <a:t>UHF</a:t>
            </a:r>
            <a:endParaRPr lang="en-US" sz="2000" b="1" dirty="0">
              <a:solidFill>
                <a:schemeClr val="bg1"/>
              </a:solidFill>
              <a:latin typeface="Verdana" pitchFamily="34" charset="0"/>
            </a:endParaRPr>
          </a:p>
        </p:txBody>
      </p:sp>
      <p:sp>
        <p:nvSpPr>
          <p:cNvPr id="91" name="Rounded Rectangle 90"/>
          <p:cNvSpPr/>
          <p:nvPr/>
        </p:nvSpPr>
        <p:spPr bwMode="auto">
          <a:xfrm>
            <a:off x="1047750" y="409575"/>
            <a:ext cx="7620000" cy="1038225"/>
          </a:xfrm>
          <a:prstGeom prst="roundRect">
            <a:avLst/>
          </a:prstGeom>
          <a:solidFill>
            <a:srgbClr val="00004C">
              <a:alpha val="69804"/>
            </a:srgbClr>
          </a:solidFill>
          <a:ln w="317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2400"/>
          </a:p>
        </p:txBody>
      </p:sp>
      <p:sp>
        <p:nvSpPr>
          <p:cNvPr id="92" name="Rounded Rectangle 91"/>
          <p:cNvSpPr/>
          <p:nvPr/>
        </p:nvSpPr>
        <p:spPr bwMode="auto">
          <a:xfrm>
            <a:off x="2072005" y="1708881"/>
            <a:ext cx="119064" cy="500185"/>
          </a:xfrm>
          <a:prstGeom prst="roundRect">
            <a:avLst/>
          </a:prstGeom>
          <a:solidFill>
            <a:srgbClr val="FF0000"/>
          </a:solidFill>
          <a:ln w="9525" cap="flat" cmpd="sng" algn="ctr">
            <a:noFill/>
            <a:prstDash val="solid"/>
            <a:round/>
            <a:headEnd type="none" w="med" len="med"/>
            <a:tailEnd type="none" w="med" len="med"/>
          </a:ln>
          <a:effectLst/>
        </p:spPr>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en-US" sz="800" b="1" dirty="0" smtClean="0">
                <a:solidFill>
                  <a:schemeClr val="bg1"/>
                </a:solidFill>
                <a:latin typeface="Arial" panose="020B0604020202020204" pitchFamily="34" charset="0"/>
                <a:cs typeface="Arial" panose="020B0604020202020204" pitchFamily="34" charset="0"/>
              </a:rPr>
              <a:t>80M</a:t>
            </a:r>
            <a:endParaRPr lang="en-US" sz="800" b="1" dirty="0">
              <a:solidFill>
                <a:schemeClr val="bg1"/>
              </a:solidFill>
              <a:latin typeface="Arial" panose="020B0604020202020204" pitchFamily="34" charset="0"/>
              <a:cs typeface="Arial" panose="020B0604020202020204" pitchFamily="34" charset="0"/>
            </a:endParaRPr>
          </a:p>
        </p:txBody>
      </p:sp>
      <p:sp>
        <p:nvSpPr>
          <p:cNvPr id="93" name="Rounded Rectangle 92"/>
          <p:cNvSpPr/>
          <p:nvPr/>
        </p:nvSpPr>
        <p:spPr bwMode="auto">
          <a:xfrm>
            <a:off x="2891254" y="1704102"/>
            <a:ext cx="71339" cy="500185"/>
          </a:xfrm>
          <a:prstGeom prst="roundRect">
            <a:avLst/>
          </a:prstGeom>
          <a:solidFill>
            <a:srgbClr val="FF0000"/>
          </a:solidFill>
          <a:ln w="9525" cap="flat" cmpd="sng" algn="ctr">
            <a:noFill/>
            <a:prstDash val="solid"/>
            <a:round/>
            <a:headEnd type="none" w="med" len="med"/>
            <a:tailEnd type="none" w="med" len="med"/>
          </a:ln>
          <a:effectLst/>
        </p:spPr>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en-US" sz="800" b="1" dirty="0" smtClean="0">
                <a:solidFill>
                  <a:schemeClr val="bg1"/>
                </a:solidFill>
                <a:latin typeface="Arial" panose="020B0604020202020204" pitchFamily="34" charset="0"/>
                <a:cs typeface="Arial" panose="020B0604020202020204" pitchFamily="34" charset="0"/>
              </a:rPr>
              <a:t>40M</a:t>
            </a:r>
            <a:endParaRPr lang="en-US" sz="800" b="1" dirty="0">
              <a:solidFill>
                <a:schemeClr val="bg1"/>
              </a:solidFill>
              <a:latin typeface="Arial" panose="020B0604020202020204" pitchFamily="34" charset="0"/>
              <a:cs typeface="Arial" panose="020B0604020202020204" pitchFamily="34" charset="0"/>
            </a:endParaRPr>
          </a:p>
        </p:txBody>
      </p:sp>
      <p:sp>
        <p:nvSpPr>
          <p:cNvPr id="94" name="Rounded Rectangle 93"/>
          <p:cNvSpPr/>
          <p:nvPr/>
        </p:nvSpPr>
        <p:spPr bwMode="auto">
          <a:xfrm>
            <a:off x="3612828" y="1704086"/>
            <a:ext cx="45720" cy="500185"/>
          </a:xfrm>
          <a:prstGeom prst="roundRect">
            <a:avLst/>
          </a:prstGeom>
          <a:solidFill>
            <a:srgbClr val="FF0000"/>
          </a:solidFill>
          <a:ln w="9525" cap="flat" cmpd="sng" algn="ctr">
            <a:noFill/>
            <a:prstDash val="solid"/>
            <a:round/>
            <a:headEnd type="none" w="med" len="med"/>
            <a:tailEnd type="none" w="med" len="med"/>
          </a:ln>
          <a:effectLst/>
        </p:spPr>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en-US" sz="800" b="1" dirty="0" smtClean="0">
                <a:solidFill>
                  <a:schemeClr val="bg1"/>
                </a:solidFill>
                <a:latin typeface="Arial" panose="020B0604020202020204" pitchFamily="34" charset="0"/>
                <a:cs typeface="Arial" panose="020B0604020202020204" pitchFamily="34" charset="0"/>
              </a:rPr>
              <a:t>30M</a:t>
            </a:r>
            <a:endParaRPr lang="en-US" sz="800" b="1" dirty="0">
              <a:solidFill>
                <a:schemeClr val="bg1"/>
              </a:solidFill>
              <a:latin typeface="Arial" panose="020B0604020202020204" pitchFamily="34" charset="0"/>
              <a:cs typeface="Arial" panose="020B0604020202020204" pitchFamily="34" charset="0"/>
            </a:endParaRPr>
          </a:p>
        </p:txBody>
      </p:sp>
      <p:sp>
        <p:nvSpPr>
          <p:cNvPr id="95" name="Rounded Rectangle 94"/>
          <p:cNvSpPr/>
          <p:nvPr/>
        </p:nvSpPr>
        <p:spPr bwMode="auto">
          <a:xfrm>
            <a:off x="4525647" y="1708881"/>
            <a:ext cx="80007" cy="500185"/>
          </a:xfrm>
          <a:prstGeom prst="roundRect">
            <a:avLst/>
          </a:prstGeom>
          <a:solidFill>
            <a:srgbClr val="FF0000"/>
          </a:solidFill>
          <a:ln w="9525" cap="flat" cmpd="sng" algn="ctr">
            <a:noFill/>
            <a:prstDash val="solid"/>
            <a:round/>
            <a:headEnd type="none" w="med" len="med"/>
            <a:tailEnd type="none" w="med" len="med"/>
          </a:ln>
          <a:effectLst/>
        </p:spPr>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en-US" sz="800" b="1" dirty="0" smtClean="0">
                <a:solidFill>
                  <a:schemeClr val="bg1"/>
                </a:solidFill>
                <a:latin typeface="Arial" panose="020B0604020202020204" pitchFamily="34" charset="0"/>
                <a:cs typeface="Arial" panose="020B0604020202020204" pitchFamily="34" charset="0"/>
              </a:rPr>
              <a:t>20M</a:t>
            </a:r>
            <a:endParaRPr lang="en-US" sz="800" b="1" dirty="0">
              <a:solidFill>
                <a:schemeClr val="bg1"/>
              </a:solidFill>
              <a:latin typeface="Arial" panose="020B0604020202020204" pitchFamily="34" charset="0"/>
              <a:cs typeface="Arial" panose="020B0604020202020204" pitchFamily="34" charset="0"/>
            </a:endParaRPr>
          </a:p>
        </p:txBody>
      </p:sp>
      <p:sp>
        <p:nvSpPr>
          <p:cNvPr id="96" name="Rounded Rectangle 95"/>
          <p:cNvSpPr/>
          <p:nvPr/>
        </p:nvSpPr>
        <p:spPr bwMode="auto">
          <a:xfrm>
            <a:off x="5463941" y="1704102"/>
            <a:ext cx="27432" cy="500185"/>
          </a:xfrm>
          <a:prstGeom prst="roundRect">
            <a:avLst/>
          </a:prstGeom>
          <a:solidFill>
            <a:srgbClr val="FF0000"/>
          </a:solidFill>
          <a:ln w="9525" cap="flat" cmpd="sng" algn="ctr">
            <a:noFill/>
            <a:prstDash val="solid"/>
            <a:round/>
            <a:headEnd type="none" w="med" len="med"/>
            <a:tailEnd type="none" w="med" len="med"/>
          </a:ln>
          <a:effectLst/>
        </p:spPr>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en-US" sz="800" b="1" dirty="0" smtClean="0">
                <a:solidFill>
                  <a:schemeClr val="bg1"/>
                </a:solidFill>
                <a:latin typeface="Arial" panose="020B0604020202020204" pitchFamily="34" charset="0"/>
                <a:cs typeface="Arial" panose="020B0604020202020204" pitchFamily="34" charset="0"/>
              </a:rPr>
              <a:t>17M</a:t>
            </a:r>
            <a:endParaRPr lang="en-US" sz="800" b="1" dirty="0">
              <a:solidFill>
                <a:schemeClr val="bg1"/>
              </a:solidFill>
              <a:latin typeface="Arial" panose="020B0604020202020204" pitchFamily="34" charset="0"/>
              <a:cs typeface="Arial" panose="020B0604020202020204" pitchFamily="34" charset="0"/>
            </a:endParaRPr>
          </a:p>
        </p:txBody>
      </p:sp>
      <p:sp>
        <p:nvSpPr>
          <p:cNvPr id="97" name="Rounded Rectangle 96"/>
          <p:cNvSpPr/>
          <p:nvPr/>
        </p:nvSpPr>
        <p:spPr bwMode="auto">
          <a:xfrm>
            <a:off x="6149797" y="1704086"/>
            <a:ext cx="113208" cy="500185"/>
          </a:xfrm>
          <a:prstGeom prst="roundRect">
            <a:avLst/>
          </a:prstGeom>
          <a:solidFill>
            <a:srgbClr val="FF0000"/>
          </a:solidFill>
          <a:ln w="9525" cap="flat" cmpd="sng" algn="ctr">
            <a:noFill/>
            <a:prstDash val="solid"/>
            <a:round/>
            <a:headEnd type="none" w="med" len="med"/>
            <a:tailEnd type="none" w="med" len="med"/>
          </a:ln>
          <a:effectLst/>
        </p:spPr>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en-US" sz="800" b="1" dirty="0" smtClean="0">
                <a:solidFill>
                  <a:schemeClr val="bg1"/>
                </a:solidFill>
                <a:latin typeface="Arial" panose="020B0604020202020204" pitchFamily="34" charset="0"/>
                <a:cs typeface="Arial" panose="020B0604020202020204" pitchFamily="34" charset="0"/>
              </a:rPr>
              <a:t>15M</a:t>
            </a:r>
            <a:endParaRPr lang="en-US" sz="800" b="1" dirty="0">
              <a:solidFill>
                <a:schemeClr val="bg1"/>
              </a:solidFill>
              <a:latin typeface="Arial" panose="020B0604020202020204" pitchFamily="34" charset="0"/>
              <a:cs typeface="Arial" panose="020B0604020202020204" pitchFamily="34" charset="0"/>
            </a:endParaRPr>
          </a:p>
        </p:txBody>
      </p:sp>
      <p:sp>
        <p:nvSpPr>
          <p:cNvPr id="98" name="Rounded Rectangle 97"/>
          <p:cNvSpPr/>
          <p:nvPr/>
        </p:nvSpPr>
        <p:spPr bwMode="auto">
          <a:xfrm>
            <a:off x="7045225" y="1704070"/>
            <a:ext cx="18288" cy="500185"/>
          </a:xfrm>
          <a:prstGeom prst="roundRect">
            <a:avLst/>
          </a:prstGeom>
          <a:solidFill>
            <a:srgbClr val="FF0000"/>
          </a:solidFill>
          <a:ln w="9525" cap="flat" cmpd="sng" algn="ctr">
            <a:noFill/>
            <a:prstDash val="solid"/>
            <a:round/>
            <a:headEnd type="none" w="med" len="med"/>
            <a:tailEnd type="none" w="med" len="med"/>
          </a:ln>
          <a:effectLst/>
        </p:spPr>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en-US" sz="800" b="1" dirty="0" smtClean="0">
                <a:solidFill>
                  <a:schemeClr val="bg1"/>
                </a:solidFill>
                <a:latin typeface="Arial" panose="020B0604020202020204" pitchFamily="34" charset="0"/>
                <a:cs typeface="Arial" panose="020B0604020202020204" pitchFamily="34" charset="0"/>
              </a:rPr>
              <a:t>12M</a:t>
            </a:r>
            <a:endParaRPr lang="en-US" sz="800" b="1" dirty="0">
              <a:solidFill>
                <a:schemeClr val="bg1"/>
              </a:solidFill>
              <a:latin typeface="Arial" panose="020B0604020202020204" pitchFamily="34" charset="0"/>
              <a:cs typeface="Arial" panose="020B0604020202020204" pitchFamily="34" charset="0"/>
            </a:endParaRPr>
          </a:p>
        </p:txBody>
      </p:sp>
      <p:sp>
        <p:nvSpPr>
          <p:cNvPr id="99" name="Rounded Rectangle 98"/>
          <p:cNvSpPr/>
          <p:nvPr/>
        </p:nvSpPr>
        <p:spPr bwMode="auto">
          <a:xfrm>
            <a:off x="7777479" y="1708881"/>
            <a:ext cx="409575" cy="500185"/>
          </a:xfrm>
          <a:prstGeom prst="roundRect">
            <a:avLst/>
          </a:prstGeom>
          <a:solidFill>
            <a:srgbClr val="FF0000"/>
          </a:solidFill>
          <a:ln w="9525" cap="flat" cmpd="sng" algn="ctr">
            <a:noFill/>
            <a:prstDash val="solid"/>
            <a:round/>
            <a:headEnd type="none" w="med" len="med"/>
            <a:tailEnd type="none" w="med" len="med"/>
          </a:ln>
          <a:effectLst/>
        </p:spPr>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en-US" sz="800" b="1" dirty="0" smtClean="0">
                <a:solidFill>
                  <a:schemeClr val="bg1"/>
                </a:solidFill>
                <a:latin typeface="Arial" panose="020B0604020202020204" pitchFamily="34" charset="0"/>
                <a:cs typeface="Arial" panose="020B0604020202020204" pitchFamily="34" charset="0"/>
              </a:rPr>
              <a:t>10M</a:t>
            </a:r>
            <a:endParaRPr lang="en-US" sz="800" b="1" dirty="0">
              <a:solidFill>
                <a:schemeClr val="bg1"/>
              </a:solidFill>
              <a:latin typeface="Arial" panose="020B0604020202020204" pitchFamily="34" charset="0"/>
              <a:cs typeface="Arial" panose="020B0604020202020204" pitchFamily="34" charset="0"/>
            </a:endParaRPr>
          </a:p>
        </p:txBody>
      </p:sp>
      <p:sp>
        <p:nvSpPr>
          <p:cNvPr id="100" name="Rounded Rectangle 99"/>
          <p:cNvSpPr/>
          <p:nvPr/>
        </p:nvSpPr>
        <p:spPr bwMode="auto">
          <a:xfrm>
            <a:off x="2466873" y="1702482"/>
            <a:ext cx="18288" cy="500185"/>
          </a:xfrm>
          <a:prstGeom prst="roundRect">
            <a:avLst/>
          </a:prstGeom>
          <a:solidFill>
            <a:srgbClr val="FF0000"/>
          </a:solidFill>
          <a:ln w="9525" cap="flat" cmpd="sng" algn="ctr">
            <a:noFill/>
            <a:prstDash val="solid"/>
            <a:round/>
            <a:headEnd type="none" w="med" len="med"/>
            <a:tailEnd type="none" w="med" len="med"/>
          </a:ln>
          <a:effectLst/>
        </p:spPr>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en-US" sz="800" b="1" dirty="0" smtClean="0">
                <a:solidFill>
                  <a:schemeClr val="bg1"/>
                </a:solidFill>
                <a:latin typeface="Arial" panose="020B0604020202020204" pitchFamily="34" charset="0"/>
                <a:cs typeface="Arial" panose="020B0604020202020204" pitchFamily="34" charset="0"/>
              </a:rPr>
              <a:t>60M</a:t>
            </a:r>
            <a:endParaRPr lang="en-US" sz="800" b="1" dirty="0">
              <a:solidFill>
                <a:schemeClr val="bg1"/>
              </a:solidFill>
              <a:latin typeface="Arial" panose="020B0604020202020204" pitchFamily="34" charset="0"/>
              <a:cs typeface="Arial" panose="020B0604020202020204" pitchFamily="34" charset="0"/>
            </a:endParaRPr>
          </a:p>
        </p:txBody>
      </p:sp>
      <p:sp>
        <p:nvSpPr>
          <p:cNvPr id="101" name="Rounded Rectangle 100"/>
          <p:cNvSpPr/>
          <p:nvPr/>
        </p:nvSpPr>
        <p:spPr bwMode="auto">
          <a:xfrm>
            <a:off x="7535683" y="1713610"/>
            <a:ext cx="113208" cy="500185"/>
          </a:xfrm>
          <a:prstGeom prst="roundRect">
            <a:avLst/>
          </a:prstGeom>
          <a:solidFill>
            <a:srgbClr val="99FF99"/>
          </a:solidFill>
          <a:ln w="9525" cap="flat" cmpd="sng" algn="ctr">
            <a:noFill/>
            <a:prstDash val="solid"/>
            <a:round/>
            <a:headEnd type="none" w="med" len="med"/>
            <a:tailEnd type="none" w="med" len="med"/>
          </a:ln>
          <a:effectLst/>
        </p:spPr>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en-US" sz="800" b="1" dirty="0" smtClean="0">
                <a:latin typeface="Arial" panose="020B0604020202020204" pitchFamily="34" charset="0"/>
                <a:cs typeface="Arial" panose="020B0604020202020204" pitchFamily="34" charset="0"/>
              </a:rPr>
              <a:t>CB</a:t>
            </a:r>
            <a:endParaRPr lang="en-US" sz="800" b="1" dirty="0">
              <a:latin typeface="Arial" panose="020B0604020202020204" pitchFamily="34" charset="0"/>
              <a:cs typeface="Arial" panose="020B0604020202020204" pitchFamily="34" charset="0"/>
            </a:endParaRPr>
          </a:p>
        </p:txBody>
      </p:sp>
      <p:sp>
        <p:nvSpPr>
          <p:cNvPr id="102" name="Rounded Rectangle 101"/>
          <p:cNvSpPr/>
          <p:nvPr/>
        </p:nvSpPr>
        <p:spPr bwMode="auto">
          <a:xfrm>
            <a:off x="2427606" y="2862836"/>
            <a:ext cx="107950" cy="500185"/>
          </a:xfrm>
          <a:prstGeom prst="roundRect">
            <a:avLst/>
          </a:prstGeom>
          <a:solidFill>
            <a:srgbClr val="FF0000"/>
          </a:solidFill>
          <a:ln w="9525" cap="flat" cmpd="sng" algn="ctr">
            <a:noFill/>
            <a:prstDash val="solid"/>
            <a:round/>
            <a:headEnd type="none" w="med" len="med"/>
            <a:tailEnd type="none" w="med" len="med"/>
          </a:ln>
          <a:effectLst/>
        </p:spPr>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en-US" sz="800" b="1" dirty="0" smtClean="0">
                <a:solidFill>
                  <a:schemeClr val="bg1"/>
                </a:solidFill>
                <a:latin typeface="Arial" panose="020B0604020202020204" pitchFamily="34" charset="0"/>
                <a:cs typeface="Arial" panose="020B0604020202020204" pitchFamily="34" charset="0"/>
              </a:rPr>
              <a:t>6M</a:t>
            </a:r>
            <a:endParaRPr lang="en-US" sz="800" b="1" dirty="0">
              <a:solidFill>
                <a:schemeClr val="bg1"/>
              </a:solidFill>
              <a:latin typeface="Arial" panose="020B0604020202020204" pitchFamily="34" charset="0"/>
              <a:cs typeface="Arial" panose="020B0604020202020204" pitchFamily="34" charset="0"/>
            </a:endParaRPr>
          </a:p>
        </p:txBody>
      </p:sp>
      <p:sp>
        <p:nvSpPr>
          <p:cNvPr id="103" name="Rounded Rectangle 102"/>
          <p:cNvSpPr/>
          <p:nvPr/>
        </p:nvSpPr>
        <p:spPr bwMode="auto">
          <a:xfrm>
            <a:off x="4624705" y="2862836"/>
            <a:ext cx="80963" cy="500185"/>
          </a:xfrm>
          <a:prstGeom prst="roundRect">
            <a:avLst/>
          </a:prstGeom>
          <a:solidFill>
            <a:srgbClr val="FF0000"/>
          </a:solidFill>
          <a:ln w="9525" cap="flat" cmpd="sng" algn="ctr">
            <a:noFill/>
            <a:prstDash val="solid"/>
            <a:round/>
            <a:headEnd type="none" w="med" len="med"/>
            <a:tailEnd type="none" w="med" len="med"/>
          </a:ln>
          <a:effectLst/>
        </p:spPr>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en-US" sz="800" b="1" dirty="0" smtClean="0">
                <a:solidFill>
                  <a:schemeClr val="bg1"/>
                </a:solidFill>
                <a:latin typeface="Arial" panose="020B0604020202020204" pitchFamily="34" charset="0"/>
                <a:cs typeface="Arial" panose="020B0604020202020204" pitchFamily="34" charset="0"/>
              </a:rPr>
              <a:t>2M</a:t>
            </a:r>
            <a:endParaRPr lang="en-US" sz="800" b="1" dirty="0">
              <a:solidFill>
                <a:schemeClr val="bg1"/>
              </a:solidFill>
              <a:latin typeface="Arial" panose="020B0604020202020204" pitchFamily="34" charset="0"/>
              <a:cs typeface="Arial" panose="020B0604020202020204" pitchFamily="34" charset="0"/>
            </a:endParaRPr>
          </a:p>
        </p:txBody>
      </p:sp>
      <p:sp>
        <p:nvSpPr>
          <p:cNvPr id="104" name="Rounded Rectangle 103"/>
          <p:cNvSpPr/>
          <p:nvPr/>
        </p:nvSpPr>
        <p:spPr bwMode="auto">
          <a:xfrm>
            <a:off x="6356668" y="2862836"/>
            <a:ext cx="141287" cy="500185"/>
          </a:xfrm>
          <a:prstGeom prst="roundRect">
            <a:avLst/>
          </a:prstGeom>
          <a:solidFill>
            <a:srgbClr val="FF0000"/>
          </a:solidFill>
          <a:ln w="9525" cap="flat" cmpd="sng" algn="ctr">
            <a:noFill/>
            <a:prstDash val="solid"/>
            <a:round/>
            <a:headEnd type="none" w="med" len="med"/>
            <a:tailEnd type="none" w="med" len="med"/>
          </a:ln>
          <a:effectLst/>
        </p:spPr>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en-US" sz="800" b="1" dirty="0" smtClean="0">
                <a:solidFill>
                  <a:schemeClr val="bg1"/>
                </a:solidFill>
                <a:latin typeface="Arial" panose="020B0604020202020204" pitchFamily="34" charset="0"/>
                <a:cs typeface="Arial" panose="020B0604020202020204" pitchFamily="34" charset="0"/>
              </a:rPr>
              <a:t>1.25M</a:t>
            </a:r>
            <a:endParaRPr lang="en-US" sz="800" b="1" dirty="0">
              <a:solidFill>
                <a:schemeClr val="bg1"/>
              </a:solidFill>
              <a:latin typeface="Arial" panose="020B0604020202020204" pitchFamily="34" charset="0"/>
              <a:cs typeface="Arial" panose="020B0604020202020204" pitchFamily="34" charset="0"/>
            </a:endParaRPr>
          </a:p>
        </p:txBody>
      </p:sp>
      <p:sp>
        <p:nvSpPr>
          <p:cNvPr id="105" name="Rounded Rectangle 104"/>
          <p:cNvSpPr/>
          <p:nvPr/>
        </p:nvSpPr>
        <p:spPr bwMode="auto">
          <a:xfrm>
            <a:off x="3327400" y="2862836"/>
            <a:ext cx="452438" cy="500185"/>
          </a:xfrm>
          <a:prstGeom prst="roundRect">
            <a:avLst/>
          </a:prstGeom>
          <a:solidFill>
            <a:srgbClr val="33CC33"/>
          </a:soli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b="1" dirty="0" smtClean="0">
                <a:solidFill>
                  <a:schemeClr val="bg1"/>
                </a:solidFill>
                <a:latin typeface="Arial" panose="020B0604020202020204" pitchFamily="34" charset="0"/>
                <a:cs typeface="Arial" panose="020B0604020202020204" pitchFamily="34" charset="0"/>
              </a:rPr>
              <a:t>FM</a:t>
            </a:r>
            <a:endParaRPr lang="en-US" sz="400" b="1" dirty="0">
              <a:solidFill>
                <a:schemeClr val="bg1"/>
              </a:solidFill>
              <a:latin typeface="Arial" panose="020B0604020202020204" pitchFamily="34" charset="0"/>
              <a:cs typeface="Arial" panose="020B0604020202020204" pitchFamily="34" charset="0"/>
            </a:endParaRPr>
          </a:p>
        </p:txBody>
      </p:sp>
      <p:sp>
        <p:nvSpPr>
          <p:cNvPr id="106" name="Rounded Rectangle 105"/>
          <p:cNvSpPr/>
          <p:nvPr/>
        </p:nvSpPr>
        <p:spPr bwMode="auto">
          <a:xfrm>
            <a:off x="2538413" y="2862836"/>
            <a:ext cx="381000" cy="500185"/>
          </a:xfrm>
          <a:prstGeom prst="roundRect">
            <a:avLst/>
          </a:prstGeom>
          <a:solidFill>
            <a:srgbClr val="FF33CC"/>
          </a:solidFill>
          <a:ln w="952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rPr>
              <a:t>TV</a:t>
            </a:r>
          </a:p>
        </p:txBody>
      </p:sp>
      <p:sp>
        <p:nvSpPr>
          <p:cNvPr id="107" name="Rounded Rectangle 106"/>
          <p:cNvSpPr/>
          <p:nvPr/>
        </p:nvSpPr>
        <p:spPr bwMode="auto">
          <a:xfrm>
            <a:off x="3017838" y="2862836"/>
            <a:ext cx="309562" cy="500185"/>
          </a:xfrm>
          <a:prstGeom prst="roundRect">
            <a:avLst/>
          </a:prstGeom>
          <a:solidFill>
            <a:srgbClr val="FF33CC"/>
          </a:solidFill>
          <a:ln w="9525" cap="flat" cmpd="sng" algn="ctr">
            <a:noFill/>
            <a:prstDash val="solid"/>
            <a:round/>
            <a:headEnd type="none" w="med" len="med"/>
            <a:tailEnd type="none" w="med" len="med"/>
          </a:ln>
          <a:effec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sz="1050" b="1" dirty="0" smtClean="0">
                <a:solidFill>
                  <a:schemeClr val="bg1"/>
                </a:solidFill>
                <a:latin typeface="Arial" panose="020B0604020202020204" pitchFamily="34" charset="0"/>
                <a:cs typeface="Arial" panose="020B0604020202020204" pitchFamily="34" charset="0"/>
              </a:rPr>
              <a:t>TV</a:t>
            </a:r>
            <a:endParaRPr lang="en-US" sz="1050" b="1" dirty="0">
              <a:solidFill>
                <a:schemeClr val="bg1"/>
              </a:solidFill>
              <a:latin typeface="Arial" panose="020B0604020202020204" pitchFamily="34" charset="0"/>
              <a:cs typeface="Arial" panose="020B0604020202020204" pitchFamily="34" charset="0"/>
            </a:endParaRPr>
          </a:p>
        </p:txBody>
      </p:sp>
      <p:sp>
        <p:nvSpPr>
          <p:cNvPr id="108" name="Rounded Rectangle 107"/>
          <p:cNvSpPr/>
          <p:nvPr/>
        </p:nvSpPr>
        <p:spPr bwMode="auto">
          <a:xfrm>
            <a:off x="5308600" y="2862836"/>
            <a:ext cx="889000" cy="500185"/>
          </a:xfrm>
          <a:prstGeom prst="roundRect">
            <a:avLst/>
          </a:prstGeom>
          <a:solidFill>
            <a:srgbClr val="FF33CC"/>
          </a:solidFill>
          <a:ln w="9525" cap="flat" cmpd="sng" algn="ctr">
            <a:noFill/>
            <a:prstDash val="solid"/>
            <a:round/>
            <a:headEnd type="none" w="med" len="med"/>
            <a:tailEnd type="none" w="med" len="med"/>
          </a:ln>
          <a:effec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sz="1050" b="1" dirty="0" smtClean="0">
                <a:solidFill>
                  <a:schemeClr val="bg1"/>
                </a:solidFill>
                <a:latin typeface="Arial" panose="020B0604020202020204" pitchFamily="34" charset="0"/>
                <a:cs typeface="Arial" panose="020B0604020202020204" pitchFamily="34" charset="0"/>
              </a:rPr>
              <a:t>TV</a:t>
            </a:r>
            <a:endParaRPr lang="en-US" sz="1050" b="1" dirty="0">
              <a:solidFill>
                <a:schemeClr val="bg1"/>
              </a:solidFill>
              <a:latin typeface="Arial" panose="020B0604020202020204" pitchFamily="34" charset="0"/>
              <a:cs typeface="Arial" panose="020B0604020202020204" pitchFamily="34" charset="0"/>
            </a:endParaRPr>
          </a:p>
        </p:txBody>
      </p:sp>
      <p:sp>
        <p:nvSpPr>
          <p:cNvPr id="109" name="Rounded Rectangle 108"/>
          <p:cNvSpPr/>
          <p:nvPr/>
        </p:nvSpPr>
        <p:spPr bwMode="auto">
          <a:xfrm>
            <a:off x="3778250" y="2869186"/>
            <a:ext cx="647700" cy="500185"/>
          </a:xfrm>
          <a:prstGeom prst="roundRect">
            <a:avLst/>
          </a:prstGeom>
          <a:solidFill>
            <a:schemeClr val="accent6">
              <a:lumMod val="40000"/>
              <a:lumOff val="60000"/>
            </a:schemeClr>
          </a:solidFill>
          <a:ln w="9525" cap="flat" cmpd="sng" algn="ctr">
            <a:noFill/>
            <a:prstDash val="solid"/>
            <a:round/>
            <a:headEnd type="none" w="med" len="med"/>
            <a:tailEnd type="none" w="med" len="med"/>
          </a:ln>
          <a:effec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sz="900" b="1" dirty="0" smtClean="0">
                <a:latin typeface="Arial" panose="020B0604020202020204" pitchFamily="34" charset="0"/>
                <a:cs typeface="Arial" panose="020B0604020202020204" pitchFamily="34" charset="0"/>
              </a:rPr>
              <a:t>AVIATION</a:t>
            </a:r>
            <a:endParaRPr lang="en-US" sz="900" b="1" dirty="0">
              <a:latin typeface="Arial" panose="020B0604020202020204" pitchFamily="34" charset="0"/>
              <a:cs typeface="Arial" panose="020B0604020202020204" pitchFamily="34" charset="0"/>
            </a:endParaRPr>
          </a:p>
        </p:txBody>
      </p:sp>
      <p:sp>
        <p:nvSpPr>
          <p:cNvPr id="110" name="Rounded Rectangle 109"/>
          <p:cNvSpPr/>
          <p:nvPr/>
        </p:nvSpPr>
        <p:spPr bwMode="auto">
          <a:xfrm>
            <a:off x="1956221" y="2864677"/>
            <a:ext cx="460748" cy="500185"/>
          </a:xfrm>
          <a:prstGeom prst="roundRect">
            <a:avLst/>
          </a:prstGeom>
          <a:solidFill>
            <a:srgbClr val="FFC000"/>
          </a:solidFill>
          <a:ln w="9525" cap="flat" cmpd="sng" algn="ctr">
            <a:noFill/>
            <a:prstDash val="solid"/>
            <a:round/>
            <a:headEnd type="none" w="med" len="med"/>
            <a:tailEnd type="none" w="med" len="med"/>
          </a:ln>
          <a:effectLst/>
        </p:spPr>
        <p:txBody>
          <a:bodyPr rot="0" spcFirstLastPara="0" vertOverflow="overflow" horzOverflow="overflow" vert="vert270" wrap="square" lIns="0" tIns="0" rIns="0" bIns="0" numCol="1" spcCol="0" rtlCol="0" fromWordArt="0" anchor="t" anchorCtr="0" forceAA="0" compatLnSpc="1">
            <a:prstTxWarp prst="textNoShape">
              <a:avLst/>
            </a:prstTxWarp>
            <a:noAutofit/>
          </a:bodyPr>
          <a:lstStyle/>
          <a:p>
            <a:pPr algn="ctr"/>
            <a:r>
              <a:rPr lang="en-US" sz="700" b="1" dirty="0">
                <a:latin typeface="Arial" panose="020B0604020202020204" pitchFamily="34" charset="0"/>
                <a:cs typeface="Arial" panose="020B0604020202020204" pitchFamily="34" charset="0"/>
              </a:rPr>
              <a:t>VHF-</a:t>
            </a:r>
          </a:p>
          <a:p>
            <a:pPr algn="ctr"/>
            <a:r>
              <a:rPr lang="en-US" sz="700" b="1" dirty="0">
                <a:latin typeface="Arial" panose="020B0604020202020204" pitchFamily="34" charset="0"/>
                <a:cs typeface="Arial" panose="020B0604020202020204" pitchFamily="34" charset="0"/>
              </a:rPr>
              <a:t>LOW</a:t>
            </a:r>
          </a:p>
        </p:txBody>
      </p:sp>
      <p:sp>
        <p:nvSpPr>
          <p:cNvPr id="111" name="Rounded Rectangle 110"/>
          <p:cNvSpPr/>
          <p:nvPr/>
        </p:nvSpPr>
        <p:spPr bwMode="auto">
          <a:xfrm>
            <a:off x="4713707" y="2864676"/>
            <a:ext cx="591718" cy="500185"/>
          </a:xfrm>
          <a:prstGeom prst="roundRect">
            <a:avLst/>
          </a:prstGeom>
          <a:solidFill>
            <a:srgbClr val="FFC000"/>
          </a:solidFill>
          <a:ln w="9525" cap="flat" cmpd="sng" algn="ctr">
            <a:noFill/>
            <a:prstDash val="solid"/>
            <a:round/>
            <a:headEnd type="none" w="med" len="med"/>
            <a:tailEnd type="none" w="med" len="med"/>
          </a:ln>
          <a:effectLst/>
        </p:spPr>
        <p:txBody>
          <a:bodyPr rot="0" spcFirstLastPara="0" vertOverflow="overflow" horzOverflow="overflow" vert="vert270" wrap="square" lIns="0" tIns="0" rIns="0" bIns="0" numCol="1" spcCol="0" rtlCol="0" fromWordArt="0" anchor="t" anchorCtr="0" forceAA="0" compatLnSpc="1">
            <a:prstTxWarp prst="textNoShape">
              <a:avLst/>
            </a:prstTxWarp>
            <a:noAutofit/>
          </a:bodyPr>
          <a:lstStyle/>
          <a:p>
            <a:pPr algn="ctr"/>
            <a:r>
              <a:rPr lang="en-US" sz="700" b="1" dirty="0" smtClean="0">
                <a:latin typeface="Arial" panose="020B0604020202020204" pitchFamily="34" charset="0"/>
                <a:cs typeface="Arial" panose="020B0604020202020204" pitchFamily="34" charset="0"/>
              </a:rPr>
              <a:t>VHF-</a:t>
            </a:r>
          </a:p>
          <a:p>
            <a:pPr algn="ctr"/>
            <a:r>
              <a:rPr lang="en-US" sz="700" b="1" dirty="0" smtClean="0">
                <a:latin typeface="Arial" panose="020B0604020202020204" pitchFamily="34" charset="0"/>
                <a:cs typeface="Arial" panose="020B0604020202020204" pitchFamily="34" charset="0"/>
              </a:rPr>
              <a:t>HIGH</a:t>
            </a:r>
            <a:endParaRPr lang="en-US" sz="700" b="1" dirty="0">
              <a:latin typeface="Arial" panose="020B0604020202020204" pitchFamily="34" charset="0"/>
              <a:cs typeface="Arial" panose="020B0604020202020204" pitchFamily="34" charset="0"/>
            </a:endParaRPr>
          </a:p>
        </p:txBody>
      </p:sp>
      <p:sp>
        <p:nvSpPr>
          <p:cNvPr id="112" name="Rounded Rectangle 111"/>
          <p:cNvSpPr/>
          <p:nvPr/>
        </p:nvSpPr>
        <p:spPr bwMode="auto">
          <a:xfrm>
            <a:off x="4974728" y="2862852"/>
            <a:ext cx="80963" cy="500185"/>
          </a:xfrm>
          <a:prstGeom prst="roundRect">
            <a:avLst/>
          </a:prstGeom>
          <a:solidFill>
            <a:srgbClr val="0000FF"/>
          </a:solidFill>
          <a:ln w="9525" cap="flat" cmpd="sng" algn="ctr">
            <a:noFill/>
            <a:prstDash val="solid"/>
            <a:round/>
            <a:headEnd type="none" w="med" len="med"/>
            <a:tailEnd type="none" w="med" len="med"/>
          </a:ln>
          <a:effectLst/>
        </p:spPr>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en-US" sz="500" b="1" dirty="0" smtClean="0">
                <a:solidFill>
                  <a:schemeClr val="bg1"/>
                </a:solidFill>
                <a:latin typeface="Arial" panose="020B0604020202020204" pitchFamily="34" charset="0"/>
                <a:cs typeface="Arial" panose="020B0604020202020204" pitchFamily="34" charset="0"/>
              </a:rPr>
              <a:t>WEATHER</a:t>
            </a:r>
            <a:endParaRPr lang="en-US" sz="500" b="1" dirty="0">
              <a:solidFill>
                <a:schemeClr val="bg1"/>
              </a:solidFill>
              <a:latin typeface="Arial" panose="020B0604020202020204" pitchFamily="34" charset="0"/>
              <a:cs typeface="Arial" panose="020B0604020202020204" pitchFamily="34" charset="0"/>
            </a:endParaRPr>
          </a:p>
        </p:txBody>
      </p:sp>
      <p:sp>
        <p:nvSpPr>
          <p:cNvPr id="113" name="Rounded Rectangle 112"/>
          <p:cNvSpPr/>
          <p:nvPr/>
        </p:nvSpPr>
        <p:spPr bwMode="auto">
          <a:xfrm>
            <a:off x="1057275" y="1543049"/>
            <a:ext cx="7620000" cy="1038225"/>
          </a:xfrm>
          <a:prstGeom prst="roundRect">
            <a:avLst/>
          </a:prstGeom>
          <a:solidFill>
            <a:srgbClr val="00004C">
              <a:alpha val="69804"/>
            </a:srgbClr>
          </a:solidFill>
          <a:ln w="317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2400"/>
          </a:p>
        </p:txBody>
      </p:sp>
      <p:sp>
        <p:nvSpPr>
          <p:cNvPr id="114" name="Rounded Rectangle 113"/>
          <p:cNvSpPr/>
          <p:nvPr/>
        </p:nvSpPr>
        <p:spPr bwMode="auto">
          <a:xfrm>
            <a:off x="1040130" y="3792855"/>
            <a:ext cx="7620000" cy="1038225"/>
          </a:xfrm>
          <a:prstGeom prst="roundRect">
            <a:avLst/>
          </a:prstGeom>
          <a:solidFill>
            <a:srgbClr val="00004C">
              <a:alpha val="69804"/>
            </a:srgbClr>
          </a:solidFill>
          <a:ln w="317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2400"/>
          </a:p>
        </p:txBody>
      </p:sp>
      <p:sp>
        <p:nvSpPr>
          <p:cNvPr id="3" name="Slide Number Placeholder 2"/>
          <p:cNvSpPr>
            <a:spLocks noGrp="1"/>
          </p:cNvSpPr>
          <p:nvPr>
            <p:ph type="sldNum" sz="quarter" idx="12"/>
          </p:nvPr>
        </p:nvSpPr>
        <p:spPr/>
        <p:txBody>
          <a:bodyPr/>
          <a:lstStyle/>
          <a:p>
            <a:pPr>
              <a:defRPr/>
            </a:pPr>
            <a:r>
              <a:rPr lang="en-US" dirty="0" smtClean="0">
                <a:solidFill>
                  <a:schemeClr val="bg1"/>
                </a:solidFill>
              </a:rPr>
              <a:t>SLIDE </a:t>
            </a:r>
            <a:fld id="{7DE08B2E-D59F-498D-8D62-ABBAFDFFC21C}" type="slidenum">
              <a:rPr lang="en-US" smtClean="0">
                <a:solidFill>
                  <a:schemeClr val="bg1"/>
                </a:solidFill>
              </a:rPr>
              <a:pPr>
                <a:defRPr/>
              </a:pPr>
              <a:t>7</a:t>
            </a:fld>
            <a:endParaRPr lang="en-US" dirty="0">
              <a:solidFill>
                <a:schemeClr val="bg1"/>
              </a:solidFill>
            </a:endParaRPr>
          </a:p>
        </p:txBody>
      </p:sp>
    </p:spTree>
    <p:extLst>
      <p:ext uri="{BB962C8B-B14F-4D97-AF65-F5344CB8AC3E}">
        <p14:creationId xmlns:p14="http://schemas.microsoft.com/office/powerpoint/2010/main" val="37102715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2"/>
                                        </p:tgtEl>
                                      </p:cBhvr>
                                    </p:animEffect>
                                    <p:set>
                                      <p:cBhvr>
                                        <p:cTn id="7" dur="1" fill="hold">
                                          <p:stCondLst>
                                            <p:cond delay="499"/>
                                          </p:stCondLst>
                                        </p:cTn>
                                        <p:tgtEl>
                                          <p:spTgt spid="12"/>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106"/>
                                        </p:tgtEl>
                                        <p:attrNameLst>
                                          <p:attrName>style.visibility</p:attrName>
                                        </p:attrNameLst>
                                      </p:cBhvr>
                                      <p:to>
                                        <p:strVal val="visible"/>
                                      </p:to>
                                    </p:set>
                                    <p:animEffect transition="in" filter="fade">
                                      <p:cBhvr>
                                        <p:cTn id="10" dur="500"/>
                                        <p:tgtEl>
                                          <p:spTgt spid="10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07"/>
                                        </p:tgtEl>
                                        <p:attrNameLst>
                                          <p:attrName>style.visibility</p:attrName>
                                        </p:attrNameLst>
                                      </p:cBhvr>
                                      <p:to>
                                        <p:strVal val="visible"/>
                                      </p:to>
                                    </p:set>
                                    <p:animEffect transition="in" filter="fade">
                                      <p:cBhvr>
                                        <p:cTn id="13" dur="500"/>
                                        <p:tgtEl>
                                          <p:spTgt spid="10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08"/>
                                        </p:tgtEl>
                                        <p:attrNameLst>
                                          <p:attrName>style.visibility</p:attrName>
                                        </p:attrNameLst>
                                      </p:cBhvr>
                                      <p:to>
                                        <p:strVal val="visible"/>
                                      </p:to>
                                    </p:set>
                                    <p:animEffect transition="in" filter="fade">
                                      <p:cBhvr>
                                        <p:cTn id="16" dur="500"/>
                                        <p:tgtEl>
                                          <p:spTgt spid="108"/>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05"/>
                                        </p:tgtEl>
                                        <p:attrNameLst>
                                          <p:attrName>style.visibility</p:attrName>
                                        </p:attrNameLst>
                                      </p:cBhvr>
                                      <p:to>
                                        <p:strVal val="visible"/>
                                      </p:to>
                                    </p:set>
                                    <p:animEffect transition="in" filter="fade">
                                      <p:cBhvr>
                                        <p:cTn id="21" dur="500"/>
                                        <p:tgtEl>
                                          <p:spTgt spid="105"/>
                                        </p:tgtEl>
                                      </p:cBhvr>
                                    </p:animEffect>
                                  </p:childTnLst>
                                </p:cTn>
                              </p:par>
                              <p:par>
                                <p:cTn id="22" presetID="10" presetClass="exit" presetSubtype="0" fill="hold" grpId="0" nodeType="withEffect">
                                  <p:stCondLst>
                                    <p:cond delay="0"/>
                                  </p:stCondLst>
                                  <p:childTnLst>
                                    <p:animEffect transition="out" filter="fade">
                                      <p:cBhvr>
                                        <p:cTn id="23" dur="500"/>
                                        <p:tgtEl>
                                          <p:spTgt spid="13"/>
                                        </p:tgtEl>
                                      </p:cBhvr>
                                    </p:animEffect>
                                    <p:set>
                                      <p:cBhvr>
                                        <p:cTn id="24" dur="1" fill="hold">
                                          <p:stCondLst>
                                            <p:cond delay="499"/>
                                          </p:stCondLst>
                                        </p:cTn>
                                        <p:tgtEl>
                                          <p:spTgt spid="13"/>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09"/>
                                        </p:tgtEl>
                                        <p:attrNameLst>
                                          <p:attrName>style.visibility</p:attrName>
                                        </p:attrNameLst>
                                      </p:cBhvr>
                                      <p:to>
                                        <p:strVal val="visible"/>
                                      </p:to>
                                    </p:set>
                                    <p:animEffect transition="in" filter="fade">
                                      <p:cBhvr>
                                        <p:cTn id="29" dur="500"/>
                                        <p:tgtEl>
                                          <p:spTgt spid="109"/>
                                        </p:tgtEl>
                                      </p:cBhvr>
                                    </p:animEffect>
                                  </p:childTnLst>
                                </p:cTn>
                              </p:par>
                              <p:par>
                                <p:cTn id="30" presetID="10" presetClass="exit" presetSubtype="0" fill="hold" grpId="0" nodeType="withEffect">
                                  <p:stCondLst>
                                    <p:cond delay="0"/>
                                  </p:stCondLst>
                                  <p:childTnLst>
                                    <p:animEffect transition="out" filter="fade">
                                      <p:cBhvr>
                                        <p:cTn id="31" dur="500"/>
                                        <p:tgtEl>
                                          <p:spTgt spid="14"/>
                                        </p:tgtEl>
                                      </p:cBhvr>
                                    </p:animEffect>
                                    <p:set>
                                      <p:cBhvr>
                                        <p:cTn id="32" dur="1" fill="hold">
                                          <p:stCondLst>
                                            <p:cond delay="499"/>
                                          </p:stCondLst>
                                        </p:cTn>
                                        <p:tgtEl>
                                          <p:spTgt spid="14"/>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10"/>
                                        </p:tgtEl>
                                        <p:attrNameLst>
                                          <p:attrName>style.visibility</p:attrName>
                                        </p:attrNameLst>
                                      </p:cBhvr>
                                      <p:to>
                                        <p:strVal val="visible"/>
                                      </p:to>
                                    </p:set>
                                    <p:animEffect transition="in" filter="fade">
                                      <p:cBhvr>
                                        <p:cTn id="37" dur="500"/>
                                        <p:tgtEl>
                                          <p:spTgt spid="110"/>
                                        </p:tgtEl>
                                      </p:cBhvr>
                                    </p:animEffect>
                                  </p:childTnLst>
                                </p:cTn>
                              </p:par>
                              <p:par>
                                <p:cTn id="38" presetID="10" presetClass="exit" presetSubtype="0" fill="hold" grpId="0" nodeType="withEffect">
                                  <p:stCondLst>
                                    <p:cond delay="0"/>
                                  </p:stCondLst>
                                  <p:childTnLst>
                                    <p:animEffect transition="out" filter="fade">
                                      <p:cBhvr>
                                        <p:cTn id="39" dur="500"/>
                                        <p:tgtEl>
                                          <p:spTgt spid="15"/>
                                        </p:tgtEl>
                                      </p:cBhvr>
                                    </p:animEffect>
                                    <p:set>
                                      <p:cBhvr>
                                        <p:cTn id="40" dur="1" fill="hold">
                                          <p:stCondLst>
                                            <p:cond delay="499"/>
                                          </p:stCondLst>
                                        </p:cTn>
                                        <p:tgtEl>
                                          <p:spTgt spid="15"/>
                                        </p:tgtEl>
                                        <p:attrNameLst>
                                          <p:attrName>style.visibility</p:attrName>
                                        </p:attrNameLst>
                                      </p:cBhvr>
                                      <p:to>
                                        <p:strVal val="hidden"/>
                                      </p:to>
                                    </p:set>
                                  </p:childTnLst>
                                </p:cTn>
                              </p:par>
                              <p:par>
                                <p:cTn id="41" presetID="10" presetClass="entr" presetSubtype="0" fill="hold" grpId="0" nodeType="withEffect">
                                  <p:stCondLst>
                                    <p:cond delay="0"/>
                                  </p:stCondLst>
                                  <p:childTnLst>
                                    <p:set>
                                      <p:cBhvr>
                                        <p:cTn id="42" dur="1" fill="hold">
                                          <p:stCondLst>
                                            <p:cond delay="0"/>
                                          </p:stCondLst>
                                        </p:cTn>
                                        <p:tgtEl>
                                          <p:spTgt spid="111"/>
                                        </p:tgtEl>
                                        <p:attrNameLst>
                                          <p:attrName>style.visibility</p:attrName>
                                        </p:attrNameLst>
                                      </p:cBhvr>
                                      <p:to>
                                        <p:strVal val="visible"/>
                                      </p:to>
                                    </p:set>
                                    <p:animEffect transition="in" filter="fade">
                                      <p:cBhvr>
                                        <p:cTn id="43" dur="500"/>
                                        <p:tgtEl>
                                          <p:spTgt spid="111"/>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112"/>
                                        </p:tgtEl>
                                        <p:attrNameLst>
                                          <p:attrName>style.visibility</p:attrName>
                                        </p:attrNameLst>
                                      </p:cBhvr>
                                      <p:to>
                                        <p:strVal val="visible"/>
                                      </p:to>
                                    </p:set>
                                    <p:animEffect transition="in" filter="fade">
                                      <p:cBhvr>
                                        <p:cTn id="48" dur="500"/>
                                        <p:tgtEl>
                                          <p:spTgt spid="112"/>
                                        </p:tgtEl>
                                      </p:cBhvr>
                                    </p:animEffect>
                                  </p:childTnLst>
                                </p:cTn>
                              </p:par>
                              <p:par>
                                <p:cTn id="49" presetID="10" presetClass="exit" presetSubtype="0" fill="hold" grpId="0" nodeType="withEffect">
                                  <p:stCondLst>
                                    <p:cond delay="0"/>
                                  </p:stCondLst>
                                  <p:childTnLst>
                                    <p:animEffect transition="out" filter="fade">
                                      <p:cBhvr>
                                        <p:cTn id="50" dur="500"/>
                                        <p:tgtEl>
                                          <p:spTgt spid="16"/>
                                        </p:tgtEl>
                                      </p:cBhvr>
                                    </p:animEffect>
                                    <p:set>
                                      <p:cBhvr>
                                        <p:cTn id="51" dur="1" fill="hold">
                                          <p:stCondLst>
                                            <p:cond delay="499"/>
                                          </p:stCondLst>
                                        </p:cTn>
                                        <p:tgtEl>
                                          <p:spTgt spid="16"/>
                                        </p:tgtEl>
                                        <p:attrNameLst>
                                          <p:attrName>style.visibility</p:attrName>
                                        </p:attrNameLst>
                                      </p:cBhvr>
                                      <p:to>
                                        <p:strVal val="hidden"/>
                                      </p:to>
                                    </p:se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102"/>
                                        </p:tgtEl>
                                        <p:attrNameLst>
                                          <p:attrName>style.visibility</p:attrName>
                                        </p:attrNameLst>
                                      </p:cBhvr>
                                      <p:to>
                                        <p:strVal val="visible"/>
                                      </p:to>
                                    </p:set>
                                    <p:animEffect transition="in" filter="fade">
                                      <p:cBhvr>
                                        <p:cTn id="56" dur="500"/>
                                        <p:tgtEl>
                                          <p:spTgt spid="102"/>
                                        </p:tgtEl>
                                      </p:cBhvr>
                                    </p:animEffect>
                                  </p:childTnLst>
                                </p:cTn>
                              </p:par>
                            </p:childTnLst>
                          </p:cTn>
                        </p:par>
                        <p:par>
                          <p:cTn id="57" fill="hold">
                            <p:stCondLst>
                              <p:cond delay="500"/>
                            </p:stCondLst>
                            <p:childTnLst>
                              <p:par>
                                <p:cTn id="58" presetID="10" presetClass="entr" presetSubtype="0" fill="hold" grpId="0" nodeType="afterEffect">
                                  <p:stCondLst>
                                    <p:cond delay="0"/>
                                  </p:stCondLst>
                                  <p:childTnLst>
                                    <p:set>
                                      <p:cBhvr>
                                        <p:cTn id="59" dur="1" fill="hold">
                                          <p:stCondLst>
                                            <p:cond delay="0"/>
                                          </p:stCondLst>
                                        </p:cTn>
                                        <p:tgtEl>
                                          <p:spTgt spid="103"/>
                                        </p:tgtEl>
                                        <p:attrNameLst>
                                          <p:attrName>style.visibility</p:attrName>
                                        </p:attrNameLst>
                                      </p:cBhvr>
                                      <p:to>
                                        <p:strVal val="visible"/>
                                      </p:to>
                                    </p:set>
                                    <p:animEffect transition="in" filter="fade">
                                      <p:cBhvr>
                                        <p:cTn id="60" dur="500"/>
                                        <p:tgtEl>
                                          <p:spTgt spid="103"/>
                                        </p:tgtEl>
                                      </p:cBhvr>
                                    </p:animEffect>
                                  </p:childTnLst>
                                </p:cTn>
                              </p:par>
                            </p:childTnLst>
                          </p:cTn>
                        </p:par>
                        <p:par>
                          <p:cTn id="61" fill="hold">
                            <p:stCondLst>
                              <p:cond delay="1000"/>
                            </p:stCondLst>
                            <p:childTnLst>
                              <p:par>
                                <p:cTn id="62" presetID="10" presetClass="entr" presetSubtype="0" fill="hold" grpId="0" nodeType="afterEffect">
                                  <p:stCondLst>
                                    <p:cond delay="0"/>
                                  </p:stCondLst>
                                  <p:childTnLst>
                                    <p:set>
                                      <p:cBhvr>
                                        <p:cTn id="63" dur="1" fill="hold">
                                          <p:stCondLst>
                                            <p:cond delay="0"/>
                                          </p:stCondLst>
                                        </p:cTn>
                                        <p:tgtEl>
                                          <p:spTgt spid="104"/>
                                        </p:tgtEl>
                                        <p:attrNameLst>
                                          <p:attrName>style.visibility</p:attrName>
                                        </p:attrNameLst>
                                      </p:cBhvr>
                                      <p:to>
                                        <p:strVal val="visible"/>
                                      </p:to>
                                    </p:set>
                                    <p:animEffect transition="in" filter="fade">
                                      <p:cBhvr>
                                        <p:cTn id="64" dur="500"/>
                                        <p:tgtEl>
                                          <p:spTgt spid="104"/>
                                        </p:tgtEl>
                                      </p:cBhvr>
                                    </p:animEffect>
                                  </p:childTnLst>
                                </p:cTn>
                              </p:par>
                              <p:par>
                                <p:cTn id="65" presetID="10" presetClass="exit" presetSubtype="0" fill="hold" grpId="0" nodeType="withEffect">
                                  <p:stCondLst>
                                    <p:cond delay="0"/>
                                  </p:stCondLst>
                                  <p:childTnLst>
                                    <p:animEffect transition="out" filter="fade">
                                      <p:cBhvr>
                                        <p:cTn id="66" dur="500"/>
                                        <p:tgtEl>
                                          <p:spTgt spid="17"/>
                                        </p:tgtEl>
                                      </p:cBhvr>
                                    </p:animEffect>
                                    <p:set>
                                      <p:cBhvr>
                                        <p:cTn id="67" dur="1" fill="hold">
                                          <p:stCondLst>
                                            <p:cond delay="499"/>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6" grpId="0" animBg="1"/>
      <p:bldP spid="15" grpId="0" animBg="1"/>
      <p:bldP spid="14" grpId="0" animBg="1"/>
      <p:bldP spid="13" grpId="0" animBg="1"/>
      <p:bldP spid="12" grpId="0" animBg="1"/>
      <p:bldP spid="102" grpId="0" animBg="1"/>
      <p:bldP spid="103" grpId="0" animBg="1"/>
      <p:bldP spid="104" grpId="0" animBg="1"/>
      <p:bldP spid="105" grpId="0" animBg="1"/>
      <p:bldP spid="106" grpId="0" animBg="1"/>
      <p:bldP spid="107" grpId="0" animBg="1"/>
      <p:bldP spid="108" grpId="0" animBg="1"/>
      <p:bldP spid="109" grpId="0" animBg="1"/>
      <p:bldP spid="110" grpId="0" animBg="1"/>
      <p:bldP spid="111" grpId="0" animBg="1"/>
      <p:bldP spid="1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 3.c.: Radio Services</a:t>
            </a:r>
          </a:p>
        </p:txBody>
      </p:sp>
      <p:sp>
        <p:nvSpPr>
          <p:cNvPr id="3" name="Slide Number Placeholder 2"/>
          <p:cNvSpPr>
            <a:spLocks noGrp="1"/>
          </p:cNvSpPr>
          <p:nvPr>
            <p:ph type="sldNum" sz="quarter" idx="12"/>
          </p:nvPr>
        </p:nvSpPr>
        <p:spPr/>
        <p:txBody>
          <a:bodyPr/>
          <a:lstStyle/>
          <a:p>
            <a:pPr>
              <a:defRPr/>
            </a:pPr>
            <a:r>
              <a:rPr lang="en-US" dirty="0" smtClean="0">
                <a:solidFill>
                  <a:schemeClr val="bg1"/>
                </a:solidFill>
              </a:rPr>
              <a:t>SLIDE </a:t>
            </a:r>
            <a:fld id="{7DE08B2E-D59F-498D-8D62-ABBAFDFFC21C}" type="slidenum">
              <a:rPr lang="en-US" smtClean="0">
                <a:solidFill>
                  <a:schemeClr val="bg1"/>
                </a:solidFill>
              </a:rPr>
              <a:pPr>
                <a:defRPr/>
              </a:pPr>
              <a:t>8</a:t>
            </a:fld>
            <a:endParaRPr lang="en-US" dirty="0">
              <a:solidFill>
                <a:schemeClr val="bg1"/>
              </a:solidFill>
            </a:endParaRPr>
          </a:p>
        </p:txBody>
      </p:sp>
      <p:sp>
        <p:nvSpPr>
          <p:cNvPr id="18" name="TextBox 17"/>
          <p:cNvSpPr txBox="1"/>
          <p:nvPr/>
        </p:nvSpPr>
        <p:spPr bwMode="auto">
          <a:xfrm>
            <a:off x="8704418" y="4673213"/>
            <a:ext cx="263213" cy="276999"/>
          </a:xfrm>
          <a:prstGeom prst="rect">
            <a:avLst/>
          </a:prstGeom>
          <a:solidFill>
            <a:srgbClr val="00007A"/>
          </a:solidFill>
          <a:ln w="9525">
            <a:noFill/>
            <a:miter lim="800000"/>
            <a:headEnd/>
            <a:tailEnd/>
          </a:ln>
          <a:effectLst/>
        </p:spPr>
        <p:txBody>
          <a:bodyPr vert="horz" wrap="square" lIns="73262" tIns="36631" rIns="73262" bIns="36631" numCol="1" anchor="ctr" anchorCtr="0" compatLnSpc="1">
            <a:prstTxWarp prst="textNoShape">
              <a:avLst/>
            </a:prstTxWarp>
          </a:bodyPr>
          <a:lstStyle>
            <a:defPPr>
              <a:defRPr lang="en-US"/>
            </a:defPPr>
            <a:lvl1pPr algn="r">
              <a:defRPr sz="1200" b="1">
                <a:solidFill>
                  <a:schemeClr val="bg1">
                    <a:lumMod val="65000"/>
                  </a:schemeClr>
                </a:solidFill>
                <a:latin typeface="Calibri" panose="020F0502020204030204" pitchFamily="34" charset="0"/>
              </a:defRPr>
            </a:lvl1pPr>
          </a:lstStyle>
          <a:p>
            <a:pPr algn="ctr"/>
            <a:r>
              <a:rPr lang="en-US" dirty="0" smtClean="0">
                <a:solidFill>
                  <a:srgbClr val="FFFF00"/>
                </a:solidFill>
              </a:rPr>
              <a:t>1</a:t>
            </a:r>
            <a:endParaRPr lang="en-US" dirty="0">
              <a:solidFill>
                <a:srgbClr val="FFFF00"/>
              </a:solidFill>
            </a:endParaRPr>
          </a:p>
        </p:txBody>
      </p:sp>
      <p:sp>
        <p:nvSpPr>
          <p:cNvPr id="17" name="TextBox 16"/>
          <p:cNvSpPr txBox="1"/>
          <p:nvPr/>
        </p:nvSpPr>
        <p:spPr bwMode="auto">
          <a:xfrm>
            <a:off x="8707593" y="4673213"/>
            <a:ext cx="263213" cy="276999"/>
          </a:xfrm>
          <a:prstGeom prst="rect">
            <a:avLst/>
          </a:prstGeom>
          <a:solidFill>
            <a:srgbClr val="00007A"/>
          </a:solidFill>
          <a:ln w="9525">
            <a:noFill/>
            <a:miter lim="800000"/>
            <a:headEnd/>
            <a:tailEnd/>
          </a:ln>
          <a:effectLst/>
        </p:spPr>
        <p:txBody>
          <a:bodyPr vert="horz" wrap="square" lIns="73262" tIns="36631" rIns="73262" bIns="36631" numCol="1" anchor="ctr" anchorCtr="0" compatLnSpc="1">
            <a:prstTxWarp prst="textNoShape">
              <a:avLst/>
            </a:prstTxWarp>
          </a:bodyPr>
          <a:lstStyle>
            <a:defPPr>
              <a:defRPr lang="en-US"/>
            </a:defPPr>
            <a:lvl1pPr algn="r">
              <a:defRPr sz="1200" b="1">
                <a:solidFill>
                  <a:schemeClr val="bg1">
                    <a:lumMod val="65000"/>
                  </a:schemeClr>
                </a:solidFill>
                <a:latin typeface="Calibri" panose="020F0502020204030204" pitchFamily="34" charset="0"/>
              </a:defRPr>
            </a:lvl1pPr>
          </a:lstStyle>
          <a:p>
            <a:pPr algn="ctr"/>
            <a:r>
              <a:rPr lang="en-US" dirty="0" smtClean="0">
                <a:solidFill>
                  <a:srgbClr val="FFFF00"/>
                </a:solidFill>
              </a:rPr>
              <a:t>2</a:t>
            </a:r>
            <a:endParaRPr lang="en-US" dirty="0">
              <a:solidFill>
                <a:srgbClr val="FFFF00"/>
              </a:solidFill>
            </a:endParaRPr>
          </a:p>
        </p:txBody>
      </p:sp>
      <p:sp>
        <p:nvSpPr>
          <p:cNvPr id="16" name="TextBox 15"/>
          <p:cNvSpPr txBox="1"/>
          <p:nvPr/>
        </p:nvSpPr>
        <p:spPr bwMode="auto">
          <a:xfrm>
            <a:off x="8707593" y="4673213"/>
            <a:ext cx="263213" cy="276999"/>
          </a:xfrm>
          <a:prstGeom prst="rect">
            <a:avLst/>
          </a:prstGeom>
          <a:solidFill>
            <a:srgbClr val="00007A"/>
          </a:solidFill>
          <a:ln w="9525">
            <a:noFill/>
            <a:miter lim="800000"/>
            <a:headEnd/>
            <a:tailEnd/>
          </a:ln>
          <a:effectLst/>
        </p:spPr>
        <p:txBody>
          <a:bodyPr vert="horz" wrap="square" lIns="73262" tIns="36631" rIns="73262" bIns="36631" numCol="1" anchor="ctr" anchorCtr="0" compatLnSpc="1">
            <a:prstTxWarp prst="textNoShape">
              <a:avLst/>
            </a:prstTxWarp>
          </a:bodyPr>
          <a:lstStyle>
            <a:defPPr>
              <a:defRPr lang="en-US"/>
            </a:defPPr>
            <a:lvl1pPr algn="r">
              <a:defRPr sz="1200" b="1">
                <a:solidFill>
                  <a:schemeClr val="bg1">
                    <a:lumMod val="65000"/>
                  </a:schemeClr>
                </a:solidFill>
                <a:latin typeface="Calibri" panose="020F0502020204030204" pitchFamily="34" charset="0"/>
              </a:defRPr>
            </a:lvl1pPr>
          </a:lstStyle>
          <a:p>
            <a:pPr algn="ctr"/>
            <a:r>
              <a:rPr lang="en-US" dirty="0" smtClean="0">
                <a:solidFill>
                  <a:srgbClr val="FFFF00"/>
                </a:solidFill>
              </a:rPr>
              <a:t>3</a:t>
            </a:r>
            <a:endParaRPr lang="en-US" dirty="0">
              <a:solidFill>
                <a:srgbClr val="FFFF00"/>
              </a:solidFill>
            </a:endParaRPr>
          </a:p>
        </p:txBody>
      </p:sp>
      <p:sp>
        <p:nvSpPr>
          <p:cNvPr id="15" name="TextBox 14"/>
          <p:cNvSpPr txBox="1"/>
          <p:nvPr/>
        </p:nvSpPr>
        <p:spPr bwMode="auto">
          <a:xfrm>
            <a:off x="8707593" y="4673213"/>
            <a:ext cx="263213" cy="276999"/>
          </a:xfrm>
          <a:prstGeom prst="rect">
            <a:avLst/>
          </a:prstGeom>
          <a:solidFill>
            <a:srgbClr val="00007A"/>
          </a:solidFill>
          <a:ln w="9525">
            <a:noFill/>
            <a:miter lim="800000"/>
            <a:headEnd/>
            <a:tailEnd/>
          </a:ln>
          <a:effectLst/>
        </p:spPr>
        <p:txBody>
          <a:bodyPr vert="horz" wrap="square" lIns="73262" tIns="36631" rIns="73262" bIns="36631" numCol="1" anchor="ctr" anchorCtr="0" compatLnSpc="1">
            <a:prstTxWarp prst="textNoShape">
              <a:avLst/>
            </a:prstTxWarp>
          </a:bodyPr>
          <a:lstStyle>
            <a:defPPr>
              <a:defRPr lang="en-US"/>
            </a:defPPr>
            <a:lvl1pPr algn="r">
              <a:defRPr sz="1200" b="1">
                <a:solidFill>
                  <a:schemeClr val="bg1">
                    <a:lumMod val="65000"/>
                  </a:schemeClr>
                </a:solidFill>
                <a:latin typeface="Calibri" panose="020F0502020204030204" pitchFamily="34" charset="0"/>
              </a:defRPr>
            </a:lvl1pPr>
          </a:lstStyle>
          <a:p>
            <a:pPr algn="ctr"/>
            <a:r>
              <a:rPr lang="en-US" dirty="0" smtClean="0">
                <a:solidFill>
                  <a:srgbClr val="FFFF00"/>
                </a:solidFill>
              </a:rPr>
              <a:t>4</a:t>
            </a:r>
            <a:endParaRPr lang="en-US" dirty="0">
              <a:solidFill>
                <a:srgbClr val="FFFF00"/>
              </a:solidFill>
            </a:endParaRPr>
          </a:p>
        </p:txBody>
      </p:sp>
      <p:sp>
        <p:nvSpPr>
          <p:cNvPr id="14" name="TextBox 13"/>
          <p:cNvSpPr txBox="1"/>
          <p:nvPr/>
        </p:nvSpPr>
        <p:spPr bwMode="auto">
          <a:xfrm>
            <a:off x="8707593" y="4673213"/>
            <a:ext cx="263213" cy="276999"/>
          </a:xfrm>
          <a:prstGeom prst="rect">
            <a:avLst/>
          </a:prstGeom>
          <a:solidFill>
            <a:srgbClr val="00007A"/>
          </a:solidFill>
          <a:ln w="9525">
            <a:noFill/>
            <a:miter lim="800000"/>
            <a:headEnd/>
            <a:tailEnd/>
          </a:ln>
          <a:effectLst/>
        </p:spPr>
        <p:txBody>
          <a:bodyPr vert="horz" wrap="square" lIns="73262" tIns="36631" rIns="73262" bIns="36631" numCol="1" anchor="ctr" anchorCtr="0" compatLnSpc="1">
            <a:prstTxWarp prst="textNoShape">
              <a:avLst/>
            </a:prstTxWarp>
          </a:bodyPr>
          <a:lstStyle>
            <a:defPPr>
              <a:defRPr lang="en-US"/>
            </a:defPPr>
            <a:lvl1pPr algn="r">
              <a:defRPr sz="1200" b="1">
                <a:solidFill>
                  <a:schemeClr val="bg1">
                    <a:lumMod val="65000"/>
                  </a:schemeClr>
                </a:solidFill>
                <a:latin typeface="Calibri" panose="020F0502020204030204" pitchFamily="34" charset="0"/>
              </a:defRPr>
            </a:lvl1pPr>
          </a:lstStyle>
          <a:p>
            <a:pPr algn="ctr"/>
            <a:r>
              <a:rPr lang="en-US" dirty="0" smtClean="0">
                <a:solidFill>
                  <a:srgbClr val="FFFF00"/>
                </a:solidFill>
              </a:rPr>
              <a:t>5</a:t>
            </a:r>
            <a:endParaRPr lang="en-US" dirty="0">
              <a:solidFill>
                <a:srgbClr val="FFFF00"/>
              </a:solidFill>
            </a:endParaRPr>
          </a:p>
        </p:txBody>
      </p:sp>
      <p:sp>
        <p:nvSpPr>
          <p:cNvPr id="23" name="Rounded Rectangle 22"/>
          <p:cNvSpPr/>
          <p:nvPr/>
        </p:nvSpPr>
        <p:spPr bwMode="auto">
          <a:xfrm>
            <a:off x="1042140" y="2677689"/>
            <a:ext cx="7620000" cy="1038225"/>
          </a:xfrm>
          <a:prstGeom prst="roundRect">
            <a:avLst/>
          </a:prstGeom>
          <a:solidFill>
            <a:srgbClr val="C2FFF0">
              <a:alpha val="20000"/>
            </a:srgbClr>
          </a:solidFill>
          <a:ln w="317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4" name="Rounded Rectangle 23"/>
          <p:cNvSpPr/>
          <p:nvPr/>
        </p:nvSpPr>
        <p:spPr bwMode="auto">
          <a:xfrm>
            <a:off x="1034325" y="1536615"/>
            <a:ext cx="7620000" cy="1038225"/>
          </a:xfrm>
          <a:prstGeom prst="roundRect">
            <a:avLst/>
          </a:prstGeom>
          <a:solidFill>
            <a:srgbClr val="C2FFF0">
              <a:alpha val="20000"/>
            </a:srgbClr>
          </a:solidFill>
          <a:ln w="317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5" name="Rounded Rectangle 24"/>
          <p:cNvSpPr/>
          <p:nvPr/>
        </p:nvSpPr>
        <p:spPr bwMode="auto">
          <a:xfrm>
            <a:off x="1042140" y="411168"/>
            <a:ext cx="7620000" cy="1038225"/>
          </a:xfrm>
          <a:prstGeom prst="roundRect">
            <a:avLst/>
          </a:prstGeom>
          <a:solidFill>
            <a:srgbClr val="C2FFF0">
              <a:alpha val="20000"/>
            </a:srgbClr>
          </a:solidFill>
          <a:ln w="317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6" name="Rounded Rectangle 25"/>
          <p:cNvSpPr/>
          <p:nvPr/>
        </p:nvSpPr>
        <p:spPr bwMode="auto">
          <a:xfrm>
            <a:off x="1038225" y="3814764"/>
            <a:ext cx="7620000" cy="1038225"/>
          </a:xfrm>
          <a:prstGeom prst="roundRect">
            <a:avLst/>
          </a:prstGeom>
          <a:solidFill>
            <a:srgbClr val="C2FFF0">
              <a:alpha val="20000"/>
            </a:srgbClr>
          </a:solidFill>
          <a:ln w="317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7" name="Rectangle 26"/>
          <p:cNvSpPr/>
          <p:nvPr/>
        </p:nvSpPr>
        <p:spPr bwMode="auto">
          <a:xfrm>
            <a:off x="1954498" y="551974"/>
            <a:ext cx="1631066" cy="600629"/>
          </a:xfrm>
          <a:prstGeom prst="rect">
            <a:avLst/>
          </a:prstGeom>
          <a:no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8" name="Rectangle 27"/>
          <p:cNvSpPr/>
          <p:nvPr/>
        </p:nvSpPr>
        <p:spPr bwMode="auto">
          <a:xfrm>
            <a:off x="3588242" y="551974"/>
            <a:ext cx="2329834" cy="600629"/>
          </a:xfrm>
          <a:prstGeom prst="rect">
            <a:avLst/>
          </a:prstGeom>
          <a:no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9" name="Rectangle 28"/>
          <p:cNvSpPr/>
          <p:nvPr/>
        </p:nvSpPr>
        <p:spPr bwMode="auto">
          <a:xfrm>
            <a:off x="5919303" y="553508"/>
            <a:ext cx="2329834" cy="600629"/>
          </a:xfrm>
          <a:prstGeom prst="rect">
            <a:avLst/>
          </a:prstGeom>
          <a:no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30" name="Rectangle 29"/>
          <p:cNvSpPr/>
          <p:nvPr/>
        </p:nvSpPr>
        <p:spPr bwMode="auto">
          <a:xfrm>
            <a:off x="1954514" y="1659213"/>
            <a:ext cx="1631066" cy="600629"/>
          </a:xfrm>
          <a:prstGeom prst="rect">
            <a:avLst/>
          </a:prstGeom>
          <a:no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31" name="Rectangle 30"/>
          <p:cNvSpPr/>
          <p:nvPr/>
        </p:nvSpPr>
        <p:spPr bwMode="auto">
          <a:xfrm>
            <a:off x="3588258" y="1659213"/>
            <a:ext cx="2329834" cy="600629"/>
          </a:xfrm>
          <a:prstGeom prst="rect">
            <a:avLst/>
          </a:prstGeom>
          <a:no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32" name="Rectangle 31"/>
          <p:cNvSpPr/>
          <p:nvPr/>
        </p:nvSpPr>
        <p:spPr bwMode="auto">
          <a:xfrm>
            <a:off x="5919319" y="1660747"/>
            <a:ext cx="2329834" cy="600629"/>
          </a:xfrm>
          <a:prstGeom prst="rect">
            <a:avLst/>
          </a:prstGeom>
          <a:no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33" name="Rectangle 32"/>
          <p:cNvSpPr/>
          <p:nvPr/>
        </p:nvSpPr>
        <p:spPr bwMode="auto">
          <a:xfrm>
            <a:off x="1954530" y="2794072"/>
            <a:ext cx="1631066" cy="600629"/>
          </a:xfrm>
          <a:prstGeom prst="rect">
            <a:avLst/>
          </a:prstGeom>
          <a:no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34" name="Rectangle 33"/>
          <p:cNvSpPr/>
          <p:nvPr/>
        </p:nvSpPr>
        <p:spPr bwMode="auto">
          <a:xfrm>
            <a:off x="3588274" y="2794072"/>
            <a:ext cx="2329834" cy="600629"/>
          </a:xfrm>
          <a:prstGeom prst="rect">
            <a:avLst/>
          </a:prstGeom>
          <a:no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35" name="Rectangle 34"/>
          <p:cNvSpPr/>
          <p:nvPr/>
        </p:nvSpPr>
        <p:spPr bwMode="auto">
          <a:xfrm>
            <a:off x="5919335" y="2795606"/>
            <a:ext cx="2329834" cy="600629"/>
          </a:xfrm>
          <a:prstGeom prst="rect">
            <a:avLst/>
          </a:prstGeom>
          <a:no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36" name="Rectangle 35"/>
          <p:cNvSpPr/>
          <p:nvPr/>
        </p:nvSpPr>
        <p:spPr bwMode="auto">
          <a:xfrm>
            <a:off x="1950630" y="3905593"/>
            <a:ext cx="1631066" cy="600629"/>
          </a:xfrm>
          <a:prstGeom prst="rect">
            <a:avLst/>
          </a:prstGeom>
          <a:no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37" name="Rectangle 36"/>
          <p:cNvSpPr/>
          <p:nvPr/>
        </p:nvSpPr>
        <p:spPr bwMode="auto">
          <a:xfrm>
            <a:off x="3584374" y="3905593"/>
            <a:ext cx="2329834" cy="600629"/>
          </a:xfrm>
          <a:prstGeom prst="rect">
            <a:avLst/>
          </a:prstGeom>
          <a:no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38" name="Rectangle 37"/>
          <p:cNvSpPr/>
          <p:nvPr/>
        </p:nvSpPr>
        <p:spPr bwMode="auto">
          <a:xfrm>
            <a:off x="5915435" y="3907127"/>
            <a:ext cx="2329834" cy="600629"/>
          </a:xfrm>
          <a:prstGeom prst="rect">
            <a:avLst/>
          </a:prstGeom>
          <a:no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39" name="TextBox 38"/>
          <p:cNvSpPr txBox="1"/>
          <p:nvPr/>
        </p:nvSpPr>
        <p:spPr bwMode="auto">
          <a:xfrm>
            <a:off x="1658804" y="1209122"/>
            <a:ext cx="581891" cy="169277"/>
          </a:xfrm>
          <a:prstGeom prst="rect">
            <a:avLst/>
          </a:prstGeom>
          <a:noFill/>
          <a:ln w="9525">
            <a:noFill/>
            <a:miter lim="800000"/>
            <a:headEnd/>
            <a:tailEnd/>
          </a:ln>
        </p:spPr>
        <p:txBody>
          <a:bodyPr wrap="none" lIns="0" tIns="0" rIns="0" bIns="0" rtlCol="0">
            <a:spAutoFit/>
          </a:bodyPr>
          <a:lstStyle>
            <a:defPPr>
              <a:defRPr lang="en-US"/>
            </a:defPPr>
            <a:lvl1pPr>
              <a:defRPr sz="1100">
                <a:solidFill>
                  <a:srgbClr val="FFFF00"/>
                </a:solidFill>
                <a:latin typeface="Verdana" pitchFamily="34" charset="0"/>
              </a:defRPr>
            </a:lvl1pPr>
          </a:lstStyle>
          <a:p>
            <a:r>
              <a:rPr lang="en-US" dirty="0" smtClean="0"/>
              <a:t>300 kHz</a:t>
            </a:r>
            <a:endParaRPr lang="en-US" dirty="0"/>
          </a:p>
        </p:txBody>
      </p:sp>
      <p:grpSp>
        <p:nvGrpSpPr>
          <p:cNvPr id="40" name="Group 39"/>
          <p:cNvGrpSpPr/>
          <p:nvPr/>
        </p:nvGrpSpPr>
        <p:grpSpPr>
          <a:xfrm>
            <a:off x="8031079" y="554831"/>
            <a:ext cx="437620" cy="829869"/>
            <a:chOff x="7410049" y="478631"/>
            <a:chExt cx="437620" cy="829869"/>
          </a:xfrm>
        </p:grpSpPr>
        <p:sp>
          <p:nvSpPr>
            <p:cNvPr id="41" name="TextBox 40"/>
            <p:cNvSpPr txBox="1"/>
            <p:nvPr/>
          </p:nvSpPr>
          <p:spPr bwMode="auto">
            <a:xfrm>
              <a:off x="7410049" y="1139223"/>
              <a:ext cx="437620" cy="169277"/>
            </a:xfrm>
            <a:prstGeom prst="rect">
              <a:avLst/>
            </a:prstGeom>
            <a:noFill/>
            <a:ln w="9525">
              <a:noFill/>
              <a:miter lim="800000"/>
              <a:headEnd/>
              <a:tailEnd/>
            </a:ln>
          </p:spPr>
          <p:txBody>
            <a:bodyPr wrap="none" lIns="0" tIns="0" rIns="0" bIns="0" rtlCol="0">
              <a:spAutoFit/>
            </a:bodyPr>
            <a:lstStyle/>
            <a:p>
              <a:r>
                <a:rPr lang="en-US" sz="1100" dirty="0" smtClean="0">
                  <a:solidFill>
                    <a:srgbClr val="FFFF00"/>
                  </a:solidFill>
                  <a:latin typeface="Verdana" pitchFamily="34" charset="0"/>
                </a:rPr>
                <a:t>3 MHz</a:t>
              </a:r>
              <a:endParaRPr lang="en-US" sz="1100" dirty="0">
                <a:solidFill>
                  <a:srgbClr val="FFFF00"/>
                </a:solidFill>
                <a:latin typeface="Verdana" pitchFamily="34" charset="0"/>
              </a:endParaRPr>
            </a:p>
          </p:txBody>
        </p:sp>
        <p:cxnSp>
          <p:nvCxnSpPr>
            <p:cNvPr id="42" name="Straight Connector 41"/>
            <p:cNvCxnSpPr/>
            <p:nvPr/>
          </p:nvCxnSpPr>
          <p:spPr bwMode="auto">
            <a:xfrm>
              <a:off x="7629529" y="478631"/>
              <a:ext cx="0" cy="640080"/>
            </a:xfrm>
            <a:prstGeom prst="line">
              <a:avLst/>
            </a:prstGeom>
            <a:solidFill>
              <a:schemeClr val="accent1"/>
            </a:solidFill>
            <a:ln w="28575" cap="flat" cmpd="sng" algn="ctr">
              <a:solidFill>
                <a:srgbClr val="FFFF00"/>
              </a:solidFill>
              <a:prstDash val="solid"/>
              <a:round/>
              <a:headEnd type="none" w="med" len="med"/>
              <a:tailEnd type="none" w="med" len="med"/>
            </a:ln>
            <a:effectLst/>
          </p:spPr>
        </p:cxnSp>
      </p:grpSp>
      <p:grpSp>
        <p:nvGrpSpPr>
          <p:cNvPr id="43" name="Group 42"/>
          <p:cNvGrpSpPr/>
          <p:nvPr/>
        </p:nvGrpSpPr>
        <p:grpSpPr>
          <a:xfrm>
            <a:off x="3367642" y="554835"/>
            <a:ext cx="437620" cy="829848"/>
            <a:chOff x="2746612" y="478635"/>
            <a:chExt cx="437620" cy="829848"/>
          </a:xfrm>
        </p:grpSpPr>
        <p:sp>
          <p:nvSpPr>
            <p:cNvPr id="44" name="TextBox 43"/>
            <p:cNvSpPr txBox="1"/>
            <p:nvPr/>
          </p:nvSpPr>
          <p:spPr bwMode="auto">
            <a:xfrm>
              <a:off x="2746612" y="1139206"/>
              <a:ext cx="437620" cy="169277"/>
            </a:xfrm>
            <a:prstGeom prst="rect">
              <a:avLst/>
            </a:prstGeom>
            <a:noFill/>
            <a:ln w="9525">
              <a:noFill/>
              <a:miter lim="800000"/>
              <a:headEnd/>
              <a:tailEnd/>
            </a:ln>
          </p:spPr>
          <p:txBody>
            <a:bodyPr wrap="none" lIns="0" tIns="0" rIns="0" bIns="0" rtlCol="0">
              <a:spAutoFit/>
            </a:bodyPr>
            <a:lstStyle/>
            <a:p>
              <a:r>
                <a:rPr lang="en-US" sz="1100" dirty="0" smtClean="0">
                  <a:solidFill>
                    <a:srgbClr val="FFFF00"/>
                  </a:solidFill>
                  <a:latin typeface="Verdana" pitchFamily="34" charset="0"/>
                </a:rPr>
                <a:t>1 MHz</a:t>
              </a:r>
              <a:endParaRPr lang="en-US" sz="1100" dirty="0">
                <a:solidFill>
                  <a:srgbClr val="FFFF00"/>
                </a:solidFill>
                <a:latin typeface="Verdana" pitchFamily="34" charset="0"/>
              </a:endParaRPr>
            </a:p>
          </p:txBody>
        </p:sp>
        <p:cxnSp>
          <p:nvCxnSpPr>
            <p:cNvPr id="45" name="Straight Connector 44"/>
            <p:cNvCxnSpPr/>
            <p:nvPr/>
          </p:nvCxnSpPr>
          <p:spPr bwMode="auto">
            <a:xfrm>
              <a:off x="2966248" y="478635"/>
              <a:ext cx="0" cy="640080"/>
            </a:xfrm>
            <a:prstGeom prst="line">
              <a:avLst/>
            </a:prstGeom>
            <a:solidFill>
              <a:schemeClr val="accent1"/>
            </a:solidFill>
            <a:ln w="28575" cap="flat" cmpd="sng" algn="ctr">
              <a:solidFill>
                <a:srgbClr val="FFFF00"/>
              </a:solidFill>
              <a:prstDash val="solid"/>
              <a:round/>
              <a:headEnd type="none" w="med" len="med"/>
              <a:tailEnd type="none" w="med" len="med"/>
            </a:ln>
            <a:effectLst/>
          </p:spPr>
        </p:cxnSp>
      </p:grpSp>
      <p:grpSp>
        <p:nvGrpSpPr>
          <p:cNvPr id="46" name="Group 45"/>
          <p:cNvGrpSpPr/>
          <p:nvPr/>
        </p:nvGrpSpPr>
        <p:grpSpPr>
          <a:xfrm>
            <a:off x="5698886" y="557216"/>
            <a:ext cx="437620" cy="827483"/>
            <a:chOff x="5077856" y="481016"/>
            <a:chExt cx="437620" cy="827483"/>
          </a:xfrm>
        </p:grpSpPr>
        <p:sp>
          <p:nvSpPr>
            <p:cNvPr id="47" name="TextBox 46"/>
            <p:cNvSpPr txBox="1"/>
            <p:nvPr/>
          </p:nvSpPr>
          <p:spPr bwMode="auto">
            <a:xfrm>
              <a:off x="5077856" y="1139222"/>
              <a:ext cx="437620" cy="169277"/>
            </a:xfrm>
            <a:prstGeom prst="rect">
              <a:avLst/>
            </a:prstGeom>
            <a:noFill/>
            <a:ln w="9525">
              <a:noFill/>
              <a:miter lim="800000"/>
              <a:headEnd/>
              <a:tailEnd/>
            </a:ln>
          </p:spPr>
          <p:txBody>
            <a:bodyPr wrap="none" lIns="0" tIns="0" rIns="0" bIns="0" rtlCol="0">
              <a:spAutoFit/>
            </a:bodyPr>
            <a:lstStyle/>
            <a:p>
              <a:r>
                <a:rPr lang="en-US" sz="1100" dirty="0" smtClean="0">
                  <a:solidFill>
                    <a:srgbClr val="FFFF00"/>
                  </a:solidFill>
                  <a:latin typeface="Verdana" pitchFamily="34" charset="0"/>
                </a:rPr>
                <a:t>2 MHz</a:t>
              </a:r>
              <a:endParaRPr lang="en-US" sz="1100" dirty="0">
                <a:solidFill>
                  <a:srgbClr val="FFFF00"/>
                </a:solidFill>
                <a:latin typeface="Verdana" pitchFamily="34" charset="0"/>
              </a:endParaRPr>
            </a:p>
          </p:txBody>
        </p:sp>
        <p:cxnSp>
          <p:nvCxnSpPr>
            <p:cNvPr id="48" name="Straight Connector 47"/>
            <p:cNvCxnSpPr/>
            <p:nvPr/>
          </p:nvCxnSpPr>
          <p:spPr bwMode="auto">
            <a:xfrm>
              <a:off x="5300667" y="481016"/>
              <a:ext cx="0" cy="640080"/>
            </a:xfrm>
            <a:prstGeom prst="line">
              <a:avLst/>
            </a:prstGeom>
            <a:solidFill>
              <a:schemeClr val="accent1"/>
            </a:solidFill>
            <a:ln w="28575" cap="flat" cmpd="sng" algn="ctr">
              <a:solidFill>
                <a:srgbClr val="FFFF00"/>
              </a:solidFill>
              <a:prstDash val="solid"/>
              <a:round/>
              <a:headEnd type="none" w="med" len="med"/>
              <a:tailEnd type="none" w="med" len="med"/>
            </a:ln>
            <a:effectLst/>
          </p:spPr>
        </p:cxnSp>
      </p:grpSp>
      <p:cxnSp>
        <p:nvCxnSpPr>
          <p:cNvPr id="49" name="Straight Connector 48"/>
          <p:cNvCxnSpPr/>
          <p:nvPr/>
        </p:nvCxnSpPr>
        <p:spPr bwMode="auto">
          <a:xfrm>
            <a:off x="1949933" y="554835"/>
            <a:ext cx="0" cy="640080"/>
          </a:xfrm>
          <a:prstGeom prst="line">
            <a:avLst/>
          </a:prstGeom>
          <a:solidFill>
            <a:schemeClr val="accent1"/>
          </a:solidFill>
          <a:ln w="28575" cap="flat" cmpd="sng" algn="ctr">
            <a:solidFill>
              <a:srgbClr val="FFFF00"/>
            </a:solidFill>
            <a:prstDash val="solid"/>
            <a:round/>
            <a:headEnd type="none" w="med" len="med"/>
            <a:tailEnd type="none" w="med" len="med"/>
          </a:ln>
          <a:effectLst/>
        </p:spPr>
      </p:cxnSp>
      <p:grpSp>
        <p:nvGrpSpPr>
          <p:cNvPr id="50" name="Group 49"/>
          <p:cNvGrpSpPr/>
          <p:nvPr/>
        </p:nvGrpSpPr>
        <p:grpSpPr>
          <a:xfrm>
            <a:off x="1736584" y="1659725"/>
            <a:ext cx="437620" cy="835476"/>
            <a:chOff x="1214614" y="1364451"/>
            <a:chExt cx="437620" cy="835476"/>
          </a:xfrm>
        </p:grpSpPr>
        <p:sp>
          <p:nvSpPr>
            <p:cNvPr id="51" name="TextBox 50"/>
            <p:cNvSpPr txBox="1"/>
            <p:nvPr/>
          </p:nvSpPr>
          <p:spPr bwMode="auto">
            <a:xfrm>
              <a:off x="1214614" y="2030650"/>
              <a:ext cx="437620" cy="169277"/>
            </a:xfrm>
            <a:prstGeom prst="rect">
              <a:avLst/>
            </a:prstGeom>
            <a:noFill/>
            <a:ln w="9525">
              <a:noFill/>
              <a:miter lim="800000"/>
              <a:headEnd/>
              <a:tailEnd/>
            </a:ln>
          </p:spPr>
          <p:txBody>
            <a:bodyPr wrap="none" lIns="0" tIns="0" rIns="0" bIns="0" rtlCol="0">
              <a:spAutoFit/>
            </a:bodyPr>
            <a:lstStyle/>
            <a:p>
              <a:r>
                <a:rPr lang="en-US" sz="1100" dirty="0" smtClean="0">
                  <a:solidFill>
                    <a:srgbClr val="FFFF00"/>
                  </a:solidFill>
                  <a:latin typeface="Verdana" pitchFamily="34" charset="0"/>
                </a:rPr>
                <a:t>3 MHz</a:t>
              </a:r>
              <a:endParaRPr lang="en-US" sz="1100" dirty="0">
                <a:solidFill>
                  <a:srgbClr val="FFFF00"/>
                </a:solidFill>
                <a:latin typeface="Verdana" pitchFamily="34" charset="0"/>
              </a:endParaRPr>
            </a:p>
          </p:txBody>
        </p:sp>
        <p:cxnSp>
          <p:nvCxnSpPr>
            <p:cNvPr id="52" name="Straight Connector 51"/>
            <p:cNvCxnSpPr/>
            <p:nvPr/>
          </p:nvCxnSpPr>
          <p:spPr bwMode="auto">
            <a:xfrm>
              <a:off x="1428750" y="1364451"/>
              <a:ext cx="0" cy="640080"/>
            </a:xfrm>
            <a:prstGeom prst="line">
              <a:avLst/>
            </a:prstGeom>
            <a:solidFill>
              <a:schemeClr val="accent1"/>
            </a:solidFill>
            <a:ln w="28575" cap="flat" cmpd="sng" algn="ctr">
              <a:solidFill>
                <a:srgbClr val="FFFF00"/>
              </a:solidFill>
              <a:prstDash val="solid"/>
              <a:round/>
              <a:headEnd type="none" w="med" len="med"/>
              <a:tailEnd type="none" w="med" len="med"/>
            </a:ln>
            <a:effectLst/>
          </p:spPr>
        </p:cxnSp>
      </p:grpSp>
      <p:grpSp>
        <p:nvGrpSpPr>
          <p:cNvPr id="53" name="Group 52"/>
          <p:cNvGrpSpPr/>
          <p:nvPr/>
        </p:nvGrpSpPr>
        <p:grpSpPr>
          <a:xfrm>
            <a:off x="1686671" y="2795749"/>
            <a:ext cx="527388" cy="834355"/>
            <a:chOff x="1164701" y="2256158"/>
            <a:chExt cx="527388" cy="834355"/>
          </a:xfrm>
        </p:grpSpPr>
        <p:sp>
          <p:nvSpPr>
            <p:cNvPr id="54" name="TextBox 53"/>
            <p:cNvSpPr txBox="1"/>
            <p:nvPr/>
          </p:nvSpPr>
          <p:spPr bwMode="auto">
            <a:xfrm>
              <a:off x="1164701" y="2921236"/>
              <a:ext cx="527388" cy="169277"/>
            </a:xfrm>
            <a:prstGeom prst="rect">
              <a:avLst/>
            </a:prstGeom>
            <a:noFill/>
            <a:ln w="9525">
              <a:noFill/>
              <a:miter lim="800000"/>
              <a:headEnd/>
              <a:tailEnd/>
            </a:ln>
          </p:spPr>
          <p:txBody>
            <a:bodyPr wrap="none" lIns="0" tIns="0" rIns="0" bIns="0" rtlCol="0">
              <a:spAutoFit/>
            </a:bodyPr>
            <a:lstStyle/>
            <a:p>
              <a:r>
                <a:rPr lang="en-US" sz="1100" dirty="0" smtClean="0">
                  <a:solidFill>
                    <a:srgbClr val="FFFF00"/>
                  </a:solidFill>
                  <a:latin typeface="Verdana" pitchFamily="34" charset="0"/>
                </a:rPr>
                <a:t>30 MHz</a:t>
              </a:r>
              <a:endParaRPr lang="en-US" sz="1100" dirty="0">
                <a:solidFill>
                  <a:srgbClr val="FFFF00"/>
                </a:solidFill>
                <a:latin typeface="Verdana" pitchFamily="34" charset="0"/>
              </a:endParaRPr>
            </a:p>
          </p:txBody>
        </p:sp>
        <p:cxnSp>
          <p:nvCxnSpPr>
            <p:cNvPr id="55" name="Straight Connector 54"/>
            <p:cNvCxnSpPr/>
            <p:nvPr/>
          </p:nvCxnSpPr>
          <p:spPr bwMode="auto">
            <a:xfrm>
              <a:off x="1428750" y="2256158"/>
              <a:ext cx="0" cy="640080"/>
            </a:xfrm>
            <a:prstGeom prst="line">
              <a:avLst/>
            </a:prstGeom>
            <a:solidFill>
              <a:schemeClr val="accent1"/>
            </a:solidFill>
            <a:ln w="28575" cap="flat" cmpd="sng" algn="ctr">
              <a:solidFill>
                <a:srgbClr val="FFFF00"/>
              </a:solidFill>
              <a:prstDash val="solid"/>
              <a:round/>
              <a:headEnd type="none" w="med" len="med"/>
              <a:tailEnd type="none" w="med" len="med"/>
            </a:ln>
            <a:effectLst/>
          </p:spPr>
        </p:cxnSp>
      </p:grpSp>
      <p:grpSp>
        <p:nvGrpSpPr>
          <p:cNvPr id="56" name="Group 55"/>
          <p:cNvGrpSpPr/>
          <p:nvPr/>
        </p:nvGrpSpPr>
        <p:grpSpPr>
          <a:xfrm>
            <a:off x="1640197" y="3909538"/>
            <a:ext cx="617157" cy="837373"/>
            <a:chOff x="1118227" y="3148489"/>
            <a:chExt cx="617157" cy="837373"/>
          </a:xfrm>
        </p:grpSpPr>
        <p:sp>
          <p:nvSpPr>
            <p:cNvPr id="57" name="TextBox 56"/>
            <p:cNvSpPr txBox="1"/>
            <p:nvPr/>
          </p:nvSpPr>
          <p:spPr bwMode="auto">
            <a:xfrm>
              <a:off x="1118227" y="3816585"/>
              <a:ext cx="617157" cy="169277"/>
            </a:xfrm>
            <a:prstGeom prst="rect">
              <a:avLst/>
            </a:prstGeom>
            <a:noFill/>
            <a:ln w="9525">
              <a:noFill/>
              <a:miter lim="800000"/>
              <a:headEnd/>
              <a:tailEnd/>
            </a:ln>
          </p:spPr>
          <p:txBody>
            <a:bodyPr wrap="none" lIns="0" tIns="0" rIns="0" bIns="0" rtlCol="0">
              <a:spAutoFit/>
            </a:bodyPr>
            <a:lstStyle/>
            <a:p>
              <a:r>
                <a:rPr lang="en-US" sz="1100" dirty="0" smtClean="0">
                  <a:solidFill>
                    <a:srgbClr val="FFFF00"/>
                  </a:solidFill>
                  <a:latin typeface="Verdana" pitchFamily="34" charset="0"/>
                </a:rPr>
                <a:t>300 MHz</a:t>
              </a:r>
              <a:endParaRPr lang="en-US" sz="1100" dirty="0">
                <a:solidFill>
                  <a:srgbClr val="FFFF00"/>
                </a:solidFill>
                <a:latin typeface="Verdana" pitchFamily="34" charset="0"/>
              </a:endParaRPr>
            </a:p>
          </p:txBody>
        </p:sp>
        <p:cxnSp>
          <p:nvCxnSpPr>
            <p:cNvPr id="58" name="Straight Connector 57"/>
            <p:cNvCxnSpPr/>
            <p:nvPr/>
          </p:nvCxnSpPr>
          <p:spPr bwMode="auto">
            <a:xfrm>
              <a:off x="1428750" y="3148489"/>
              <a:ext cx="0" cy="640080"/>
            </a:xfrm>
            <a:prstGeom prst="line">
              <a:avLst/>
            </a:prstGeom>
            <a:solidFill>
              <a:schemeClr val="accent1"/>
            </a:solidFill>
            <a:ln w="28575" cap="flat" cmpd="sng" algn="ctr">
              <a:solidFill>
                <a:srgbClr val="FFFF00"/>
              </a:solidFill>
              <a:prstDash val="solid"/>
              <a:round/>
              <a:headEnd type="none" w="med" len="med"/>
              <a:tailEnd type="none" w="med" len="med"/>
            </a:ln>
            <a:effectLst/>
          </p:spPr>
        </p:cxnSp>
      </p:grpSp>
      <p:grpSp>
        <p:nvGrpSpPr>
          <p:cNvPr id="59" name="Group 58"/>
          <p:cNvGrpSpPr/>
          <p:nvPr/>
        </p:nvGrpSpPr>
        <p:grpSpPr>
          <a:xfrm>
            <a:off x="7985840" y="1662905"/>
            <a:ext cx="527388" cy="829869"/>
            <a:chOff x="7364810" y="478631"/>
            <a:chExt cx="527388" cy="829869"/>
          </a:xfrm>
        </p:grpSpPr>
        <p:sp>
          <p:nvSpPr>
            <p:cNvPr id="60" name="TextBox 59"/>
            <p:cNvSpPr txBox="1"/>
            <p:nvPr/>
          </p:nvSpPr>
          <p:spPr bwMode="auto">
            <a:xfrm>
              <a:off x="7364810" y="1139223"/>
              <a:ext cx="527388" cy="169277"/>
            </a:xfrm>
            <a:prstGeom prst="rect">
              <a:avLst/>
            </a:prstGeom>
            <a:noFill/>
            <a:ln w="9525">
              <a:noFill/>
              <a:miter lim="800000"/>
              <a:headEnd/>
              <a:tailEnd/>
            </a:ln>
          </p:spPr>
          <p:txBody>
            <a:bodyPr wrap="none" lIns="0" tIns="0" rIns="0" bIns="0" rtlCol="0">
              <a:spAutoFit/>
            </a:bodyPr>
            <a:lstStyle/>
            <a:p>
              <a:r>
                <a:rPr lang="en-US" sz="1100" dirty="0" smtClean="0">
                  <a:solidFill>
                    <a:srgbClr val="FFFF00"/>
                  </a:solidFill>
                  <a:latin typeface="Verdana" pitchFamily="34" charset="0"/>
                </a:rPr>
                <a:t>30 MHz</a:t>
              </a:r>
              <a:endParaRPr lang="en-US" sz="1100" dirty="0">
                <a:solidFill>
                  <a:srgbClr val="FFFF00"/>
                </a:solidFill>
                <a:latin typeface="Verdana" pitchFamily="34" charset="0"/>
              </a:endParaRPr>
            </a:p>
          </p:txBody>
        </p:sp>
        <p:cxnSp>
          <p:nvCxnSpPr>
            <p:cNvPr id="61" name="Straight Connector 60"/>
            <p:cNvCxnSpPr/>
            <p:nvPr/>
          </p:nvCxnSpPr>
          <p:spPr bwMode="auto">
            <a:xfrm>
              <a:off x="7629529" y="478631"/>
              <a:ext cx="0" cy="640080"/>
            </a:xfrm>
            <a:prstGeom prst="line">
              <a:avLst/>
            </a:prstGeom>
            <a:solidFill>
              <a:schemeClr val="accent1"/>
            </a:solidFill>
            <a:ln w="28575" cap="flat" cmpd="sng" algn="ctr">
              <a:solidFill>
                <a:srgbClr val="FFFF00"/>
              </a:solidFill>
              <a:prstDash val="solid"/>
              <a:round/>
              <a:headEnd type="none" w="med" len="med"/>
              <a:tailEnd type="none" w="med" len="med"/>
            </a:ln>
            <a:effectLst/>
          </p:spPr>
        </p:cxnSp>
      </p:grpSp>
      <p:grpSp>
        <p:nvGrpSpPr>
          <p:cNvPr id="62" name="Group 61"/>
          <p:cNvGrpSpPr/>
          <p:nvPr/>
        </p:nvGrpSpPr>
        <p:grpSpPr>
          <a:xfrm>
            <a:off x="3323192" y="1662909"/>
            <a:ext cx="527388" cy="829848"/>
            <a:chOff x="2702162" y="478635"/>
            <a:chExt cx="527388" cy="829848"/>
          </a:xfrm>
        </p:grpSpPr>
        <p:sp>
          <p:nvSpPr>
            <p:cNvPr id="63" name="TextBox 62"/>
            <p:cNvSpPr txBox="1"/>
            <p:nvPr/>
          </p:nvSpPr>
          <p:spPr bwMode="auto">
            <a:xfrm>
              <a:off x="2702162" y="1139206"/>
              <a:ext cx="527388" cy="169277"/>
            </a:xfrm>
            <a:prstGeom prst="rect">
              <a:avLst/>
            </a:prstGeom>
            <a:noFill/>
            <a:ln w="9525">
              <a:noFill/>
              <a:miter lim="800000"/>
              <a:headEnd/>
              <a:tailEnd/>
            </a:ln>
          </p:spPr>
          <p:txBody>
            <a:bodyPr wrap="none" lIns="0" tIns="0" rIns="0" bIns="0" rtlCol="0">
              <a:spAutoFit/>
            </a:bodyPr>
            <a:lstStyle/>
            <a:p>
              <a:r>
                <a:rPr lang="en-US" sz="1100" dirty="0" smtClean="0">
                  <a:solidFill>
                    <a:srgbClr val="FFFF00"/>
                  </a:solidFill>
                  <a:latin typeface="Verdana" pitchFamily="34" charset="0"/>
                </a:rPr>
                <a:t>10 MHz</a:t>
              </a:r>
              <a:endParaRPr lang="en-US" sz="1100" dirty="0">
                <a:solidFill>
                  <a:srgbClr val="FFFF00"/>
                </a:solidFill>
                <a:latin typeface="Verdana" pitchFamily="34" charset="0"/>
              </a:endParaRPr>
            </a:p>
          </p:txBody>
        </p:sp>
        <p:cxnSp>
          <p:nvCxnSpPr>
            <p:cNvPr id="64" name="Straight Connector 63"/>
            <p:cNvCxnSpPr/>
            <p:nvPr/>
          </p:nvCxnSpPr>
          <p:spPr bwMode="auto">
            <a:xfrm>
              <a:off x="2966248" y="478635"/>
              <a:ext cx="0" cy="640080"/>
            </a:xfrm>
            <a:prstGeom prst="line">
              <a:avLst/>
            </a:prstGeom>
            <a:solidFill>
              <a:schemeClr val="accent1"/>
            </a:solidFill>
            <a:ln w="28575" cap="flat" cmpd="sng" algn="ctr">
              <a:solidFill>
                <a:srgbClr val="FFFF00"/>
              </a:solidFill>
              <a:prstDash val="solid"/>
              <a:round/>
              <a:headEnd type="none" w="med" len="med"/>
              <a:tailEnd type="none" w="med" len="med"/>
            </a:ln>
            <a:effectLst/>
          </p:spPr>
        </p:cxnSp>
      </p:grpSp>
      <p:grpSp>
        <p:nvGrpSpPr>
          <p:cNvPr id="65" name="Group 64"/>
          <p:cNvGrpSpPr/>
          <p:nvPr/>
        </p:nvGrpSpPr>
        <p:grpSpPr>
          <a:xfrm>
            <a:off x="5658409" y="1665290"/>
            <a:ext cx="527388" cy="827483"/>
            <a:chOff x="5037379" y="481016"/>
            <a:chExt cx="527388" cy="827483"/>
          </a:xfrm>
        </p:grpSpPr>
        <p:sp>
          <p:nvSpPr>
            <p:cNvPr id="66" name="TextBox 65"/>
            <p:cNvSpPr txBox="1"/>
            <p:nvPr/>
          </p:nvSpPr>
          <p:spPr bwMode="auto">
            <a:xfrm>
              <a:off x="5037379" y="1139222"/>
              <a:ext cx="527388" cy="169277"/>
            </a:xfrm>
            <a:prstGeom prst="rect">
              <a:avLst/>
            </a:prstGeom>
            <a:noFill/>
            <a:ln w="9525">
              <a:noFill/>
              <a:miter lim="800000"/>
              <a:headEnd/>
              <a:tailEnd/>
            </a:ln>
          </p:spPr>
          <p:txBody>
            <a:bodyPr wrap="none" lIns="0" tIns="0" rIns="0" bIns="0" rtlCol="0">
              <a:spAutoFit/>
            </a:bodyPr>
            <a:lstStyle/>
            <a:p>
              <a:r>
                <a:rPr lang="en-US" sz="1100" dirty="0" smtClean="0">
                  <a:solidFill>
                    <a:srgbClr val="FFFF00"/>
                  </a:solidFill>
                  <a:latin typeface="Verdana" pitchFamily="34" charset="0"/>
                </a:rPr>
                <a:t>20 MHz</a:t>
              </a:r>
              <a:endParaRPr lang="en-US" sz="1100" dirty="0">
                <a:solidFill>
                  <a:srgbClr val="FFFF00"/>
                </a:solidFill>
                <a:latin typeface="Verdana" pitchFamily="34" charset="0"/>
              </a:endParaRPr>
            </a:p>
          </p:txBody>
        </p:sp>
        <p:cxnSp>
          <p:nvCxnSpPr>
            <p:cNvPr id="67" name="Straight Connector 66"/>
            <p:cNvCxnSpPr/>
            <p:nvPr/>
          </p:nvCxnSpPr>
          <p:spPr bwMode="auto">
            <a:xfrm>
              <a:off x="5300667" y="481016"/>
              <a:ext cx="0" cy="640080"/>
            </a:xfrm>
            <a:prstGeom prst="line">
              <a:avLst/>
            </a:prstGeom>
            <a:solidFill>
              <a:schemeClr val="accent1"/>
            </a:solidFill>
            <a:ln w="28575" cap="flat" cmpd="sng" algn="ctr">
              <a:solidFill>
                <a:srgbClr val="FFFF00"/>
              </a:solidFill>
              <a:prstDash val="solid"/>
              <a:round/>
              <a:headEnd type="none" w="med" len="med"/>
              <a:tailEnd type="none" w="med" len="med"/>
            </a:ln>
            <a:effectLst/>
          </p:spPr>
        </p:cxnSp>
      </p:grpSp>
      <p:grpSp>
        <p:nvGrpSpPr>
          <p:cNvPr id="68" name="Group 67"/>
          <p:cNvGrpSpPr/>
          <p:nvPr/>
        </p:nvGrpSpPr>
        <p:grpSpPr>
          <a:xfrm>
            <a:off x="7936701" y="2803957"/>
            <a:ext cx="617157" cy="829869"/>
            <a:chOff x="7319571" y="478631"/>
            <a:chExt cx="617157" cy="829869"/>
          </a:xfrm>
        </p:grpSpPr>
        <p:sp>
          <p:nvSpPr>
            <p:cNvPr id="69" name="TextBox 68"/>
            <p:cNvSpPr txBox="1"/>
            <p:nvPr/>
          </p:nvSpPr>
          <p:spPr bwMode="auto">
            <a:xfrm>
              <a:off x="7319571" y="1139223"/>
              <a:ext cx="617157" cy="169277"/>
            </a:xfrm>
            <a:prstGeom prst="rect">
              <a:avLst/>
            </a:prstGeom>
            <a:noFill/>
            <a:ln w="9525">
              <a:noFill/>
              <a:miter lim="800000"/>
              <a:headEnd/>
              <a:tailEnd/>
            </a:ln>
          </p:spPr>
          <p:txBody>
            <a:bodyPr wrap="none" lIns="0" tIns="0" rIns="0" bIns="0" rtlCol="0">
              <a:spAutoFit/>
            </a:bodyPr>
            <a:lstStyle/>
            <a:p>
              <a:r>
                <a:rPr lang="en-US" sz="1100" dirty="0" smtClean="0">
                  <a:solidFill>
                    <a:srgbClr val="FFFF00"/>
                  </a:solidFill>
                  <a:latin typeface="Verdana" pitchFamily="34" charset="0"/>
                </a:rPr>
                <a:t>300 MHz</a:t>
              </a:r>
              <a:endParaRPr lang="en-US" sz="1100" dirty="0">
                <a:solidFill>
                  <a:srgbClr val="FFFF00"/>
                </a:solidFill>
                <a:latin typeface="Verdana" pitchFamily="34" charset="0"/>
              </a:endParaRPr>
            </a:p>
          </p:txBody>
        </p:sp>
        <p:cxnSp>
          <p:nvCxnSpPr>
            <p:cNvPr id="70" name="Straight Connector 69"/>
            <p:cNvCxnSpPr/>
            <p:nvPr/>
          </p:nvCxnSpPr>
          <p:spPr bwMode="auto">
            <a:xfrm>
              <a:off x="7629529" y="478631"/>
              <a:ext cx="0" cy="640080"/>
            </a:xfrm>
            <a:prstGeom prst="line">
              <a:avLst/>
            </a:prstGeom>
            <a:solidFill>
              <a:schemeClr val="accent1"/>
            </a:solidFill>
            <a:ln w="28575" cap="flat" cmpd="sng" algn="ctr">
              <a:solidFill>
                <a:srgbClr val="FFFF00"/>
              </a:solidFill>
              <a:prstDash val="solid"/>
              <a:round/>
              <a:headEnd type="none" w="med" len="med"/>
              <a:tailEnd type="none" w="med" len="med"/>
            </a:ln>
            <a:effectLst/>
          </p:spPr>
        </p:cxnSp>
      </p:grpSp>
      <p:grpSp>
        <p:nvGrpSpPr>
          <p:cNvPr id="71" name="Group 70"/>
          <p:cNvGrpSpPr/>
          <p:nvPr/>
        </p:nvGrpSpPr>
        <p:grpSpPr>
          <a:xfrm>
            <a:off x="3273264" y="2803961"/>
            <a:ext cx="617157" cy="829848"/>
            <a:chOff x="2656134" y="478635"/>
            <a:chExt cx="617157" cy="829848"/>
          </a:xfrm>
        </p:grpSpPr>
        <p:sp>
          <p:nvSpPr>
            <p:cNvPr id="72" name="TextBox 71"/>
            <p:cNvSpPr txBox="1"/>
            <p:nvPr/>
          </p:nvSpPr>
          <p:spPr bwMode="auto">
            <a:xfrm>
              <a:off x="2656134" y="1139206"/>
              <a:ext cx="617157" cy="169277"/>
            </a:xfrm>
            <a:prstGeom prst="rect">
              <a:avLst/>
            </a:prstGeom>
            <a:noFill/>
            <a:ln w="9525">
              <a:noFill/>
              <a:miter lim="800000"/>
              <a:headEnd/>
              <a:tailEnd/>
            </a:ln>
          </p:spPr>
          <p:txBody>
            <a:bodyPr wrap="none" lIns="0" tIns="0" rIns="0" bIns="0" rtlCol="0">
              <a:spAutoFit/>
            </a:bodyPr>
            <a:lstStyle/>
            <a:p>
              <a:r>
                <a:rPr lang="en-US" sz="1100" dirty="0" smtClean="0">
                  <a:solidFill>
                    <a:srgbClr val="FFFF00"/>
                  </a:solidFill>
                  <a:latin typeface="Verdana" pitchFamily="34" charset="0"/>
                </a:rPr>
                <a:t>100 MHz</a:t>
              </a:r>
              <a:endParaRPr lang="en-US" sz="1100" dirty="0">
                <a:solidFill>
                  <a:srgbClr val="FFFF00"/>
                </a:solidFill>
                <a:latin typeface="Verdana" pitchFamily="34" charset="0"/>
              </a:endParaRPr>
            </a:p>
          </p:txBody>
        </p:sp>
        <p:cxnSp>
          <p:nvCxnSpPr>
            <p:cNvPr id="73" name="Straight Connector 72"/>
            <p:cNvCxnSpPr/>
            <p:nvPr/>
          </p:nvCxnSpPr>
          <p:spPr bwMode="auto">
            <a:xfrm>
              <a:off x="2966248" y="478635"/>
              <a:ext cx="0" cy="640080"/>
            </a:xfrm>
            <a:prstGeom prst="line">
              <a:avLst/>
            </a:prstGeom>
            <a:solidFill>
              <a:schemeClr val="accent1"/>
            </a:solidFill>
            <a:ln w="28575" cap="flat" cmpd="sng" algn="ctr">
              <a:solidFill>
                <a:srgbClr val="FFFF00"/>
              </a:solidFill>
              <a:prstDash val="solid"/>
              <a:round/>
              <a:headEnd type="none" w="med" len="med"/>
              <a:tailEnd type="none" w="med" len="med"/>
            </a:ln>
            <a:effectLst/>
          </p:spPr>
        </p:cxnSp>
      </p:grpSp>
      <p:grpSp>
        <p:nvGrpSpPr>
          <p:cNvPr id="74" name="Group 73"/>
          <p:cNvGrpSpPr/>
          <p:nvPr/>
        </p:nvGrpSpPr>
        <p:grpSpPr>
          <a:xfrm>
            <a:off x="5606889" y="2806342"/>
            <a:ext cx="617157" cy="827483"/>
            <a:chOff x="4989759" y="481016"/>
            <a:chExt cx="617157" cy="827483"/>
          </a:xfrm>
        </p:grpSpPr>
        <p:sp>
          <p:nvSpPr>
            <p:cNvPr id="75" name="TextBox 74"/>
            <p:cNvSpPr txBox="1"/>
            <p:nvPr/>
          </p:nvSpPr>
          <p:spPr bwMode="auto">
            <a:xfrm>
              <a:off x="4989759" y="1139222"/>
              <a:ext cx="617157" cy="169277"/>
            </a:xfrm>
            <a:prstGeom prst="rect">
              <a:avLst/>
            </a:prstGeom>
            <a:noFill/>
            <a:ln w="9525">
              <a:noFill/>
              <a:miter lim="800000"/>
              <a:headEnd/>
              <a:tailEnd/>
            </a:ln>
          </p:spPr>
          <p:txBody>
            <a:bodyPr wrap="none" lIns="0" tIns="0" rIns="0" bIns="0" rtlCol="0">
              <a:spAutoFit/>
            </a:bodyPr>
            <a:lstStyle/>
            <a:p>
              <a:r>
                <a:rPr lang="en-US" sz="1100" dirty="0" smtClean="0">
                  <a:solidFill>
                    <a:srgbClr val="FFFF00"/>
                  </a:solidFill>
                  <a:latin typeface="Verdana" pitchFamily="34" charset="0"/>
                </a:rPr>
                <a:t>200 MHz</a:t>
              </a:r>
              <a:endParaRPr lang="en-US" sz="1100" dirty="0">
                <a:solidFill>
                  <a:srgbClr val="FFFF00"/>
                </a:solidFill>
                <a:latin typeface="Verdana" pitchFamily="34" charset="0"/>
              </a:endParaRPr>
            </a:p>
          </p:txBody>
        </p:sp>
        <p:cxnSp>
          <p:nvCxnSpPr>
            <p:cNvPr id="76" name="Straight Connector 75"/>
            <p:cNvCxnSpPr/>
            <p:nvPr/>
          </p:nvCxnSpPr>
          <p:spPr bwMode="auto">
            <a:xfrm>
              <a:off x="5300667" y="481016"/>
              <a:ext cx="0" cy="640080"/>
            </a:xfrm>
            <a:prstGeom prst="line">
              <a:avLst/>
            </a:prstGeom>
            <a:solidFill>
              <a:schemeClr val="accent1"/>
            </a:solidFill>
            <a:ln w="28575" cap="flat" cmpd="sng" algn="ctr">
              <a:solidFill>
                <a:srgbClr val="FFFF00"/>
              </a:solidFill>
              <a:prstDash val="solid"/>
              <a:round/>
              <a:headEnd type="none" w="med" len="med"/>
              <a:tailEnd type="none" w="med" len="med"/>
            </a:ln>
            <a:effectLst/>
          </p:spPr>
        </p:cxnSp>
      </p:grpSp>
      <p:grpSp>
        <p:nvGrpSpPr>
          <p:cNvPr id="77" name="Group 76"/>
          <p:cNvGrpSpPr/>
          <p:nvPr/>
        </p:nvGrpSpPr>
        <p:grpSpPr>
          <a:xfrm>
            <a:off x="8029560" y="3916955"/>
            <a:ext cx="428002" cy="829869"/>
            <a:chOff x="7412430" y="478631"/>
            <a:chExt cx="428002" cy="829869"/>
          </a:xfrm>
        </p:grpSpPr>
        <p:sp>
          <p:nvSpPr>
            <p:cNvPr id="78" name="TextBox 77"/>
            <p:cNvSpPr txBox="1"/>
            <p:nvPr/>
          </p:nvSpPr>
          <p:spPr bwMode="auto">
            <a:xfrm>
              <a:off x="7412430" y="1139223"/>
              <a:ext cx="428002" cy="169277"/>
            </a:xfrm>
            <a:prstGeom prst="rect">
              <a:avLst/>
            </a:prstGeom>
            <a:noFill/>
            <a:ln w="9525">
              <a:noFill/>
              <a:miter lim="800000"/>
              <a:headEnd/>
              <a:tailEnd/>
            </a:ln>
          </p:spPr>
          <p:txBody>
            <a:bodyPr wrap="none" lIns="0" tIns="0" rIns="0" bIns="0" rtlCol="0">
              <a:spAutoFit/>
            </a:bodyPr>
            <a:lstStyle/>
            <a:p>
              <a:r>
                <a:rPr lang="en-US" sz="1100" dirty="0" smtClean="0">
                  <a:solidFill>
                    <a:srgbClr val="FFFF00"/>
                  </a:solidFill>
                  <a:latin typeface="Verdana" pitchFamily="34" charset="0"/>
                </a:rPr>
                <a:t>3 GHz</a:t>
              </a:r>
              <a:endParaRPr lang="en-US" sz="1100" dirty="0">
                <a:solidFill>
                  <a:srgbClr val="FFFF00"/>
                </a:solidFill>
                <a:latin typeface="Verdana" pitchFamily="34" charset="0"/>
              </a:endParaRPr>
            </a:p>
          </p:txBody>
        </p:sp>
        <p:cxnSp>
          <p:nvCxnSpPr>
            <p:cNvPr id="79" name="Straight Connector 78"/>
            <p:cNvCxnSpPr/>
            <p:nvPr/>
          </p:nvCxnSpPr>
          <p:spPr bwMode="auto">
            <a:xfrm>
              <a:off x="7629529" y="478631"/>
              <a:ext cx="0" cy="640080"/>
            </a:xfrm>
            <a:prstGeom prst="line">
              <a:avLst/>
            </a:prstGeom>
            <a:solidFill>
              <a:schemeClr val="accent1"/>
            </a:solidFill>
            <a:ln w="28575" cap="flat" cmpd="sng" algn="ctr">
              <a:solidFill>
                <a:srgbClr val="FFFF00"/>
              </a:solidFill>
              <a:prstDash val="solid"/>
              <a:round/>
              <a:headEnd type="none" w="med" len="med"/>
              <a:tailEnd type="none" w="med" len="med"/>
            </a:ln>
            <a:effectLst/>
          </p:spPr>
        </p:cxnSp>
      </p:grpSp>
      <p:grpSp>
        <p:nvGrpSpPr>
          <p:cNvPr id="80" name="Group 79"/>
          <p:cNvGrpSpPr/>
          <p:nvPr/>
        </p:nvGrpSpPr>
        <p:grpSpPr>
          <a:xfrm>
            <a:off x="3368504" y="3916959"/>
            <a:ext cx="428002" cy="829848"/>
            <a:chOff x="2751374" y="478635"/>
            <a:chExt cx="428002" cy="829848"/>
          </a:xfrm>
        </p:grpSpPr>
        <p:sp>
          <p:nvSpPr>
            <p:cNvPr id="81" name="TextBox 80"/>
            <p:cNvSpPr txBox="1"/>
            <p:nvPr/>
          </p:nvSpPr>
          <p:spPr bwMode="auto">
            <a:xfrm>
              <a:off x="2751374" y="1139206"/>
              <a:ext cx="428002" cy="169277"/>
            </a:xfrm>
            <a:prstGeom prst="rect">
              <a:avLst/>
            </a:prstGeom>
            <a:noFill/>
            <a:ln w="9525">
              <a:noFill/>
              <a:miter lim="800000"/>
              <a:headEnd/>
              <a:tailEnd/>
            </a:ln>
          </p:spPr>
          <p:txBody>
            <a:bodyPr wrap="none" lIns="0" tIns="0" rIns="0" bIns="0" rtlCol="0">
              <a:spAutoFit/>
            </a:bodyPr>
            <a:lstStyle/>
            <a:p>
              <a:r>
                <a:rPr lang="en-US" sz="1100" dirty="0" smtClean="0">
                  <a:solidFill>
                    <a:srgbClr val="FFFF00"/>
                  </a:solidFill>
                  <a:latin typeface="Verdana" pitchFamily="34" charset="0"/>
                </a:rPr>
                <a:t>1 GHz</a:t>
              </a:r>
              <a:endParaRPr lang="en-US" sz="1100" dirty="0">
                <a:solidFill>
                  <a:srgbClr val="FFFF00"/>
                </a:solidFill>
                <a:latin typeface="Verdana" pitchFamily="34" charset="0"/>
              </a:endParaRPr>
            </a:p>
          </p:txBody>
        </p:sp>
        <p:cxnSp>
          <p:nvCxnSpPr>
            <p:cNvPr id="82" name="Straight Connector 81"/>
            <p:cNvCxnSpPr/>
            <p:nvPr/>
          </p:nvCxnSpPr>
          <p:spPr bwMode="auto">
            <a:xfrm>
              <a:off x="2966248" y="478635"/>
              <a:ext cx="0" cy="640080"/>
            </a:xfrm>
            <a:prstGeom prst="line">
              <a:avLst/>
            </a:prstGeom>
            <a:solidFill>
              <a:schemeClr val="accent1"/>
            </a:solidFill>
            <a:ln w="28575" cap="flat" cmpd="sng" algn="ctr">
              <a:solidFill>
                <a:srgbClr val="FFFF00"/>
              </a:solidFill>
              <a:prstDash val="solid"/>
              <a:round/>
              <a:headEnd type="none" w="med" len="med"/>
              <a:tailEnd type="none" w="med" len="med"/>
            </a:ln>
            <a:effectLst/>
          </p:spPr>
        </p:cxnSp>
      </p:grpSp>
      <p:grpSp>
        <p:nvGrpSpPr>
          <p:cNvPr id="83" name="Group 82"/>
          <p:cNvGrpSpPr/>
          <p:nvPr/>
        </p:nvGrpSpPr>
        <p:grpSpPr>
          <a:xfrm>
            <a:off x="5702129" y="3919340"/>
            <a:ext cx="428002" cy="827483"/>
            <a:chOff x="5084999" y="481016"/>
            <a:chExt cx="428002" cy="827483"/>
          </a:xfrm>
        </p:grpSpPr>
        <p:sp>
          <p:nvSpPr>
            <p:cNvPr id="84" name="TextBox 83"/>
            <p:cNvSpPr txBox="1"/>
            <p:nvPr/>
          </p:nvSpPr>
          <p:spPr bwMode="auto">
            <a:xfrm>
              <a:off x="5084999" y="1139222"/>
              <a:ext cx="428002" cy="169277"/>
            </a:xfrm>
            <a:prstGeom prst="rect">
              <a:avLst/>
            </a:prstGeom>
            <a:noFill/>
            <a:ln w="9525">
              <a:noFill/>
              <a:miter lim="800000"/>
              <a:headEnd/>
              <a:tailEnd/>
            </a:ln>
          </p:spPr>
          <p:txBody>
            <a:bodyPr wrap="none" lIns="0" tIns="0" rIns="0" bIns="0" rtlCol="0">
              <a:spAutoFit/>
            </a:bodyPr>
            <a:lstStyle/>
            <a:p>
              <a:r>
                <a:rPr lang="en-US" sz="1100" dirty="0" smtClean="0">
                  <a:solidFill>
                    <a:srgbClr val="FFFF00"/>
                  </a:solidFill>
                  <a:latin typeface="Verdana" pitchFamily="34" charset="0"/>
                </a:rPr>
                <a:t>2 GHz</a:t>
              </a:r>
              <a:endParaRPr lang="en-US" sz="1100" dirty="0">
                <a:solidFill>
                  <a:srgbClr val="FFFF00"/>
                </a:solidFill>
                <a:latin typeface="Verdana" pitchFamily="34" charset="0"/>
              </a:endParaRPr>
            </a:p>
          </p:txBody>
        </p:sp>
        <p:cxnSp>
          <p:nvCxnSpPr>
            <p:cNvPr id="85" name="Straight Connector 84"/>
            <p:cNvCxnSpPr/>
            <p:nvPr/>
          </p:nvCxnSpPr>
          <p:spPr bwMode="auto">
            <a:xfrm>
              <a:off x="5300667" y="481016"/>
              <a:ext cx="0" cy="640080"/>
            </a:xfrm>
            <a:prstGeom prst="line">
              <a:avLst/>
            </a:prstGeom>
            <a:solidFill>
              <a:schemeClr val="accent1"/>
            </a:solidFill>
            <a:ln w="28575" cap="flat" cmpd="sng" algn="ctr">
              <a:solidFill>
                <a:srgbClr val="FFFF00"/>
              </a:solidFill>
              <a:prstDash val="solid"/>
              <a:round/>
              <a:headEnd type="none" w="med" len="med"/>
              <a:tailEnd type="none" w="med" len="med"/>
            </a:ln>
            <a:effectLst/>
          </p:spPr>
        </p:cxnSp>
      </p:grpSp>
      <p:sp>
        <p:nvSpPr>
          <p:cNvPr id="86" name="Rounded Rectangle 85"/>
          <p:cNvSpPr/>
          <p:nvPr/>
        </p:nvSpPr>
        <p:spPr bwMode="auto">
          <a:xfrm>
            <a:off x="2449830" y="607646"/>
            <a:ext cx="2774462" cy="500185"/>
          </a:xfrm>
          <a:prstGeom prst="roundRect">
            <a:avLst/>
          </a:prstGeom>
          <a:solidFill>
            <a:srgbClr val="33CC33"/>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rPr>
              <a:t>AM Broadcast</a:t>
            </a:r>
          </a:p>
        </p:txBody>
      </p:sp>
      <p:sp>
        <p:nvSpPr>
          <p:cNvPr id="87" name="Rounded Rectangle 86"/>
          <p:cNvSpPr/>
          <p:nvPr/>
        </p:nvSpPr>
        <p:spPr bwMode="auto">
          <a:xfrm>
            <a:off x="5449595" y="603982"/>
            <a:ext cx="474479" cy="500185"/>
          </a:xfrm>
          <a:prstGeom prst="roundRect">
            <a:avLst/>
          </a:prstGeom>
          <a:solidFill>
            <a:srgbClr val="FF0000"/>
          </a:solidFill>
          <a:ln w="9525" cap="flat" cmpd="sng" algn="ctr">
            <a:noFill/>
            <a:prstDash val="solid"/>
            <a:round/>
            <a:headEnd type="none" w="med" len="med"/>
            <a:tailEnd type="none" w="med" len="med"/>
          </a:ln>
          <a:effectLst/>
        </p:spPr>
        <p:txBody>
          <a:bodyPr vert="vert270"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rPr>
              <a:t>160M</a:t>
            </a:r>
          </a:p>
        </p:txBody>
      </p:sp>
      <p:sp>
        <p:nvSpPr>
          <p:cNvPr id="88" name="Rounded Rectangle 87"/>
          <p:cNvSpPr/>
          <p:nvPr/>
        </p:nvSpPr>
        <p:spPr bwMode="auto">
          <a:xfrm>
            <a:off x="5929655" y="603982"/>
            <a:ext cx="2082775" cy="500185"/>
          </a:xfrm>
          <a:prstGeom prst="roundRect">
            <a:avLst/>
          </a:prstGeom>
          <a:solidFill>
            <a:schemeClr val="bg2">
              <a:lumMod val="75000"/>
            </a:schemeClr>
          </a:soli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200" b="1" dirty="0" smtClean="0">
                <a:solidFill>
                  <a:schemeClr val="bg1"/>
                </a:solidFill>
                <a:latin typeface="Arial" panose="020B0604020202020204" pitchFamily="34" charset="0"/>
                <a:cs typeface="Arial" panose="020B0604020202020204" pitchFamily="34" charset="0"/>
              </a:rPr>
              <a:t>       Marine</a:t>
            </a:r>
            <a:endParaRPr lang="en-US" sz="1200" b="1" dirty="0">
              <a:solidFill>
                <a:schemeClr val="bg1"/>
              </a:solidFill>
              <a:latin typeface="Arial" panose="020B0604020202020204" pitchFamily="34" charset="0"/>
              <a:cs typeface="Arial" panose="020B0604020202020204" pitchFamily="34" charset="0"/>
            </a:endParaRPr>
          </a:p>
        </p:txBody>
      </p:sp>
      <p:sp>
        <p:nvSpPr>
          <p:cNvPr id="89" name="TextBox 88"/>
          <p:cNvSpPr txBox="1"/>
          <p:nvPr/>
        </p:nvSpPr>
        <p:spPr bwMode="auto">
          <a:xfrm>
            <a:off x="1345282" y="700186"/>
            <a:ext cx="410369" cy="307777"/>
          </a:xfrm>
          <a:prstGeom prst="rect">
            <a:avLst/>
          </a:prstGeom>
          <a:noFill/>
          <a:ln w="9525">
            <a:noFill/>
            <a:miter lim="800000"/>
            <a:headEnd/>
            <a:tailEnd/>
          </a:ln>
        </p:spPr>
        <p:txBody>
          <a:bodyPr wrap="none" lIns="0" tIns="0" rIns="0" bIns="0" rtlCol="0">
            <a:spAutoFit/>
          </a:bodyPr>
          <a:lstStyle/>
          <a:p>
            <a:r>
              <a:rPr lang="en-US" sz="2000" b="1" dirty="0" smtClean="0">
                <a:solidFill>
                  <a:schemeClr val="bg1"/>
                </a:solidFill>
                <a:latin typeface="Verdana" pitchFamily="34" charset="0"/>
              </a:rPr>
              <a:t>MF</a:t>
            </a:r>
            <a:endParaRPr lang="en-US" sz="2000" b="1" dirty="0">
              <a:solidFill>
                <a:schemeClr val="bg1"/>
              </a:solidFill>
              <a:latin typeface="Verdana" pitchFamily="34" charset="0"/>
            </a:endParaRPr>
          </a:p>
        </p:txBody>
      </p:sp>
      <p:sp>
        <p:nvSpPr>
          <p:cNvPr id="90" name="TextBox 89"/>
          <p:cNvSpPr txBox="1"/>
          <p:nvPr/>
        </p:nvSpPr>
        <p:spPr bwMode="auto">
          <a:xfrm>
            <a:off x="1374136" y="1805085"/>
            <a:ext cx="381515" cy="307777"/>
          </a:xfrm>
          <a:prstGeom prst="rect">
            <a:avLst/>
          </a:prstGeom>
          <a:noFill/>
          <a:ln w="9525">
            <a:noFill/>
            <a:miter lim="800000"/>
            <a:headEnd/>
            <a:tailEnd/>
          </a:ln>
        </p:spPr>
        <p:txBody>
          <a:bodyPr wrap="none" lIns="0" tIns="0" rIns="0" bIns="0" rtlCol="0">
            <a:spAutoFit/>
          </a:bodyPr>
          <a:lstStyle/>
          <a:p>
            <a:r>
              <a:rPr lang="en-US" sz="2000" b="1" dirty="0" smtClean="0">
                <a:solidFill>
                  <a:schemeClr val="bg1"/>
                </a:solidFill>
                <a:latin typeface="Verdana" pitchFamily="34" charset="0"/>
              </a:rPr>
              <a:t>HF</a:t>
            </a:r>
            <a:endParaRPr lang="en-US" sz="2000" b="1" dirty="0">
              <a:solidFill>
                <a:schemeClr val="bg1"/>
              </a:solidFill>
              <a:latin typeface="Verdana" pitchFamily="34" charset="0"/>
            </a:endParaRPr>
          </a:p>
        </p:txBody>
      </p:sp>
      <p:sp>
        <p:nvSpPr>
          <p:cNvPr id="91" name="TextBox 90"/>
          <p:cNvSpPr txBox="1"/>
          <p:nvPr/>
        </p:nvSpPr>
        <p:spPr bwMode="auto">
          <a:xfrm>
            <a:off x="1172158" y="2959040"/>
            <a:ext cx="577081" cy="307777"/>
          </a:xfrm>
          <a:prstGeom prst="rect">
            <a:avLst/>
          </a:prstGeom>
          <a:noFill/>
          <a:ln w="9525">
            <a:noFill/>
            <a:miter lim="800000"/>
            <a:headEnd/>
            <a:tailEnd/>
          </a:ln>
        </p:spPr>
        <p:txBody>
          <a:bodyPr wrap="none" lIns="0" tIns="0" rIns="0" bIns="0" rtlCol="0">
            <a:spAutoFit/>
          </a:bodyPr>
          <a:lstStyle/>
          <a:p>
            <a:r>
              <a:rPr lang="en-US" sz="2000" b="1" dirty="0" smtClean="0">
                <a:solidFill>
                  <a:schemeClr val="bg1"/>
                </a:solidFill>
                <a:latin typeface="Verdana" pitchFamily="34" charset="0"/>
              </a:rPr>
              <a:t>VHF</a:t>
            </a:r>
            <a:endParaRPr lang="en-US" sz="2000" b="1" dirty="0">
              <a:solidFill>
                <a:schemeClr val="bg1"/>
              </a:solidFill>
              <a:latin typeface="Verdana" pitchFamily="34" charset="0"/>
            </a:endParaRPr>
          </a:p>
        </p:txBody>
      </p:sp>
      <p:sp>
        <p:nvSpPr>
          <p:cNvPr id="92" name="TextBox 91"/>
          <p:cNvSpPr txBox="1"/>
          <p:nvPr/>
        </p:nvSpPr>
        <p:spPr bwMode="auto">
          <a:xfrm>
            <a:off x="1159334" y="4052035"/>
            <a:ext cx="589905" cy="307777"/>
          </a:xfrm>
          <a:prstGeom prst="rect">
            <a:avLst/>
          </a:prstGeom>
          <a:noFill/>
          <a:ln w="9525">
            <a:noFill/>
            <a:miter lim="800000"/>
            <a:headEnd/>
            <a:tailEnd/>
          </a:ln>
        </p:spPr>
        <p:txBody>
          <a:bodyPr wrap="none" lIns="0" tIns="0" rIns="0" bIns="0" rtlCol="0">
            <a:spAutoFit/>
          </a:bodyPr>
          <a:lstStyle/>
          <a:p>
            <a:r>
              <a:rPr lang="en-US" sz="2000" b="1" dirty="0" smtClean="0">
                <a:solidFill>
                  <a:schemeClr val="bg1"/>
                </a:solidFill>
                <a:latin typeface="Verdana" pitchFamily="34" charset="0"/>
              </a:rPr>
              <a:t>UHF</a:t>
            </a:r>
            <a:endParaRPr lang="en-US" sz="2000" b="1" dirty="0">
              <a:solidFill>
                <a:schemeClr val="bg1"/>
              </a:solidFill>
              <a:latin typeface="Verdana" pitchFamily="34" charset="0"/>
            </a:endParaRPr>
          </a:p>
        </p:txBody>
      </p:sp>
      <p:sp>
        <p:nvSpPr>
          <p:cNvPr id="93" name="Rounded Rectangle 92"/>
          <p:cNvSpPr/>
          <p:nvPr/>
        </p:nvSpPr>
        <p:spPr bwMode="auto">
          <a:xfrm>
            <a:off x="1047750" y="409575"/>
            <a:ext cx="7620000" cy="1038225"/>
          </a:xfrm>
          <a:prstGeom prst="roundRect">
            <a:avLst/>
          </a:prstGeom>
          <a:solidFill>
            <a:srgbClr val="00004C">
              <a:alpha val="69804"/>
            </a:srgbClr>
          </a:solidFill>
          <a:ln w="317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2400"/>
          </a:p>
        </p:txBody>
      </p:sp>
      <p:sp>
        <p:nvSpPr>
          <p:cNvPr id="94" name="Rounded Rectangle 93"/>
          <p:cNvSpPr/>
          <p:nvPr/>
        </p:nvSpPr>
        <p:spPr bwMode="auto">
          <a:xfrm>
            <a:off x="2072005" y="1708881"/>
            <a:ext cx="119064" cy="500185"/>
          </a:xfrm>
          <a:prstGeom prst="roundRect">
            <a:avLst/>
          </a:prstGeom>
          <a:solidFill>
            <a:srgbClr val="FF0000"/>
          </a:solidFill>
          <a:ln w="9525" cap="flat" cmpd="sng" algn="ctr">
            <a:noFill/>
            <a:prstDash val="solid"/>
            <a:round/>
            <a:headEnd type="none" w="med" len="med"/>
            <a:tailEnd type="none" w="med" len="med"/>
          </a:ln>
          <a:effectLst/>
        </p:spPr>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en-US" sz="800" b="1" dirty="0" smtClean="0">
                <a:solidFill>
                  <a:schemeClr val="bg1"/>
                </a:solidFill>
                <a:latin typeface="Arial" panose="020B0604020202020204" pitchFamily="34" charset="0"/>
                <a:cs typeface="Arial" panose="020B0604020202020204" pitchFamily="34" charset="0"/>
              </a:rPr>
              <a:t>80M</a:t>
            </a:r>
            <a:endParaRPr lang="en-US" sz="800" b="1" dirty="0">
              <a:solidFill>
                <a:schemeClr val="bg1"/>
              </a:solidFill>
              <a:latin typeface="Arial" panose="020B0604020202020204" pitchFamily="34" charset="0"/>
              <a:cs typeface="Arial" panose="020B0604020202020204" pitchFamily="34" charset="0"/>
            </a:endParaRPr>
          </a:p>
        </p:txBody>
      </p:sp>
      <p:sp>
        <p:nvSpPr>
          <p:cNvPr id="95" name="Rounded Rectangle 94"/>
          <p:cNvSpPr/>
          <p:nvPr/>
        </p:nvSpPr>
        <p:spPr bwMode="auto">
          <a:xfrm>
            <a:off x="2891254" y="1704102"/>
            <a:ext cx="71339" cy="500185"/>
          </a:xfrm>
          <a:prstGeom prst="roundRect">
            <a:avLst/>
          </a:prstGeom>
          <a:solidFill>
            <a:srgbClr val="FF0000"/>
          </a:solidFill>
          <a:ln w="9525" cap="flat" cmpd="sng" algn="ctr">
            <a:noFill/>
            <a:prstDash val="solid"/>
            <a:round/>
            <a:headEnd type="none" w="med" len="med"/>
            <a:tailEnd type="none" w="med" len="med"/>
          </a:ln>
          <a:effectLst/>
        </p:spPr>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en-US" sz="800" b="1" dirty="0" smtClean="0">
                <a:solidFill>
                  <a:schemeClr val="bg1"/>
                </a:solidFill>
                <a:latin typeface="Arial" panose="020B0604020202020204" pitchFamily="34" charset="0"/>
                <a:cs typeface="Arial" panose="020B0604020202020204" pitchFamily="34" charset="0"/>
              </a:rPr>
              <a:t>40M</a:t>
            </a:r>
            <a:endParaRPr lang="en-US" sz="800" b="1" dirty="0">
              <a:solidFill>
                <a:schemeClr val="bg1"/>
              </a:solidFill>
              <a:latin typeface="Arial" panose="020B0604020202020204" pitchFamily="34" charset="0"/>
              <a:cs typeface="Arial" panose="020B0604020202020204" pitchFamily="34" charset="0"/>
            </a:endParaRPr>
          </a:p>
        </p:txBody>
      </p:sp>
      <p:sp>
        <p:nvSpPr>
          <p:cNvPr id="96" name="Rounded Rectangle 95"/>
          <p:cNvSpPr/>
          <p:nvPr/>
        </p:nvSpPr>
        <p:spPr bwMode="auto">
          <a:xfrm>
            <a:off x="3612828" y="1704086"/>
            <a:ext cx="45720" cy="500185"/>
          </a:xfrm>
          <a:prstGeom prst="roundRect">
            <a:avLst/>
          </a:prstGeom>
          <a:solidFill>
            <a:srgbClr val="FF0000"/>
          </a:solidFill>
          <a:ln w="9525" cap="flat" cmpd="sng" algn="ctr">
            <a:noFill/>
            <a:prstDash val="solid"/>
            <a:round/>
            <a:headEnd type="none" w="med" len="med"/>
            <a:tailEnd type="none" w="med" len="med"/>
          </a:ln>
          <a:effectLst/>
        </p:spPr>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en-US" sz="800" b="1" dirty="0" smtClean="0">
                <a:solidFill>
                  <a:schemeClr val="bg1"/>
                </a:solidFill>
                <a:latin typeface="Arial" panose="020B0604020202020204" pitchFamily="34" charset="0"/>
                <a:cs typeface="Arial" panose="020B0604020202020204" pitchFamily="34" charset="0"/>
              </a:rPr>
              <a:t>30M</a:t>
            </a:r>
            <a:endParaRPr lang="en-US" sz="800" b="1" dirty="0">
              <a:solidFill>
                <a:schemeClr val="bg1"/>
              </a:solidFill>
              <a:latin typeface="Arial" panose="020B0604020202020204" pitchFamily="34" charset="0"/>
              <a:cs typeface="Arial" panose="020B0604020202020204" pitchFamily="34" charset="0"/>
            </a:endParaRPr>
          </a:p>
        </p:txBody>
      </p:sp>
      <p:sp>
        <p:nvSpPr>
          <p:cNvPr id="97" name="Rounded Rectangle 96"/>
          <p:cNvSpPr/>
          <p:nvPr/>
        </p:nvSpPr>
        <p:spPr bwMode="auto">
          <a:xfrm>
            <a:off x="4525647" y="1708881"/>
            <a:ext cx="80007" cy="500185"/>
          </a:xfrm>
          <a:prstGeom prst="roundRect">
            <a:avLst/>
          </a:prstGeom>
          <a:solidFill>
            <a:srgbClr val="FF0000"/>
          </a:solidFill>
          <a:ln w="9525" cap="flat" cmpd="sng" algn="ctr">
            <a:noFill/>
            <a:prstDash val="solid"/>
            <a:round/>
            <a:headEnd type="none" w="med" len="med"/>
            <a:tailEnd type="none" w="med" len="med"/>
          </a:ln>
          <a:effectLst/>
        </p:spPr>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en-US" sz="800" b="1" dirty="0" smtClean="0">
                <a:solidFill>
                  <a:schemeClr val="bg1"/>
                </a:solidFill>
                <a:latin typeface="Arial" panose="020B0604020202020204" pitchFamily="34" charset="0"/>
                <a:cs typeface="Arial" panose="020B0604020202020204" pitchFamily="34" charset="0"/>
              </a:rPr>
              <a:t>20M</a:t>
            </a:r>
            <a:endParaRPr lang="en-US" sz="800" b="1" dirty="0">
              <a:solidFill>
                <a:schemeClr val="bg1"/>
              </a:solidFill>
              <a:latin typeface="Arial" panose="020B0604020202020204" pitchFamily="34" charset="0"/>
              <a:cs typeface="Arial" panose="020B0604020202020204" pitchFamily="34" charset="0"/>
            </a:endParaRPr>
          </a:p>
        </p:txBody>
      </p:sp>
      <p:sp>
        <p:nvSpPr>
          <p:cNvPr id="98" name="Rounded Rectangle 97"/>
          <p:cNvSpPr/>
          <p:nvPr/>
        </p:nvSpPr>
        <p:spPr bwMode="auto">
          <a:xfrm>
            <a:off x="5463941" y="1704102"/>
            <a:ext cx="27432" cy="500185"/>
          </a:xfrm>
          <a:prstGeom prst="roundRect">
            <a:avLst/>
          </a:prstGeom>
          <a:solidFill>
            <a:srgbClr val="FF0000"/>
          </a:solidFill>
          <a:ln w="9525" cap="flat" cmpd="sng" algn="ctr">
            <a:noFill/>
            <a:prstDash val="solid"/>
            <a:round/>
            <a:headEnd type="none" w="med" len="med"/>
            <a:tailEnd type="none" w="med" len="med"/>
          </a:ln>
          <a:effectLst/>
        </p:spPr>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en-US" sz="800" b="1" dirty="0" smtClean="0">
                <a:solidFill>
                  <a:schemeClr val="bg1"/>
                </a:solidFill>
                <a:latin typeface="Arial" panose="020B0604020202020204" pitchFamily="34" charset="0"/>
                <a:cs typeface="Arial" panose="020B0604020202020204" pitchFamily="34" charset="0"/>
              </a:rPr>
              <a:t>17M</a:t>
            </a:r>
            <a:endParaRPr lang="en-US" sz="800" b="1" dirty="0">
              <a:solidFill>
                <a:schemeClr val="bg1"/>
              </a:solidFill>
              <a:latin typeface="Arial" panose="020B0604020202020204" pitchFamily="34" charset="0"/>
              <a:cs typeface="Arial" panose="020B0604020202020204" pitchFamily="34" charset="0"/>
            </a:endParaRPr>
          </a:p>
        </p:txBody>
      </p:sp>
      <p:sp>
        <p:nvSpPr>
          <p:cNvPr id="99" name="Rounded Rectangle 98"/>
          <p:cNvSpPr/>
          <p:nvPr/>
        </p:nvSpPr>
        <p:spPr bwMode="auto">
          <a:xfrm>
            <a:off x="6149797" y="1704086"/>
            <a:ext cx="113208" cy="500185"/>
          </a:xfrm>
          <a:prstGeom prst="roundRect">
            <a:avLst/>
          </a:prstGeom>
          <a:solidFill>
            <a:srgbClr val="FF0000"/>
          </a:solidFill>
          <a:ln w="9525" cap="flat" cmpd="sng" algn="ctr">
            <a:noFill/>
            <a:prstDash val="solid"/>
            <a:round/>
            <a:headEnd type="none" w="med" len="med"/>
            <a:tailEnd type="none" w="med" len="med"/>
          </a:ln>
          <a:effectLst/>
        </p:spPr>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en-US" sz="800" b="1" dirty="0" smtClean="0">
                <a:solidFill>
                  <a:schemeClr val="bg1"/>
                </a:solidFill>
                <a:latin typeface="Arial" panose="020B0604020202020204" pitchFamily="34" charset="0"/>
                <a:cs typeface="Arial" panose="020B0604020202020204" pitchFamily="34" charset="0"/>
              </a:rPr>
              <a:t>15M</a:t>
            </a:r>
            <a:endParaRPr lang="en-US" sz="800" b="1" dirty="0">
              <a:solidFill>
                <a:schemeClr val="bg1"/>
              </a:solidFill>
              <a:latin typeface="Arial" panose="020B0604020202020204" pitchFamily="34" charset="0"/>
              <a:cs typeface="Arial" panose="020B0604020202020204" pitchFamily="34" charset="0"/>
            </a:endParaRPr>
          </a:p>
        </p:txBody>
      </p:sp>
      <p:sp>
        <p:nvSpPr>
          <p:cNvPr id="100" name="Rounded Rectangle 99"/>
          <p:cNvSpPr/>
          <p:nvPr/>
        </p:nvSpPr>
        <p:spPr bwMode="auto">
          <a:xfrm>
            <a:off x="7045225" y="1704070"/>
            <a:ext cx="18288" cy="500185"/>
          </a:xfrm>
          <a:prstGeom prst="roundRect">
            <a:avLst/>
          </a:prstGeom>
          <a:solidFill>
            <a:srgbClr val="FF0000"/>
          </a:solidFill>
          <a:ln w="9525" cap="flat" cmpd="sng" algn="ctr">
            <a:noFill/>
            <a:prstDash val="solid"/>
            <a:round/>
            <a:headEnd type="none" w="med" len="med"/>
            <a:tailEnd type="none" w="med" len="med"/>
          </a:ln>
          <a:effectLst/>
        </p:spPr>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en-US" sz="800" b="1" dirty="0" smtClean="0">
                <a:solidFill>
                  <a:schemeClr val="bg1"/>
                </a:solidFill>
                <a:latin typeface="Arial" panose="020B0604020202020204" pitchFamily="34" charset="0"/>
                <a:cs typeface="Arial" panose="020B0604020202020204" pitchFamily="34" charset="0"/>
              </a:rPr>
              <a:t>12M</a:t>
            </a:r>
            <a:endParaRPr lang="en-US" sz="800" b="1" dirty="0">
              <a:solidFill>
                <a:schemeClr val="bg1"/>
              </a:solidFill>
              <a:latin typeface="Arial" panose="020B0604020202020204" pitchFamily="34" charset="0"/>
              <a:cs typeface="Arial" panose="020B0604020202020204" pitchFamily="34" charset="0"/>
            </a:endParaRPr>
          </a:p>
        </p:txBody>
      </p:sp>
      <p:sp>
        <p:nvSpPr>
          <p:cNvPr id="101" name="Rounded Rectangle 100"/>
          <p:cNvSpPr/>
          <p:nvPr/>
        </p:nvSpPr>
        <p:spPr bwMode="auto">
          <a:xfrm>
            <a:off x="7777479" y="1708881"/>
            <a:ext cx="409575" cy="500185"/>
          </a:xfrm>
          <a:prstGeom prst="roundRect">
            <a:avLst/>
          </a:prstGeom>
          <a:solidFill>
            <a:srgbClr val="FF0000"/>
          </a:solidFill>
          <a:ln w="9525" cap="flat" cmpd="sng" algn="ctr">
            <a:noFill/>
            <a:prstDash val="solid"/>
            <a:round/>
            <a:headEnd type="none" w="med" len="med"/>
            <a:tailEnd type="none" w="med" len="med"/>
          </a:ln>
          <a:effectLst/>
        </p:spPr>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en-US" sz="800" b="1" dirty="0" smtClean="0">
                <a:solidFill>
                  <a:schemeClr val="bg1"/>
                </a:solidFill>
                <a:latin typeface="Arial" panose="020B0604020202020204" pitchFamily="34" charset="0"/>
                <a:cs typeface="Arial" panose="020B0604020202020204" pitchFamily="34" charset="0"/>
              </a:rPr>
              <a:t>10M</a:t>
            </a:r>
            <a:endParaRPr lang="en-US" sz="800" b="1" dirty="0">
              <a:solidFill>
                <a:schemeClr val="bg1"/>
              </a:solidFill>
              <a:latin typeface="Arial" panose="020B0604020202020204" pitchFamily="34" charset="0"/>
              <a:cs typeface="Arial" panose="020B0604020202020204" pitchFamily="34" charset="0"/>
            </a:endParaRPr>
          </a:p>
        </p:txBody>
      </p:sp>
      <p:sp>
        <p:nvSpPr>
          <p:cNvPr id="102" name="Rounded Rectangle 101"/>
          <p:cNvSpPr/>
          <p:nvPr/>
        </p:nvSpPr>
        <p:spPr bwMode="auto">
          <a:xfrm>
            <a:off x="2466873" y="1702482"/>
            <a:ext cx="18288" cy="500185"/>
          </a:xfrm>
          <a:prstGeom prst="roundRect">
            <a:avLst/>
          </a:prstGeom>
          <a:solidFill>
            <a:srgbClr val="FF0000"/>
          </a:solidFill>
          <a:ln w="9525" cap="flat" cmpd="sng" algn="ctr">
            <a:noFill/>
            <a:prstDash val="solid"/>
            <a:round/>
            <a:headEnd type="none" w="med" len="med"/>
            <a:tailEnd type="none" w="med" len="med"/>
          </a:ln>
          <a:effectLst/>
        </p:spPr>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en-US" sz="800" b="1" dirty="0" smtClean="0">
                <a:solidFill>
                  <a:schemeClr val="bg1"/>
                </a:solidFill>
                <a:latin typeface="Arial" panose="020B0604020202020204" pitchFamily="34" charset="0"/>
                <a:cs typeface="Arial" panose="020B0604020202020204" pitchFamily="34" charset="0"/>
              </a:rPr>
              <a:t>60M</a:t>
            </a:r>
            <a:endParaRPr lang="en-US" sz="800" b="1" dirty="0">
              <a:solidFill>
                <a:schemeClr val="bg1"/>
              </a:solidFill>
              <a:latin typeface="Arial" panose="020B0604020202020204" pitchFamily="34" charset="0"/>
              <a:cs typeface="Arial" panose="020B0604020202020204" pitchFamily="34" charset="0"/>
            </a:endParaRPr>
          </a:p>
        </p:txBody>
      </p:sp>
      <p:sp>
        <p:nvSpPr>
          <p:cNvPr id="103" name="Rounded Rectangle 102"/>
          <p:cNvSpPr/>
          <p:nvPr/>
        </p:nvSpPr>
        <p:spPr bwMode="auto">
          <a:xfrm>
            <a:off x="7535683" y="1713610"/>
            <a:ext cx="113208" cy="500185"/>
          </a:xfrm>
          <a:prstGeom prst="roundRect">
            <a:avLst/>
          </a:prstGeom>
          <a:solidFill>
            <a:srgbClr val="99FF99"/>
          </a:solidFill>
          <a:ln w="9525" cap="flat" cmpd="sng" algn="ctr">
            <a:noFill/>
            <a:prstDash val="solid"/>
            <a:round/>
            <a:headEnd type="none" w="med" len="med"/>
            <a:tailEnd type="none" w="med" len="med"/>
          </a:ln>
          <a:effectLst/>
        </p:spPr>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en-US" sz="800" b="1" dirty="0" smtClean="0">
                <a:latin typeface="Arial" panose="020B0604020202020204" pitchFamily="34" charset="0"/>
                <a:cs typeface="Arial" panose="020B0604020202020204" pitchFamily="34" charset="0"/>
              </a:rPr>
              <a:t>CB</a:t>
            </a:r>
            <a:endParaRPr lang="en-US" sz="800" b="1" dirty="0">
              <a:latin typeface="Arial" panose="020B0604020202020204" pitchFamily="34" charset="0"/>
              <a:cs typeface="Arial" panose="020B0604020202020204" pitchFamily="34" charset="0"/>
            </a:endParaRPr>
          </a:p>
        </p:txBody>
      </p:sp>
      <p:sp>
        <p:nvSpPr>
          <p:cNvPr id="104" name="Rounded Rectangle 103"/>
          <p:cNvSpPr/>
          <p:nvPr/>
        </p:nvSpPr>
        <p:spPr bwMode="auto">
          <a:xfrm>
            <a:off x="2427606" y="2862836"/>
            <a:ext cx="107950" cy="500185"/>
          </a:xfrm>
          <a:prstGeom prst="roundRect">
            <a:avLst/>
          </a:prstGeom>
          <a:solidFill>
            <a:srgbClr val="FF0000"/>
          </a:solidFill>
          <a:ln w="9525" cap="flat" cmpd="sng" algn="ctr">
            <a:noFill/>
            <a:prstDash val="solid"/>
            <a:round/>
            <a:headEnd type="none" w="med" len="med"/>
            <a:tailEnd type="none" w="med" len="med"/>
          </a:ln>
          <a:effectLst/>
        </p:spPr>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en-US" sz="800" b="1" dirty="0" smtClean="0">
                <a:solidFill>
                  <a:schemeClr val="bg1"/>
                </a:solidFill>
                <a:latin typeface="Arial" panose="020B0604020202020204" pitchFamily="34" charset="0"/>
                <a:cs typeface="Arial" panose="020B0604020202020204" pitchFamily="34" charset="0"/>
              </a:rPr>
              <a:t>6M</a:t>
            </a:r>
            <a:endParaRPr lang="en-US" sz="800" b="1" dirty="0">
              <a:solidFill>
                <a:schemeClr val="bg1"/>
              </a:solidFill>
              <a:latin typeface="Arial" panose="020B0604020202020204" pitchFamily="34" charset="0"/>
              <a:cs typeface="Arial" panose="020B0604020202020204" pitchFamily="34" charset="0"/>
            </a:endParaRPr>
          </a:p>
        </p:txBody>
      </p:sp>
      <p:sp>
        <p:nvSpPr>
          <p:cNvPr id="105" name="Rounded Rectangle 104"/>
          <p:cNvSpPr/>
          <p:nvPr/>
        </p:nvSpPr>
        <p:spPr bwMode="auto">
          <a:xfrm>
            <a:off x="4624705" y="2862836"/>
            <a:ext cx="80963" cy="500185"/>
          </a:xfrm>
          <a:prstGeom prst="roundRect">
            <a:avLst/>
          </a:prstGeom>
          <a:solidFill>
            <a:srgbClr val="FF0000"/>
          </a:solidFill>
          <a:ln w="9525" cap="flat" cmpd="sng" algn="ctr">
            <a:noFill/>
            <a:prstDash val="solid"/>
            <a:round/>
            <a:headEnd type="none" w="med" len="med"/>
            <a:tailEnd type="none" w="med" len="med"/>
          </a:ln>
          <a:effectLst/>
        </p:spPr>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en-US" sz="800" b="1" dirty="0" smtClean="0">
                <a:solidFill>
                  <a:schemeClr val="bg1"/>
                </a:solidFill>
                <a:latin typeface="Arial" panose="020B0604020202020204" pitchFamily="34" charset="0"/>
                <a:cs typeface="Arial" panose="020B0604020202020204" pitchFamily="34" charset="0"/>
              </a:rPr>
              <a:t>2M</a:t>
            </a:r>
            <a:endParaRPr lang="en-US" sz="800" b="1" dirty="0">
              <a:solidFill>
                <a:schemeClr val="bg1"/>
              </a:solidFill>
              <a:latin typeface="Arial" panose="020B0604020202020204" pitchFamily="34" charset="0"/>
              <a:cs typeface="Arial" panose="020B0604020202020204" pitchFamily="34" charset="0"/>
            </a:endParaRPr>
          </a:p>
        </p:txBody>
      </p:sp>
      <p:sp>
        <p:nvSpPr>
          <p:cNvPr id="106" name="Rounded Rectangle 105"/>
          <p:cNvSpPr/>
          <p:nvPr/>
        </p:nvSpPr>
        <p:spPr bwMode="auto">
          <a:xfrm>
            <a:off x="6356668" y="2862836"/>
            <a:ext cx="141287" cy="500185"/>
          </a:xfrm>
          <a:prstGeom prst="roundRect">
            <a:avLst/>
          </a:prstGeom>
          <a:solidFill>
            <a:srgbClr val="FF0000"/>
          </a:solidFill>
          <a:ln w="9525" cap="flat" cmpd="sng" algn="ctr">
            <a:noFill/>
            <a:prstDash val="solid"/>
            <a:round/>
            <a:headEnd type="none" w="med" len="med"/>
            <a:tailEnd type="none" w="med" len="med"/>
          </a:ln>
          <a:effectLst/>
        </p:spPr>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en-US" sz="800" b="1" dirty="0" smtClean="0">
                <a:solidFill>
                  <a:schemeClr val="bg1"/>
                </a:solidFill>
                <a:latin typeface="Arial" panose="020B0604020202020204" pitchFamily="34" charset="0"/>
                <a:cs typeface="Arial" panose="020B0604020202020204" pitchFamily="34" charset="0"/>
              </a:rPr>
              <a:t>1.25M</a:t>
            </a:r>
            <a:endParaRPr lang="en-US" sz="800" b="1" dirty="0">
              <a:solidFill>
                <a:schemeClr val="bg1"/>
              </a:solidFill>
              <a:latin typeface="Arial" panose="020B0604020202020204" pitchFamily="34" charset="0"/>
              <a:cs typeface="Arial" panose="020B0604020202020204" pitchFamily="34" charset="0"/>
            </a:endParaRPr>
          </a:p>
        </p:txBody>
      </p:sp>
      <p:sp>
        <p:nvSpPr>
          <p:cNvPr id="107" name="Rounded Rectangle 106"/>
          <p:cNvSpPr/>
          <p:nvPr/>
        </p:nvSpPr>
        <p:spPr bwMode="auto">
          <a:xfrm>
            <a:off x="3327400" y="2862836"/>
            <a:ext cx="452438" cy="500185"/>
          </a:xfrm>
          <a:prstGeom prst="roundRect">
            <a:avLst/>
          </a:prstGeom>
          <a:solidFill>
            <a:srgbClr val="33CC33"/>
          </a:soli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b="1" dirty="0" smtClean="0">
                <a:solidFill>
                  <a:schemeClr val="bg1"/>
                </a:solidFill>
                <a:latin typeface="Arial" panose="020B0604020202020204" pitchFamily="34" charset="0"/>
                <a:cs typeface="Arial" panose="020B0604020202020204" pitchFamily="34" charset="0"/>
              </a:rPr>
              <a:t>FM</a:t>
            </a:r>
            <a:endParaRPr lang="en-US" sz="400" b="1" dirty="0">
              <a:solidFill>
                <a:schemeClr val="bg1"/>
              </a:solidFill>
              <a:latin typeface="Arial" panose="020B0604020202020204" pitchFamily="34" charset="0"/>
              <a:cs typeface="Arial" panose="020B0604020202020204" pitchFamily="34" charset="0"/>
            </a:endParaRPr>
          </a:p>
        </p:txBody>
      </p:sp>
      <p:sp>
        <p:nvSpPr>
          <p:cNvPr id="108" name="Rounded Rectangle 107"/>
          <p:cNvSpPr/>
          <p:nvPr/>
        </p:nvSpPr>
        <p:spPr bwMode="auto">
          <a:xfrm>
            <a:off x="2538413" y="2862836"/>
            <a:ext cx="381000" cy="500185"/>
          </a:xfrm>
          <a:prstGeom prst="roundRect">
            <a:avLst/>
          </a:prstGeom>
          <a:solidFill>
            <a:srgbClr val="FF33CC"/>
          </a:solidFill>
          <a:ln w="952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rPr>
              <a:t>TV</a:t>
            </a:r>
          </a:p>
        </p:txBody>
      </p:sp>
      <p:sp>
        <p:nvSpPr>
          <p:cNvPr id="109" name="Rounded Rectangle 108"/>
          <p:cNvSpPr/>
          <p:nvPr/>
        </p:nvSpPr>
        <p:spPr bwMode="auto">
          <a:xfrm>
            <a:off x="3017838" y="2862836"/>
            <a:ext cx="309562" cy="500185"/>
          </a:xfrm>
          <a:prstGeom prst="roundRect">
            <a:avLst/>
          </a:prstGeom>
          <a:solidFill>
            <a:srgbClr val="FF33CC"/>
          </a:solidFill>
          <a:ln w="9525" cap="flat" cmpd="sng" algn="ctr">
            <a:noFill/>
            <a:prstDash val="solid"/>
            <a:round/>
            <a:headEnd type="none" w="med" len="med"/>
            <a:tailEnd type="none" w="med" len="med"/>
          </a:ln>
          <a:effec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sz="1050" b="1" dirty="0" smtClean="0">
                <a:solidFill>
                  <a:schemeClr val="bg1"/>
                </a:solidFill>
                <a:latin typeface="Arial" panose="020B0604020202020204" pitchFamily="34" charset="0"/>
                <a:cs typeface="Arial" panose="020B0604020202020204" pitchFamily="34" charset="0"/>
              </a:rPr>
              <a:t>TV</a:t>
            </a:r>
            <a:endParaRPr lang="en-US" sz="1050" b="1" dirty="0">
              <a:solidFill>
                <a:schemeClr val="bg1"/>
              </a:solidFill>
              <a:latin typeface="Arial" panose="020B0604020202020204" pitchFamily="34" charset="0"/>
              <a:cs typeface="Arial" panose="020B0604020202020204" pitchFamily="34" charset="0"/>
            </a:endParaRPr>
          </a:p>
        </p:txBody>
      </p:sp>
      <p:sp>
        <p:nvSpPr>
          <p:cNvPr id="110" name="Rounded Rectangle 109"/>
          <p:cNvSpPr/>
          <p:nvPr/>
        </p:nvSpPr>
        <p:spPr bwMode="auto">
          <a:xfrm>
            <a:off x="5308600" y="2862836"/>
            <a:ext cx="889000" cy="500185"/>
          </a:xfrm>
          <a:prstGeom prst="roundRect">
            <a:avLst/>
          </a:prstGeom>
          <a:solidFill>
            <a:srgbClr val="FF33CC"/>
          </a:solidFill>
          <a:ln w="9525" cap="flat" cmpd="sng" algn="ctr">
            <a:noFill/>
            <a:prstDash val="solid"/>
            <a:round/>
            <a:headEnd type="none" w="med" len="med"/>
            <a:tailEnd type="none" w="med" len="med"/>
          </a:ln>
          <a:effec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sz="1050" b="1" dirty="0" smtClean="0">
                <a:solidFill>
                  <a:schemeClr val="bg1"/>
                </a:solidFill>
                <a:latin typeface="Arial" panose="020B0604020202020204" pitchFamily="34" charset="0"/>
                <a:cs typeface="Arial" panose="020B0604020202020204" pitchFamily="34" charset="0"/>
              </a:rPr>
              <a:t>TV</a:t>
            </a:r>
            <a:endParaRPr lang="en-US" sz="1050" b="1" dirty="0">
              <a:solidFill>
                <a:schemeClr val="bg1"/>
              </a:solidFill>
              <a:latin typeface="Arial" panose="020B0604020202020204" pitchFamily="34" charset="0"/>
              <a:cs typeface="Arial" panose="020B0604020202020204" pitchFamily="34" charset="0"/>
            </a:endParaRPr>
          </a:p>
        </p:txBody>
      </p:sp>
      <p:sp>
        <p:nvSpPr>
          <p:cNvPr id="111" name="Rounded Rectangle 110"/>
          <p:cNvSpPr/>
          <p:nvPr/>
        </p:nvSpPr>
        <p:spPr bwMode="auto">
          <a:xfrm>
            <a:off x="3778250" y="2869186"/>
            <a:ext cx="647700" cy="500185"/>
          </a:xfrm>
          <a:prstGeom prst="roundRect">
            <a:avLst/>
          </a:prstGeom>
          <a:solidFill>
            <a:schemeClr val="accent6">
              <a:lumMod val="40000"/>
              <a:lumOff val="60000"/>
            </a:schemeClr>
          </a:solidFill>
          <a:ln w="9525" cap="flat" cmpd="sng" algn="ctr">
            <a:noFill/>
            <a:prstDash val="solid"/>
            <a:round/>
            <a:headEnd type="none" w="med" len="med"/>
            <a:tailEnd type="none" w="med" len="med"/>
          </a:ln>
          <a:effec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sz="900" b="1" dirty="0" smtClean="0">
                <a:latin typeface="Arial" panose="020B0604020202020204" pitchFamily="34" charset="0"/>
                <a:cs typeface="Arial" panose="020B0604020202020204" pitchFamily="34" charset="0"/>
              </a:rPr>
              <a:t>AVIATION</a:t>
            </a:r>
            <a:endParaRPr lang="en-US" sz="900" b="1" dirty="0">
              <a:latin typeface="Arial" panose="020B0604020202020204" pitchFamily="34" charset="0"/>
              <a:cs typeface="Arial" panose="020B0604020202020204" pitchFamily="34" charset="0"/>
            </a:endParaRPr>
          </a:p>
        </p:txBody>
      </p:sp>
      <p:sp>
        <p:nvSpPr>
          <p:cNvPr id="112" name="Rounded Rectangle 111"/>
          <p:cNvSpPr/>
          <p:nvPr/>
        </p:nvSpPr>
        <p:spPr bwMode="auto">
          <a:xfrm>
            <a:off x="1956221" y="2864677"/>
            <a:ext cx="460748" cy="500185"/>
          </a:xfrm>
          <a:prstGeom prst="roundRect">
            <a:avLst/>
          </a:prstGeom>
          <a:solidFill>
            <a:srgbClr val="FFC000"/>
          </a:solidFill>
          <a:ln w="9525" cap="flat" cmpd="sng" algn="ctr">
            <a:noFill/>
            <a:prstDash val="solid"/>
            <a:round/>
            <a:headEnd type="none" w="med" len="med"/>
            <a:tailEnd type="none" w="med" len="med"/>
          </a:ln>
          <a:effectLst/>
        </p:spPr>
        <p:txBody>
          <a:bodyPr rot="0" spcFirstLastPara="0" vertOverflow="overflow" horzOverflow="overflow" vert="vert270" wrap="square" lIns="0" tIns="0" rIns="0" bIns="0" numCol="1" spcCol="0" rtlCol="0" fromWordArt="0" anchor="t" anchorCtr="0" forceAA="0" compatLnSpc="1">
            <a:prstTxWarp prst="textNoShape">
              <a:avLst/>
            </a:prstTxWarp>
            <a:noAutofit/>
          </a:bodyPr>
          <a:lstStyle/>
          <a:p>
            <a:pPr algn="ctr"/>
            <a:r>
              <a:rPr lang="en-US" sz="700" b="1" dirty="0">
                <a:latin typeface="Arial" panose="020B0604020202020204" pitchFamily="34" charset="0"/>
                <a:cs typeface="Arial" panose="020B0604020202020204" pitchFamily="34" charset="0"/>
              </a:rPr>
              <a:t>VHF-</a:t>
            </a:r>
          </a:p>
          <a:p>
            <a:pPr algn="ctr"/>
            <a:r>
              <a:rPr lang="en-US" sz="700" b="1" dirty="0">
                <a:latin typeface="Arial" panose="020B0604020202020204" pitchFamily="34" charset="0"/>
                <a:cs typeface="Arial" panose="020B0604020202020204" pitchFamily="34" charset="0"/>
              </a:rPr>
              <a:t>LOW</a:t>
            </a:r>
          </a:p>
        </p:txBody>
      </p:sp>
      <p:sp>
        <p:nvSpPr>
          <p:cNvPr id="113" name="Rounded Rectangle 112"/>
          <p:cNvSpPr/>
          <p:nvPr/>
        </p:nvSpPr>
        <p:spPr bwMode="auto">
          <a:xfrm>
            <a:off x="4713707" y="2864676"/>
            <a:ext cx="591718" cy="500185"/>
          </a:xfrm>
          <a:prstGeom prst="roundRect">
            <a:avLst/>
          </a:prstGeom>
          <a:solidFill>
            <a:srgbClr val="FFC000"/>
          </a:solidFill>
          <a:ln w="9525" cap="flat" cmpd="sng" algn="ctr">
            <a:noFill/>
            <a:prstDash val="solid"/>
            <a:round/>
            <a:headEnd type="none" w="med" len="med"/>
            <a:tailEnd type="none" w="med" len="med"/>
          </a:ln>
          <a:effectLst/>
        </p:spPr>
        <p:txBody>
          <a:bodyPr rot="0" spcFirstLastPara="0" vertOverflow="overflow" horzOverflow="overflow" vert="vert270" wrap="square" lIns="0" tIns="0" rIns="0" bIns="0" numCol="1" spcCol="0" rtlCol="0" fromWordArt="0" anchor="t" anchorCtr="0" forceAA="0" compatLnSpc="1">
            <a:prstTxWarp prst="textNoShape">
              <a:avLst/>
            </a:prstTxWarp>
            <a:noAutofit/>
          </a:bodyPr>
          <a:lstStyle/>
          <a:p>
            <a:pPr algn="ctr"/>
            <a:r>
              <a:rPr lang="en-US" sz="700" b="1" dirty="0" smtClean="0">
                <a:latin typeface="Arial" panose="020B0604020202020204" pitchFamily="34" charset="0"/>
                <a:cs typeface="Arial" panose="020B0604020202020204" pitchFamily="34" charset="0"/>
              </a:rPr>
              <a:t>VHF-</a:t>
            </a:r>
          </a:p>
          <a:p>
            <a:pPr algn="ctr"/>
            <a:r>
              <a:rPr lang="en-US" sz="700" b="1" dirty="0" smtClean="0">
                <a:latin typeface="Arial" panose="020B0604020202020204" pitchFamily="34" charset="0"/>
                <a:cs typeface="Arial" panose="020B0604020202020204" pitchFamily="34" charset="0"/>
              </a:rPr>
              <a:t>HIGH</a:t>
            </a:r>
            <a:endParaRPr lang="en-US" sz="700" b="1" dirty="0">
              <a:latin typeface="Arial" panose="020B0604020202020204" pitchFamily="34" charset="0"/>
              <a:cs typeface="Arial" panose="020B0604020202020204" pitchFamily="34" charset="0"/>
            </a:endParaRPr>
          </a:p>
        </p:txBody>
      </p:sp>
      <p:sp>
        <p:nvSpPr>
          <p:cNvPr id="114" name="Rounded Rectangle 113"/>
          <p:cNvSpPr/>
          <p:nvPr/>
        </p:nvSpPr>
        <p:spPr bwMode="auto">
          <a:xfrm>
            <a:off x="4974728" y="2862852"/>
            <a:ext cx="80963" cy="500185"/>
          </a:xfrm>
          <a:prstGeom prst="roundRect">
            <a:avLst/>
          </a:prstGeom>
          <a:solidFill>
            <a:srgbClr val="0000FF"/>
          </a:solidFill>
          <a:ln w="9525" cap="flat" cmpd="sng" algn="ctr">
            <a:noFill/>
            <a:prstDash val="solid"/>
            <a:round/>
            <a:headEnd type="none" w="med" len="med"/>
            <a:tailEnd type="none" w="med" len="med"/>
          </a:ln>
          <a:effectLst/>
        </p:spPr>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en-US" sz="500" b="1" dirty="0" smtClean="0">
                <a:solidFill>
                  <a:schemeClr val="bg1"/>
                </a:solidFill>
                <a:latin typeface="Arial" panose="020B0604020202020204" pitchFamily="34" charset="0"/>
                <a:cs typeface="Arial" panose="020B0604020202020204" pitchFamily="34" charset="0"/>
              </a:rPr>
              <a:t>WEATHER</a:t>
            </a:r>
            <a:endParaRPr lang="en-US" sz="500" b="1" dirty="0">
              <a:solidFill>
                <a:schemeClr val="bg1"/>
              </a:solidFill>
              <a:latin typeface="Arial" panose="020B0604020202020204" pitchFamily="34" charset="0"/>
              <a:cs typeface="Arial" panose="020B0604020202020204" pitchFamily="34" charset="0"/>
            </a:endParaRPr>
          </a:p>
        </p:txBody>
      </p:sp>
      <p:sp>
        <p:nvSpPr>
          <p:cNvPr id="115" name="Rounded Rectangle 114"/>
          <p:cNvSpPr/>
          <p:nvPr/>
        </p:nvSpPr>
        <p:spPr bwMode="auto">
          <a:xfrm>
            <a:off x="1047750" y="2678906"/>
            <a:ext cx="7620000" cy="1038225"/>
          </a:xfrm>
          <a:prstGeom prst="roundRect">
            <a:avLst/>
          </a:prstGeom>
          <a:solidFill>
            <a:srgbClr val="00004C">
              <a:alpha val="69804"/>
            </a:srgbClr>
          </a:solidFill>
          <a:ln w="317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2400"/>
          </a:p>
        </p:txBody>
      </p:sp>
      <p:sp>
        <p:nvSpPr>
          <p:cNvPr id="116" name="Rounded Rectangle 115"/>
          <p:cNvSpPr/>
          <p:nvPr/>
        </p:nvSpPr>
        <p:spPr bwMode="auto">
          <a:xfrm>
            <a:off x="2206943" y="3951066"/>
            <a:ext cx="77787" cy="500185"/>
          </a:xfrm>
          <a:prstGeom prst="roundRect">
            <a:avLst/>
          </a:prstGeom>
          <a:solidFill>
            <a:srgbClr val="FF0000"/>
          </a:solidFill>
          <a:ln w="9525" cap="flat" cmpd="sng" algn="ctr">
            <a:noFill/>
            <a:prstDash val="solid"/>
            <a:round/>
            <a:headEnd type="none" w="med" len="med"/>
            <a:tailEnd type="none" w="med" len="med"/>
          </a:ln>
          <a:effectLst/>
        </p:spPr>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en-US" sz="800" b="1" dirty="0" smtClean="0">
                <a:solidFill>
                  <a:schemeClr val="bg1"/>
                </a:solidFill>
                <a:latin typeface="Arial" panose="020B0604020202020204" pitchFamily="34" charset="0"/>
                <a:cs typeface="Arial" panose="020B0604020202020204" pitchFamily="34" charset="0"/>
              </a:rPr>
              <a:t>70cm</a:t>
            </a:r>
            <a:endParaRPr lang="en-US" sz="800" b="1" dirty="0">
              <a:solidFill>
                <a:schemeClr val="bg1"/>
              </a:solidFill>
              <a:latin typeface="Arial" panose="020B0604020202020204" pitchFamily="34" charset="0"/>
              <a:cs typeface="Arial" panose="020B0604020202020204" pitchFamily="34" charset="0"/>
            </a:endParaRPr>
          </a:p>
        </p:txBody>
      </p:sp>
      <p:sp>
        <p:nvSpPr>
          <p:cNvPr id="117" name="Rounded Rectangle 116"/>
          <p:cNvSpPr/>
          <p:nvPr/>
        </p:nvSpPr>
        <p:spPr bwMode="auto">
          <a:xfrm>
            <a:off x="3365819" y="3951066"/>
            <a:ext cx="57150" cy="500185"/>
          </a:xfrm>
          <a:prstGeom prst="roundRect">
            <a:avLst/>
          </a:prstGeom>
          <a:solidFill>
            <a:srgbClr val="FF0000"/>
          </a:solidFill>
          <a:ln w="9525" cap="flat" cmpd="sng" algn="ctr">
            <a:noFill/>
            <a:prstDash val="solid"/>
            <a:round/>
            <a:headEnd type="none" w="med" len="med"/>
            <a:tailEnd type="none" w="med" len="med"/>
          </a:ln>
          <a:effectLst/>
        </p:spPr>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en-US" sz="800" b="1" dirty="0" smtClean="0">
                <a:solidFill>
                  <a:schemeClr val="bg1"/>
                </a:solidFill>
                <a:latin typeface="Arial" panose="020B0604020202020204" pitchFamily="34" charset="0"/>
                <a:cs typeface="Arial" panose="020B0604020202020204" pitchFamily="34" charset="0"/>
              </a:rPr>
              <a:t>33cm</a:t>
            </a:r>
            <a:endParaRPr lang="en-US" sz="800" b="1" dirty="0">
              <a:solidFill>
                <a:schemeClr val="bg1"/>
              </a:solidFill>
              <a:latin typeface="Arial" panose="020B0604020202020204" pitchFamily="34" charset="0"/>
              <a:cs typeface="Arial" panose="020B0604020202020204" pitchFamily="34" charset="0"/>
            </a:endParaRPr>
          </a:p>
        </p:txBody>
      </p:sp>
      <p:sp>
        <p:nvSpPr>
          <p:cNvPr id="118" name="Rounded Rectangle 117"/>
          <p:cNvSpPr/>
          <p:nvPr/>
        </p:nvSpPr>
        <p:spPr bwMode="auto">
          <a:xfrm>
            <a:off x="4162424" y="3955831"/>
            <a:ext cx="130175" cy="500185"/>
          </a:xfrm>
          <a:prstGeom prst="roundRect">
            <a:avLst/>
          </a:prstGeom>
          <a:solidFill>
            <a:srgbClr val="FF0000"/>
          </a:solidFill>
          <a:ln w="9525" cap="flat" cmpd="sng" algn="ctr">
            <a:noFill/>
            <a:prstDash val="solid"/>
            <a:round/>
            <a:headEnd type="none" w="med" len="med"/>
            <a:tailEnd type="none" w="med" len="med"/>
          </a:ln>
          <a:effectLst/>
        </p:spPr>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en-US" sz="800" b="1" dirty="0" smtClean="0">
                <a:solidFill>
                  <a:schemeClr val="bg1"/>
                </a:solidFill>
                <a:latin typeface="Arial" panose="020B0604020202020204" pitchFamily="34" charset="0"/>
                <a:cs typeface="Arial" panose="020B0604020202020204" pitchFamily="34" charset="0"/>
              </a:rPr>
              <a:t>23cm</a:t>
            </a:r>
            <a:endParaRPr lang="en-US" sz="800" b="1" dirty="0">
              <a:solidFill>
                <a:schemeClr val="bg1"/>
              </a:solidFill>
              <a:latin typeface="Arial" panose="020B0604020202020204" pitchFamily="34" charset="0"/>
              <a:cs typeface="Arial" panose="020B0604020202020204" pitchFamily="34" charset="0"/>
            </a:endParaRPr>
          </a:p>
        </p:txBody>
      </p:sp>
      <p:sp>
        <p:nvSpPr>
          <p:cNvPr id="119" name="Rounded Rectangle 118"/>
          <p:cNvSpPr/>
          <p:nvPr/>
        </p:nvSpPr>
        <p:spPr bwMode="auto">
          <a:xfrm>
            <a:off x="6617495" y="3955831"/>
            <a:ext cx="18288" cy="500185"/>
          </a:xfrm>
          <a:prstGeom prst="roundRect">
            <a:avLst/>
          </a:prstGeom>
          <a:solidFill>
            <a:srgbClr val="FF0000"/>
          </a:solidFill>
          <a:ln w="9525" cap="flat" cmpd="sng" algn="ctr">
            <a:noFill/>
            <a:prstDash val="solid"/>
            <a:round/>
            <a:headEnd type="none" w="med" len="med"/>
            <a:tailEnd type="none" w="med" len="med"/>
          </a:ln>
          <a:effectLst/>
        </p:spPr>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en-US" sz="800" b="1" dirty="0" smtClean="0">
                <a:solidFill>
                  <a:schemeClr val="bg1"/>
                </a:solidFill>
                <a:latin typeface="Arial" panose="020B0604020202020204" pitchFamily="34" charset="0"/>
                <a:cs typeface="Arial" panose="020B0604020202020204" pitchFamily="34" charset="0"/>
              </a:rPr>
              <a:t>13cm</a:t>
            </a:r>
            <a:endParaRPr lang="en-US" sz="800" b="1" dirty="0">
              <a:solidFill>
                <a:schemeClr val="bg1"/>
              </a:solidFill>
              <a:latin typeface="Arial" panose="020B0604020202020204" pitchFamily="34" charset="0"/>
              <a:cs typeface="Arial" panose="020B0604020202020204" pitchFamily="34" charset="0"/>
            </a:endParaRPr>
          </a:p>
        </p:txBody>
      </p:sp>
      <p:sp>
        <p:nvSpPr>
          <p:cNvPr id="120" name="Rounded Rectangle 119"/>
          <p:cNvSpPr/>
          <p:nvPr/>
        </p:nvSpPr>
        <p:spPr bwMode="auto">
          <a:xfrm>
            <a:off x="6831332" y="3955831"/>
            <a:ext cx="142556" cy="500185"/>
          </a:xfrm>
          <a:prstGeom prst="roundRect">
            <a:avLst/>
          </a:prstGeom>
          <a:solidFill>
            <a:srgbClr val="FF0000"/>
          </a:solidFill>
          <a:ln w="9525" cap="flat" cmpd="sng" algn="ctr">
            <a:noFill/>
            <a:prstDash val="solid"/>
            <a:round/>
            <a:headEnd type="none" w="med" len="med"/>
            <a:tailEnd type="none" w="med" len="med"/>
          </a:ln>
          <a:effectLst/>
        </p:spPr>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en-US" sz="800" b="1" dirty="0" smtClean="0">
                <a:solidFill>
                  <a:schemeClr val="bg1"/>
                </a:solidFill>
                <a:latin typeface="Arial" panose="020B0604020202020204" pitchFamily="34" charset="0"/>
                <a:cs typeface="Arial" panose="020B0604020202020204" pitchFamily="34" charset="0"/>
              </a:rPr>
              <a:t>12cm</a:t>
            </a:r>
            <a:endParaRPr lang="en-US" sz="800" b="1" dirty="0">
              <a:solidFill>
                <a:schemeClr val="bg1"/>
              </a:solidFill>
              <a:latin typeface="Arial" panose="020B0604020202020204" pitchFamily="34" charset="0"/>
              <a:cs typeface="Arial" panose="020B0604020202020204" pitchFamily="34" charset="0"/>
            </a:endParaRPr>
          </a:p>
        </p:txBody>
      </p:sp>
      <p:sp>
        <p:nvSpPr>
          <p:cNvPr id="121" name="Rounded Rectangle 120"/>
          <p:cNvSpPr/>
          <p:nvPr/>
        </p:nvSpPr>
        <p:spPr bwMode="auto">
          <a:xfrm>
            <a:off x="2355850" y="3955831"/>
            <a:ext cx="508000" cy="500185"/>
          </a:xfrm>
          <a:prstGeom prst="roundRect">
            <a:avLst/>
          </a:prstGeom>
          <a:solidFill>
            <a:srgbClr val="FF33CC"/>
          </a:solidFill>
          <a:ln w="9525" cap="flat" cmpd="sng" algn="ctr">
            <a:noFill/>
            <a:prstDash val="solid"/>
            <a:round/>
            <a:headEnd type="none" w="med" len="med"/>
            <a:tailEnd type="none" w="med" len="med"/>
          </a:ln>
          <a:effec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sz="1050" b="1" dirty="0" smtClean="0">
                <a:solidFill>
                  <a:schemeClr val="bg1"/>
                </a:solidFill>
                <a:latin typeface="Arial" panose="020B0604020202020204" pitchFamily="34" charset="0"/>
                <a:cs typeface="Arial" panose="020B0604020202020204" pitchFamily="34" charset="0"/>
              </a:rPr>
              <a:t>TV</a:t>
            </a:r>
            <a:endParaRPr lang="en-US" sz="1050" b="1" dirty="0">
              <a:solidFill>
                <a:schemeClr val="bg1"/>
              </a:solidFill>
              <a:latin typeface="Arial" panose="020B0604020202020204" pitchFamily="34" charset="0"/>
              <a:cs typeface="Arial" panose="020B0604020202020204" pitchFamily="34" charset="0"/>
            </a:endParaRPr>
          </a:p>
        </p:txBody>
      </p:sp>
      <p:sp>
        <p:nvSpPr>
          <p:cNvPr id="122" name="Rounded Rectangle 121"/>
          <p:cNvSpPr/>
          <p:nvPr/>
        </p:nvSpPr>
        <p:spPr bwMode="auto">
          <a:xfrm>
            <a:off x="3124200" y="3955831"/>
            <a:ext cx="169069" cy="500185"/>
          </a:xfrm>
          <a:prstGeom prst="roundRect">
            <a:avLst/>
          </a:prstGeom>
          <a:solidFill>
            <a:srgbClr val="FFFF00"/>
          </a:solidFill>
          <a:ln w="9525" cap="flat" cmpd="sng" algn="ctr">
            <a:noFill/>
            <a:prstDash val="solid"/>
            <a:round/>
            <a:headEnd type="none" w="med" len="med"/>
            <a:tailEnd type="none" w="med" len="med"/>
          </a:ln>
          <a:effectLst/>
        </p:spPr>
        <p:txBody>
          <a:bodyPr rot="0" spcFirstLastPara="0" vertOverflow="overflow" horzOverflow="overflow" vert="vert270" wrap="square" lIns="0" tIns="0" rIns="0" bIns="0" numCol="1" spcCol="0" rtlCol="0" fromWordArt="0" anchor="ctr" anchorCtr="0" forceAA="0" compatLnSpc="1">
            <a:prstTxWarp prst="textNoShape">
              <a:avLst/>
            </a:prstTxWarp>
            <a:noAutofit/>
          </a:bodyPr>
          <a:lstStyle/>
          <a:p>
            <a:pPr algn="ctr"/>
            <a:r>
              <a:rPr lang="en-US" sz="600" b="1" dirty="0" smtClean="0">
                <a:solidFill>
                  <a:srgbClr val="0000FF"/>
                </a:solidFill>
                <a:latin typeface="Arial" panose="020B0604020202020204" pitchFamily="34" charset="0"/>
                <a:cs typeface="Arial" panose="020B0604020202020204" pitchFamily="34" charset="0"/>
              </a:rPr>
              <a:t>CELL PHONES</a:t>
            </a:r>
            <a:endParaRPr lang="en-US" sz="600" b="1" dirty="0">
              <a:solidFill>
                <a:srgbClr val="0000FF"/>
              </a:solidFill>
              <a:latin typeface="Arial" panose="020B0604020202020204" pitchFamily="34" charset="0"/>
              <a:cs typeface="Arial" panose="020B0604020202020204" pitchFamily="34" charset="0"/>
            </a:endParaRPr>
          </a:p>
        </p:txBody>
      </p:sp>
      <p:sp>
        <p:nvSpPr>
          <p:cNvPr id="123" name="Rounded Rectangle 122"/>
          <p:cNvSpPr/>
          <p:nvPr/>
        </p:nvSpPr>
        <p:spPr bwMode="auto">
          <a:xfrm>
            <a:off x="1057275" y="1543049"/>
            <a:ext cx="7620000" cy="1038225"/>
          </a:xfrm>
          <a:prstGeom prst="roundRect">
            <a:avLst/>
          </a:prstGeom>
          <a:solidFill>
            <a:srgbClr val="00004C">
              <a:alpha val="69804"/>
            </a:srgbClr>
          </a:solidFill>
          <a:ln w="317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2400"/>
          </a:p>
        </p:txBody>
      </p:sp>
      <p:sp>
        <p:nvSpPr>
          <p:cNvPr id="124" name="Rounded Rectangle 123"/>
          <p:cNvSpPr/>
          <p:nvPr/>
        </p:nvSpPr>
        <p:spPr bwMode="auto">
          <a:xfrm>
            <a:off x="2277588" y="3963767"/>
            <a:ext cx="107950" cy="500185"/>
          </a:xfrm>
          <a:prstGeom prst="roundRect">
            <a:avLst/>
          </a:prstGeom>
          <a:solidFill>
            <a:srgbClr val="0000CC"/>
          </a:solidFill>
          <a:ln w="9525" cap="flat" cmpd="sng" algn="ctr">
            <a:noFill/>
            <a:prstDash val="solid"/>
            <a:round/>
            <a:headEnd type="none" w="med" len="med"/>
            <a:tailEnd type="none" w="med" len="med"/>
          </a:ln>
          <a:effectLst/>
        </p:spPr>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en-US" sz="500" b="1" dirty="0" smtClean="0">
                <a:solidFill>
                  <a:schemeClr val="bg1"/>
                </a:solidFill>
                <a:latin typeface="Arial" panose="020B0604020202020204" pitchFamily="34" charset="0"/>
                <a:cs typeface="Arial" panose="020B0604020202020204" pitchFamily="34" charset="0"/>
              </a:rPr>
              <a:t>FRS/GMRS</a:t>
            </a:r>
            <a:endParaRPr lang="en-US" sz="500" b="1" dirty="0">
              <a:solidFill>
                <a:schemeClr val="bg1"/>
              </a:solidFill>
              <a:latin typeface="Arial" panose="020B0604020202020204" pitchFamily="34" charset="0"/>
              <a:cs typeface="Arial" panose="020B0604020202020204" pitchFamily="34" charset="0"/>
            </a:endParaRPr>
          </a:p>
        </p:txBody>
      </p:sp>
      <p:sp>
        <p:nvSpPr>
          <p:cNvPr id="125" name="TextBox 124"/>
          <p:cNvSpPr txBox="1"/>
          <p:nvPr/>
        </p:nvSpPr>
        <p:spPr bwMode="auto">
          <a:xfrm>
            <a:off x="8707593" y="4673213"/>
            <a:ext cx="263213" cy="276999"/>
          </a:xfrm>
          <a:prstGeom prst="rect">
            <a:avLst/>
          </a:prstGeom>
          <a:solidFill>
            <a:srgbClr val="00007A"/>
          </a:solidFill>
          <a:ln w="9525">
            <a:noFill/>
            <a:miter lim="800000"/>
            <a:headEnd/>
            <a:tailEnd/>
          </a:ln>
          <a:effectLst/>
        </p:spPr>
        <p:txBody>
          <a:bodyPr vert="horz" wrap="square" lIns="73262" tIns="36631" rIns="73262" bIns="36631" numCol="1" anchor="ctr" anchorCtr="0" compatLnSpc="1">
            <a:prstTxWarp prst="textNoShape">
              <a:avLst/>
            </a:prstTxWarp>
          </a:bodyPr>
          <a:lstStyle>
            <a:defPPr>
              <a:defRPr lang="en-US"/>
            </a:defPPr>
            <a:lvl1pPr algn="r">
              <a:defRPr sz="1200" b="1">
                <a:solidFill>
                  <a:schemeClr val="bg1">
                    <a:lumMod val="65000"/>
                  </a:schemeClr>
                </a:solidFill>
                <a:latin typeface="Calibri" panose="020F0502020204030204" pitchFamily="34" charset="0"/>
              </a:defRPr>
            </a:lvl1pPr>
          </a:lstStyle>
          <a:p>
            <a:pPr algn="ctr"/>
            <a:r>
              <a:rPr lang="en-US" dirty="0" smtClean="0">
                <a:solidFill>
                  <a:srgbClr val="FFFF00"/>
                </a:solidFill>
              </a:rPr>
              <a:t>6</a:t>
            </a:r>
            <a:endParaRPr lang="en-US" dirty="0">
              <a:solidFill>
                <a:srgbClr val="FFFF00"/>
              </a:solidFill>
            </a:endParaRPr>
          </a:p>
        </p:txBody>
      </p:sp>
    </p:spTree>
    <p:extLst>
      <p:ext uri="{BB962C8B-B14F-4D97-AF65-F5344CB8AC3E}">
        <p14:creationId xmlns:p14="http://schemas.microsoft.com/office/powerpoint/2010/main" val="6550116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25"/>
                                        </p:tgtEl>
                                      </p:cBhvr>
                                    </p:animEffect>
                                    <p:set>
                                      <p:cBhvr>
                                        <p:cTn id="7" dur="1" fill="hold">
                                          <p:stCondLst>
                                            <p:cond delay="499"/>
                                          </p:stCondLst>
                                        </p:cTn>
                                        <p:tgtEl>
                                          <p:spTgt spid="125"/>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121"/>
                                        </p:tgtEl>
                                        <p:attrNameLst>
                                          <p:attrName>style.visibility</p:attrName>
                                        </p:attrNameLst>
                                      </p:cBhvr>
                                      <p:to>
                                        <p:strVal val="visible"/>
                                      </p:to>
                                    </p:set>
                                    <p:animEffect transition="in" filter="fade">
                                      <p:cBhvr>
                                        <p:cTn id="10" dur="500"/>
                                        <p:tgtEl>
                                          <p:spTgt spid="121"/>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22"/>
                                        </p:tgtEl>
                                        <p:attrNameLst>
                                          <p:attrName>style.visibility</p:attrName>
                                        </p:attrNameLst>
                                      </p:cBhvr>
                                      <p:to>
                                        <p:strVal val="visible"/>
                                      </p:to>
                                    </p:set>
                                    <p:animEffect transition="in" filter="fade">
                                      <p:cBhvr>
                                        <p:cTn id="15" dur="500"/>
                                        <p:tgtEl>
                                          <p:spTgt spid="122"/>
                                        </p:tgtEl>
                                      </p:cBhvr>
                                    </p:animEffect>
                                  </p:childTnLst>
                                </p:cTn>
                              </p:par>
                              <p:par>
                                <p:cTn id="16" presetID="10" presetClass="exit" presetSubtype="0" fill="hold" grpId="0" nodeType="withEffect">
                                  <p:stCondLst>
                                    <p:cond delay="0"/>
                                  </p:stCondLst>
                                  <p:childTnLst>
                                    <p:animEffect transition="out" filter="fade">
                                      <p:cBhvr>
                                        <p:cTn id="17" dur="500"/>
                                        <p:tgtEl>
                                          <p:spTgt spid="14"/>
                                        </p:tgtEl>
                                      </p:cBhvr>
                                    </p:animEffect>
                                    <p:set>
                                      <p:cBhvr>
                                        <p:cTn id="18" dur="1" fill="hold">
                                          <p:stCondLst>
                                            <p:cond delay="499"/>
                                          </p:stCondLst>
                                        </p:cTn>
                                        <p:tgtEl>
                                          <p:spTgt spid="14"/>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16"/>
                                        </p:tgtEl>
                                        <p:attrNameLst>
                                          <p:attrName>style.visibility</p:attrName>
                                        </p:attrNameLst>
                                      </p:cBhvr>
                                      <p:to>
                                        <p:strVal val="visible"/>
                                      </p:to>
                                    </p:set>
                                    <p:animEffect transition="in" filter="fade">
                                      <p:cBhvr>
                                        <p:cTn id="23" dur="500"/>
                                        <p:tgtEl>
                                          <p:spTgt spid="116"/>
                                        </p:tgtEl>
                                      </p:cBhvr>
                                    </p:animEffect>
                                  </p:childTnLst>
                                </p:cTn>
                              </p:par>
                              <p:par>
                                <p:cTn id="24" presetID="10" presetClass="exit" presetSubtype="0" fill="hold" grpId="0" nodeType="withEffect">
                                  <p:stCondLst>
                                    <p:cond delay="0"/>
                                  </p:stCondLst>
                                  <p:childTnLst>
                                    <p:animEffect transition="out" filter="fade">
                                      <p:cBhvr>
                                        <p:cTn id="25" dur="500"/>
                                        <p:tgtEl>
                                          <p:spTgt spid="15"/>
                                        </p:tgtEl>
                                      </p:cBhvr>
                                    </p:animEffect>
                                    <p:set>
                                      <p:cBhvr>
                                        <p:cTn id="26" dur="1" fill="hold">
                                          <p:stCondLst>
                                            <p:cond delay="499"/>
                                          </p:stCondLst>
                                        </p:cTn>
                                        <p:tgtEl>
                                          <p:spTgt spid="15"/>
                                        </p:tgtEl>
                                        <p:attrNameLst>
                                          <p:attrName>style.visibility</p:attrName>
                                        </p:attrNameLst>
                                      </p:cBhvr>
                                      <p:to>
                                        <p:strVal val="hidden"/>
                                      </p:to>
                                    </p:set>
                                  </p:childTnLst>
                                </p:cTn>
                              </p:par>
                            </p:childTnLst>
                          </p:cTn>
                        </p:par>
                        <p:par>
                          <p:cTn id="27" fill="hold">
                            <p:stCondLst>
                              <p:cond delay="500"/>
                            </p:stCondLst>
                            <p:childTnLst>
                              <p:par>
                                <p:cTn id="28" presetID="10" presetClass="entr" presetSubtype="0" fill="hold" grpId="0" nodeType="afterEffect">
                                  <p:stCondLst>
                                    <p:cond delay="0"/>
                                  </p:stCondLst>
                                  <p:childTnLst>
                                    <p:set>
                                      <p:cBhvr>
                                        <p:cTn id="29" dur="1" fill="hold">
                                          <p:stCondLst>
                                            <p:cond delay="0"/>
                                          </p:stCondLst>
                                        </p:cTn>
                                        <p:tgtEl>
                                          <p:spTgt spid="117"/>
                                        </p:tgtEl>
                                        <p:attrNameLst>
                                          <p:attrName>style.visibility</p:attrName>
                                        </p:attrNameLst>
                                      </p:cBhvr>
                                      <p:to>
                                        <p:strVal val="visible"/>
                                      </p:to>
                                    </p:set>
                                    <p:animEffect transition="in" filter="fade">
                                      <p:cBhvr>
                                        <p:cTn id="30" dur="500"/>
                                        <p:tgtEl>
                                          <p:spTgt spid="117"/>
                                        </p:tgtEl>
                                      </p:cBhvr>
                                    </p:animEffect>
                                  </p:childTnLst>
                                </p:cTn>
                              </p:par>
                            </p:childTnLst>
                          </p:cTn>
                        </p:par>
                        <p:par>
                          <p:cTn id="31" fill="hold">
                            <p:stCondLst>
                              <p:cond delay="1000"/>
                            </p:stCondLst>
                            <p:childTnLst>
                              <p:par>
                                <p:cTn id="32" presetID="10" presetClass="entr" presetSubtype="0" fill="hold" grpId="0" nodeType="afterEffect">
                                  <p:stCondLst>
                                    <p:cond delay="0"/>
                                  </p:stCondLst>
                                  <p:childTnLst>
                                    <p:set>
                                      <p:cBhvr>
                                        <p:cTn id="33" dur="1" fill="hold">
                                          <p:stCondLst>
                                            <p:cond delay="0"/>
                                          </p:stCondLst>
                                        </p:cTn>
                                        <p:tgtEl>
                                          <p:spTgt spid="118"/>
                                        </p:tgtEl>
                                        <p:attrNameLst>
                                          <p:attrName>style.visibility</p:attrName>
                                        </p:attrNameLst>
                                      </p:cBhvr>
                                      <p:to>
                                        <p:strVal val="visible"/>
                                      </p:to>
                                    </p:set>
                                    <p:animEffect transition="in" filter="fade">
                                      <p:cBhvr>
                                        <p:cTn id="34" dur="500"/>
                                        <p:tgtEl>
                                          <p:spTgt spid="118"/>
                                        </p:tgtEl>
                                      </p:cBhvr>
                                    </p:animEffect>
                                  </p:childTnLst>
                                </p:cTn>
                              </p:par>
                            </p:childTnLst>
                          </p:cTn>
                        </p:par>
                        <p:par>
                          <p:cTn id="35" fill="hold">
                            <p:stCondLst>
                              <p:cond delay="1500"/>
                            </p:stCondLst>
                            <p:childTnLst>
                              <p:par>
                                <p:cTn id="36" presetID="10" presetClass="entr" presetSubtype="0" fill="hold" grpId="0" nodeType="afterEffect">
                                  <p:stCondLst>
                                    <p:cond delay="0"/>
                                  </p:stCondLst>
                                  <p:childTnLst>
                                    <p:set>
                                      <p:cBhvr>
                                        <p:cTn id="37" dur="1" fill="hold">
                                          <p:stCondLst>
                                            <p:cond delay="0"/>
                                          </p:stCondLst>
                                        </p:cTn>
                                        <p:tgtEl>
                                          <p:spTgt spid="119"/>
                                        </p:tgtEl>
                                        <p:attrNameLst>
                                          <p:attrName>style.visibility</p:attrName>
                                        </p:attrNameLst>
                                      </p:cBhvr>
                                      <p:to>
                                        <p:strVal val="visible"/>
                                      </p:to>
                                    </p:set>
                                    <p:animEffect transition="in" filter="fade">
                                      <p:cBhvr>
                                        <p:cTn id="38" dur="500"/>
                                        <p:tgtEl>
                                          <p:spTgt spid="119"/>
                                        </p:tgtEl>
                                      </p:cBhvr>
                                    </p:animEffect>
                                  </p:childTnLst>
                                </p:cTn>
                              </p:par>
                            </p:childTnLst>
                          </p:cTn>
                        </p:par>
                        <p:par>
                          <p:cTn id="39" fill="hold">
                            <p:stCondLst>
                              <p:cond delay="2000"/>
                            </p:stCondLst>
                            <p:childTnLst>
                              <p:par>
                                <p:cTn id="40" presetID="10" presetClass="entr" presetSubtype="0" fill="hold" grpId="0" nodeType="afterEffect">
                                  <p:stCondLst>
                                    <p:cond delay="0"/>
                                  </p:stCondLst>
                                  <p:childTnLst>
                                    <p:set>
                                      <p:cBhvr>
                                        <p:cTn id="41" dur="1" fill="hold">
                                          <p:stCondLst>
                                            <p:cond delay="0"/>
                                          </p:stCondLst>
                                        </p:cTn>
                                        <p:tgtEl>
                                          <p:spTgt spid="120"/>
                                        </p:tgtEl>
                                        <p:attrNameLst>
                                          <p:attrName>style.visibility</p:attrName>
                                        </p:attrNameLst>
                                      </p:cBhvr>
                                      <p:to>
                                        <p:strVal val="visible"/>
                                      </p:to>
                                    </p:set>
                                    <p:animEffect transition="in" filter="fade">
                                      <p:cBhvr>
                                        <p:cTn id="42" dur="500"/>
                                        <p:tgtEl>
                                          <p:spTgt spid="120"/>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24"/>
                                        </p:tgtEl>
                                        <p:attrNameLst>
                                          <p:attrName>style.visibility</p:attrName>
                                        </p:attrNameLst>
                                      </p:cBhvr>
                                      <p:to>
                                        <p:strVal val="visible"/>
                                      </p:to>
                                    </p:set>
                                    <p:animEffect transition="in" filter="fade">
                                      <p:cBhvr>
                                        <p:cTn id="47" dur="500"/>
                                        <p:tgtEl>
                                          <p:spTgt spid="124"/>
                                        </p:tgtEl>
                                      </p:cBhvr>
                                    </p:animEffect>
                                  </p:childTnLst>
                                </p:cTn>
                              </p:par>
                              <p:par>
                                <p:cTn id="48" presetID="10" presetClass="exit" presetSubtype="0" fill="hold" grpId="0" nodeType="withEffect">
                                  <p:stCondLst>
                                    <p:cond delay="0"/>
                                  </p:stCondLst>
                                  <p:childTnLst>
                                    <p:animEffect transition="out" filter="fade">
                                      <p:cBhvr>
                                        <p:cTn id="49" dur="500"/>
                                        <p:tgtEl>
                                          <p:spTgt spid="16"/>
                                        </p:tgtEl>
                                      </p:cBhvr>
                                    </p:animEffect>
                                    <p:set>
                                      <p:cBhvr>
                                        <p:cTn id="50" dur="1" fill="hold">
                                          <p:stCondLst>
                                            <p:cond delay="499"/>
                                          </p:stCondLst>
                                        </p:cTn>
                                        <p:tgtEl>
                                          <p:spTgt spid="16"/>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10" presetClass="exit" presetSubtype="0" fill="hold" grpId="0" nodeType="clickEffect">
                                  <p:stCondLst>
                                    <p:cond delay="0"/>
                                  </p:stCondLst>
                                  <p:childTnLst>
                                    <p:animEffect transition="out" filter="fade">
                                      <p:cBhvr>
                                        <p:cTn id="54" dur="500"/>
                                        <p:tgtEl>
                                          <p:spTgt spid="93"/>
                                        </p:tgtEl>
                                      </p:cBhvr>
                                    </p:animEffect>
                                    <p:set>
                                      <p:cBhvr>
                                        <p:cTn id="55" dur="1" fill="hold">
                                          <p:stCondLst>
                                            <p:cond delay="499"/>
                                          </p:stCondLst>
                                        </p:cTn>
                                        <p:tgtEl>
                                          <p:spTgt spid="93"/>
                                        </p:tgtEl>
                                        <p:attrNameLst>
                                          <p:attrName>style.visibility</p:attrName>
                                        </p:attrNameLst>
                                      </p:cBhvr>
                                      <p:to>
                                        <p:strVal val="hidden"/>
                                      </p:to>
                                    </p:set>
                                  </p:childTnLst>
                                </p:cTn>
                              </p:par>
                              <p:par>
                                <p:cTn id="56" presetID="10" presetClass="exit" presetSubtype="0" fill="hold" grpId="0" nodeType="withEffect">
                                  <p:stCondLst>
                                    <p:cond delay="0"/>
                                  </p:stCondLst>
                                  <p:childTnLst>
                                    <p:animEffect transition="out" filter="fade">
                                      <p:cBhvr>
                                        <p:cTn id="57" dur="500"/>
                                        <p:tgtEl>
                                          <p:spTgt spid="17"/>
                                        </p:tgtEl>
                                      </p:cBhvr>
                                    </p:animEffect>
                                    <p:set>
                                      <p:cBhvr>
                                        <p:cTn id="58" dur="1" fill="hold">
                                          <p:stCondLst>
                                            <p:cond delay="499"/>
                                          </p:stCondLst>
                                        </p:cTn>
                                        <p:tgtEl>
                                          <p:spTgt spid="17"/>
                                        </p:tgtEl>
                                        <p:attrNameLst>
                                          <p:attrName>style.visibility</p:attrName>
                                        </p:attrNameLst>
                                      </p:cBhvr>
                                      <p:to>
                                        <p:strVal val="hidden"/>
                                      </p:to>
                                    </p:set>
                                  </p:childTnLst>
                                </p:cTn>
                              </p:par>
                              <p:par>
                                <p:cTn id="59" presetID="10" presetClass="exit" presetSubtype="0" fill="hold" grpId="0" nodeType="withEffect">
                                  <p:stCondLst>
                                    <p:cond delay="0"/>
                                  </p:stCondLst>
                                  <p:childTnLst>
                                    <p:animEffect transition="out" filter="fade">
                                      <p:cBhvr>
                                        <p:cTn id="60" dur="500"/>
                                        <p:tgtEl>
                                          <p:spTgt spid="123"/>
                                        </p:tgtEl>
                                      </p:cBhvr>
                                    </p:animEffect>
                                    <p:set>
                                      <p:cBhvr>
                                        <p:cTn id="61" dur="1" fill="hold">
                                          <p:stCondLst>
                                            <p:cond delay="499"/>
                                          </p:stCondLst>
                                        </p:cTn>
                                        <p:tgtEl>
                                          <p:spTgt spid="123"/>
                                        </p:tgtEl>
                                        <p:attrNameLst>
                                          <p:attrName>style.visibility</p:attrName>
                                        </p:attrNameLst>
                                      </p:cBhvr>
                                      <p:to>
                                        <p:strVal val="hidden"/>
                                      </p:to>
                                    </p:set>
                                  </p:childTnLst>
                                </p:cTn>
                              </p:par>
                              <p:par>
                                <p:cTn id="62" presetID="10" presetClass="exit" presetSubtype="0" fill="hold" grpId="0" nodeType="withEffect">
                                  <p:stCondLst>
                                    <p:cond delay="0"/>
                                  </p:stCondLst>
                                  <p:childTnLst>
                                    <p:animEffect transition="out" filter="fade">
                                      <p:cBhvr>
                                        <p:cTn id="63" dur="500"/>
                                        <p:tgtEl>
                                          <p:spTgt spid="115"/>
                                        </p:tgtEl>
                                      </p:cBhvr>
                                    </p:animEffect>
                                    <p:set>
                                      <p:cBhvr>
                                        <p:cTn id="64" dur="1" fill="hold">
                                          <p:stCondLst>
                                            <p:cond delay="499"/>
                                          </p:stCondLst>
                                        </p:cTn>
                                        <p:tgtEl>
                                          <p:spTgt spid="1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6" grpId="0" animBg="1"/>
      <p:bldP spid="15" grpId="0" animBg="1"/>
      <p:bldP spid="14" grpId="0" animBg="1"/>
      <p:bldP spid="93" grpId="0" animBg="1"/>
      <p:bldP spid="115" grpId="0" animBg="1"/>
      <p:bldP spid="116" grpId="0" animBg="1"/>
      <p:bldP spid="117" grpId="0" animBg="1"/>
      <p:bldP spid="118" grpId="0" animBg="1"/>
      <p:bldP spid="119" grpId="0" animBg="1"/>
      <p:bldP spid="120" grpId="0" animBg="1"/>
      <p:bldP spid="121" grpId="0" animBg="1"/>
      <p:bldP spid="122" grpId="0" animBg="1"/>
      <p:bldP spid="123" grpId="0" animBg="1"/>
      <p:bldP spid="124" grpId="0" animBg="1"/>
      <p:bldP spid="12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 3.c.: Radio Services</a:t>
            </a:r>
          </a:p>
        </p:txBody>
      </p:sp>
      <p:sp>
        <p:nvSpPr>
          <p:cNvPr id="18" name="TextBox 17"/>
          <p:cNvSpPr txBox="1"/>
          <p:nvPr/>
        </p:nvSpPr>
        <p:spPr bwMode="auto">
          <a:xfrm>
            <a:off x="8704418" y="4673213"/>
            <a:ext cx="263213" cy="276999"/>
          </a:xfrm>
          <a:prstGeom prst="rect">
            <a:avLst/>
          </a:prstGeom>
          <a:solidFill>
            <a:srgbClr val="00007A"/>
          </a:solidFill>
          <a:ln w="9525">
            <a:noFill/>
            <a:miter lim="800000"/>
            <a:headEnd/>
            <a:tailEnd/>
          </a:ln>
          <a:effectLst/>
        </p:spPr>
        <p:txBody>
          <a:bodyPr vert="horz" wrap="square" lIns="73262" tIns="36631" rIns="73262" bIns="36631" numCol="1" anchor="ctr" anchorCtr="0" compatLnSpc="1">
            <a:prstTxWarp prst="textNoShape">
              <a:avLst/>
            </a:prstTxWarp>
          </a:bodyPr>
          <a:lstStyle>
            <a:defPPr>
              <a:defRPr lang="en-US"/>
            </a:defPPr>
            <a:lvl1pPr algn="r">
              <a:defRPr sz="1200" b="1">
                <a:solidFill>
                  <a:schemeClr val="bg1">
                    <a:lumMod val="65000"/>
                  </a:schemeClr>
                </a:solidFill>
                <a:latin typeface="Calibri" panose="020F0502020204030204" pitchFamily="34" charset="0"/>
              </a:defRPr>
            </a:lvl1pPr>
          </a:lstStyle>
          <a:p>
            <a:pPr algn="ctr"/>
            <a:r>
              <a:rPr lang="en-US" dirty="0" smtClean="0">
                <a:solidFill>
                  <a:srgbClr val="FFFF00"/>
                </a:solidFill>
              </a:rPr>
              <a:t>1</a:t>
            </a:r>
            <a:endParaRPr lang="en-US" dirty="0">
              <a:solidFill>
                <a:srgbClr val="FFFF00"/>
              </a:solidFill>
            </a:endParaRPr>
          </a:p>
        </p:txBody>
      </p:sp>
      <p:sp>
        <p:nvSpPr>
          <p:cNvPr id="17" name="TextBox 16"/>
          <p:cNvSpPr txBox="1"/>
          <p:nvPr/>
        </p:nvSpPr>
        <p:spPr bwMode="auto">
          <a:xfrm>
            <a:off x="8707593" y="4673213"/>
            <a:ext cx="263213" cy="276999"/>
          </a:xfrm>
          <a:prstGeom prst="rect">
            <a:avLst/>
          </a:prstGeom>
          <a:solidFill>
            <a:srgbClr val="00007A"/>
          </a:solidFill>
          <a:ln w="9525">
            <a:noFill/>
            <a:miter lim="800000"/>
            <a:headEnd/>
            <a:tailEnd/>
          </a:ln>
          <a:effectLst/>
        </p:spPr>
        <p:txBody>
          <a:bodyPr vert="horz" wrap="square" lIns="73262" tIns="36631" rIns="73262" bIns="36631" numCol="1" anchor="ctr" anchorCtr="0" compatLnSpc="1">
            <a:prstTxWarp prst="textNoShape">
              <a:avLst/>
            </a:prstTxWarp>
          </a:bodyPr>
          <a:lstStyle>
            <a:defPPr>
              <a:defRPr lang="en-US"/>
            </a:defPPr>
            <a:lvl1pPr algn="r">
              <a:defRPr sz="1200" b="1">
                <a:solidFill>
                  <a:schemeClr val="bg1">
                    <a:lumMod val="65000"/>
                  </a:schemeClr>
                </a:solidFill>
                <a:latin typeface="Calibri" panose="020F0502020204030204" pitchFamily="34" charset="0"/>
              </a:defRPr>
            </a:lvl1pPr>
          </a:lstStyle>
          <a:p>
            <a:pPr algn="ctr"/>
            <a:r>
              <a:rPr lang="en-US" dirty="0" smtClean="0">
                <a:solidFill>
                  <a:srgbClr val="FFFF00"/>
                </a:solidFill>
              </a:rPr>
              <a:t>2</a:t>
            </a:r>
            <a:endParaRPr lang="en-US" dirty="0">
              <a:solidFill>
                <a:srgbClr val="FFFF00"/>
              </a:solidFill>
            </a:endParaRPr>
          </a:p>
        </p:txBody>
      </p:sp>
      <p:sp>
        <p:nvSpPr>
          <p:cNvPr id="23" name="Rounded Rectangle 22"/>
          <p:cNvSpPr/>
          <p:nvPr/>
        </p:nvSpPr>
        <p:spPr bwMode="auto">
          <a:xfrm>
            <a:off x="1038225" y="3814764"/>
            <a:ext cx="7620000" cy="1038225"/>
          </a:xfrm>
          <a:prstGeom prst="roundRect">
            <a:avLst/>
          </a:prstGeom>
          <a:solidFill>
            <a:srgbClr val="C2FFF0">
              <a:alpha val="20000"/>
            </a:srgbClr>
          </a:solidFill>
          <a:ln w="317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4" name="Rounded Rectangle 23"/>
          <p:cNvSpPr/>
          <p:nvPr/>
        </p:nvSpPr>
        <p:spPr bwMode="auto">
          <a:xfrm>
            <a:off x="1047750" y="2678906"/>
            <a:ext cx="7620000" cy="1038225"/>
          </a:xfrm>
          <a:prstGeom prst="roundRect">
            <a:avLst/>
          </a:prstGeom>
          <a:solidFill>
            <a:srgbClr val="C2FFF0">
              <a:alpha val="20000"/>
            </a:srgbClr>
          </a:solidFill>
          <a:ln w="317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5" name="Rounded Rectangle 24"/>
          <p:cNvSpPr/>
          <p:nvPr/>
        </p:nvSpPr>
        <p:spPr bwMode="auto">
          <a:xfrm>
            <a:off x="1057275" y="1543049"/>
            <a:ext cx="7620000" cy="1038225"/>
          </a:xfrm>
          <a:prstGeom prst="roundRect">
            <a:avLst/>
          </a:prstGeom>
          <a:solidFill>
            <a:srgbClr val="C2FFF0">
              <a:alpha val="20000"/>
            </a:srgbClr>
          </a:solidFill>
          <a:ln w="317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6" name="Rounded Rectangle 25"/>
          <p:cNvSpPr/>
          <p:nvPr/>
        </p:nvSpPr>
        <p:spPr bwMode="auto">
          <a:xfrm>
            <a:off x="1047750" y="409575"/>
            <a:ext cx="7620000" cy="1038225"/>
          </a:xfrm>
          <a:prstGeom prst="roundRect">
            <a:avLst/>
          </a:prstGeom>
          <a:solidFill>
            <a:srgbClr val="C2FFF0">
              <a:alpha val="20000"/>
            </a:srgbClr>
          </a:solidFill>
          <a:ln w="317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7" name="Rectangle 26"/>
          <p:cNvSpPr/>
          <p:nvPr/>
        </p:nvSpPr>
        <p:spPr bwMode="auto">
          <a:xfrm>
            <a:off x="1954498" y="551974"/>
            <a:ext cx="1631066" cy="600629"/>
          </a:xfrm>
          <a:prstGeom prst="rect">
            <a:avLst/>
          </a:prstGeom>
          <a:no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8" name="Rectangle 27"/>
          <p:cNvSpPr/>
          <p:nvPr/>
        </p:nvSpPr>
        <p:spPr bwMode="auto">
          <a:xfrm>
            <a:off x="3588242" y="551974"/>
            <a:ext cx="2329834" cy="600629"/>
          </a:xfrm>
          <a:prstGeom prst="rect">
            <a:avLst/>
          </a:prstGeom>
          <a:no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9" name="Rectangle 28"/>
          <p:cNvSpPr/>
          <p:nvPr/>
        </p:nvSpPr>
        <p:spPr bwMode="auto">
          <a:xfrm>
            <a:off x="5919303" y="553508"/>
            <a:ext cx="2329834" cy="600629"/>
          </a:xfrm>
          <a:prstGeom prst="rect">
            <a:avLst/>
          </a:prstGeom>
          <a:no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30" name="Rectangle 29"/>
          <p:cNvSpPr/>
          <p:nvPr/>
        </p:nvSpPr>
        <p:spPr bwMode="auto">
          <a:xfrm>
            <a:off x="1954514" y="1659213"/>
            <a:ext cx="1631066" cy="600629"/>
          </a:xfrm>
          <a:prstGeom prst="rect">
            <a:avLst/>
          </a:prstGeom>
          <a:no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31" name="Rectangle 30"/>
          <p:cNvSpPr/>
          <p:nvPr/>
        </p:nvSpPr>
        <p:spPr bwMode="auto">
          <a:xfrm>
            <a:off x="3588258" y="1659213"/>
            <a:ext cx="2329834" cy="600629"/>
          </a:xfrm>
          <a:prstGeom prst="rect">
            <a:avLst/>
          </a:prstGeom>
          <a:no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32" name="Rectangle 31"/>
          <p:cNvSpPr/>
          <p:nvPr/>
        </p:nvSpPr>
        <p:spPr bwMode="auto">
          <a:xfrm>
            <a:off x="5919319" y="1660747"/>
            <a:ext cx="2329834" cy="600629"/>
          </a:xfrm>
          <a:prstGeom prst="rect">
            <a:avLst/>
          </a:prstGeom>
          <a:no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33" name="Rectangle 32"/>
          <p:cNvSpPr/>
          <p:nvPr/>
        </p:nvSpPr>
        <p:spPr bwMode="auto">
          <a:xfrm>
            <a:off x="1954530" y="2794072"/>
            <a:ext cx="1631066" cy="600629"/>
          </a:xfrm>
          <a:prstGeom prst="rect">
            <a:avLst/>
          </a:prstGeom>
          <a:no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34" name="Rectangle 33"/>
          <p:cNvSpPr/>
          <p:nvPr/>
        </p:nvSpPr>
        <p:spPr bwMode="auto">
          <a:xfrm>
            <a:off x="3588274" y="2794072"/>
            <a:ext cx="2329834" cy="600629"/>
          </a:xfrm>
          <a:prstGeom prst="rect">
            <a:avLst/>
          </a:prstGeom>
          <a:no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35" name="Rectangle 34"/>
          <p:cNvSpPr/>
          <p:nvPr/>
        </p:nvSpPr>
        <p:spPr bwMode="auto">
          <a:xfrm>
            <a:off x="5919335" y="2795606"/>
            <a:ext cx="2329834" cy="600629"/>
          </a:xfrm>
          <a:prstGeom prst="rect">
            <a:avLst/>
          </a:prstGeom>
          <a:no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36" name="Rectangle 35"/>
          <p:cNvSpPr/>
          <p:nvPr/>
        </p:nvSpPr>
        <p:spPr bwMode="auto">
          <a:xfrm>
            <a:off x="1950630" y="3905593"/>
            <a:ext cx="1631066" cy="600629"/>
          </a:xfrm>
          <a:prstGeom prst="rect">
            <a:avLst/>
          </a:prstGeom>
          <a:no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37" name="Rectangle 36"/>
          <p:cNvSpPr/>
          <p:nvPr/>
        </p:nvSpPr>
        <p:spPr bwMode="auto">
          <a:xfrm>
            <a:off x="3584374" y="3905593"/>
            <a:ext cx="2329834" cy="600629"/>
          </a:xfrm>
          <a:prstGeom prst="rect">
            <a:avLst/>
          </a:prstGeom>
          <a:no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38" name="Rectangle 37"/>
          <p:cNvSpPr/>
          <p:nvPr/>
        </p:nvSpPr>
        <p:spPr bwMode="auto">
          <a:xfrm>
            <a:off x="5915435" y="3907127"/>
            <a:ext cx="2329834" cy="600629"/>
          </a:xfrm>
          <a:prstGeom prst="rect">
            <a:avLst/>
          </a:prstGeom>
          <a:no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39" name="TextBox 38"/>
          <p:cNvSpPr txBox="1"/>
          <p:nvPr/>
        </p:nvSpPr>
        <p:spPr bwMode="auto">
          <a:xfrm>
            <a:off x="1658804" y="1209122"/>
            <a:ext cx="581891" cy="169277"/>
          </a:xfrm>
          <a:prstGeom prst="rect">
            <a:avLst/>
          </a:prstGeom>
          <a:noFill/>
          <a:ln w="9525">
            <a:noFill/>
            <a:miter lim="800000"/>
            <a:headEnd/>
            <a:tailEnd/>
          </a:ln>
        </p:spPr>
        <p:txBody>
          <a:bodyPr wrap="none" lIns="0" tIns="0" rIns="0" bIns="0" rtlCol="0">
            <a:spAutoFit/>
          </a:bodyPr>
          <a:lstStyle>
            <a:defPPr>
              <a:defRPr lang="en-US"/>
            </a:defPPr>
            <a:lvl1pPr>
              <a:defRPr sz="1100">
                <a:solidFill>
                  <a:srgbClr val="FFFF00"/>
                </a:solidFill>
                <a:latin typeface="Verdana" pitchFamily="34" charset="0"/>
              </a:defRPr>
            </a:lvl1pPr>
          </a:lstStyle>
          <a:p>
            <a:r>
              <a:rPr lang="en-US" dirty="0" smtClean="0"/>
              <a:t>300 kHz</a:t>
            </a:r>
            <a:endParaRPr lang="en-US" dirty="0"/>
          </a:p>
        </p:txBody>
      </p:sp>
      <p:grpSp>
        <p:nvGrpSpPr>
          <p:cNvPr id="40" name="Group 39"/>
          <p:cNvGrpSpPr/>
          <p:nvPr/>
        </p:nvGrpSpPr>
        <p:grpSpPr>
          <a:xfrm>
            <a:off x="8031079" y="554831"/>
            <a:ext cx="437620" cy="829869"/>
            <a:chOff x="7410049" y="478631"/>
            <a:chExt cx="437620" cy="829869"/>
          </a:xfrm>
        </p:grpSpPr>
        <p:sp>
          <p:nvSpPr>
            <p:cNvPr id="41" name="TextBox 40"/>
            <p:cNvSpPr txBox="1"/>
            <p:nvPr/>
          </p:nvSpPr>
          <p:spPr bwMode="auto">
            <a:xfrm>
              <a:off x="7410049" y="1139223"/>
              <a:ext cx="437620" cy="169277"/>
            </a:xfrm>
            <a:prstGeom prst="rect">
              <a:avLst/>
            </a:prstGeom>
            <a:noFill/>
            <a:ln w="9525">
              <a:noFill/>
              <a:miter lim="800000"/>
              <a:headEnd/>
              <a:tailEnd/>
            </a:ln>
          </p:spPr>
          <p:txBody>
            <a:bodyPr wrap="none" lIns="0" tIns="0" rIns="0" bIns="0" rtlCol="0">
              <a:spAutoFit/>
            </a:bodyPr>
            <a:lstStyle/>
            <a:p>
              <a:r>
                <a:rPr lang="en-US" sz="1100" dirty="0" smtClean="0">
                  <a:solidFill>
                    <a:srgbClr val="FFFF00"/>
                  </a:solidFill>
                  <a:latin typeface="Verdana" pitchFamily="34" charset="0"/>
                </a:rPr>
                <a:t>3 MHz</a:t>
              </a:r>
              <a:endParaRPr lang="en-US" sz="1100" dirty="0">
                <a:solidFill>
                  <a:srgbClr val="FFFF00"/>
                </a:solidFill>
                <a:latin typeface="Verdana" pitchFamily="34" charset="0"/>
              </a:endParaRPr>
            </a:p>
          </p:txBody>
        </p:sp>
        <p:cxnSp>
          <p:nvCxnSpPr>
            <p:cNvPr id="42" name="Straight Connector 41"/>
            <p:cNvCxnSpPr/>
            <p:nvPr/>
          </p:nvCxnSpPr>
          <p:spPr bwMode="auto">
            <a:xfrm>
              <a:off x="7629529" y="478631"/>
              <a:ext cx="0" cy="640080"/>
            </a:xfrm>
            <a:prstGeom prst="line">
              <a:avLst/>
            </a:prstGeom>
            <a:solidFill>
              <a:schemeClr val="accent1"/>
            </a:solidFill>
            <a:ln w="28575" cap="flat" cmpd="sng" algn="ctr">
              <a:solidFill>
                <a:srgbClr val="FFFF00"/>
              </a:solidFill>
              <a:prstDash val="solid"/>
              <a:round/>
              <a:headEnd type="none" w="med" len="med"/>
              <a:tailEnd type="none" w="med" len="med"/>
            </a:ln>
            <a:effectLst/>
          </p:spPr>
        </p:cxnSp>
      </p:grpSp>
      <p:grpSp>
        <p:nvGrpSpPr>
          <p:cNvPr id="43" name="Group 42"/>
          <p:cNvGrpSpPr/>
          <p:nvPr/>
        </p:nvGrpSpPr>
        <p:grpSpPr>
          <a:xfrm>
            <a:off x="3367642" y="554835"/>
            <a:ext cx="437620" cy="829848"/>
            <a:chOff x="2746612" y="478635"/>
            <a:chExt cx="437620" cy="829848"/>
          </a:xfrm>
        </p:grpSpPr>
        <p:sp>
          <p:nvSpPr>
            <p:cNvPr id="44" name="TextBox 43"/>
            <p:cNvSpPr txBox="1"/>
            <p:nvPr/>
          </p:nvSpPr>
          <p:spPr bwMode="auto">
            <a:xfrm>
              <a:off x="2746612" y="1139206"/>
              <a:ext cx="437620" cy="169277"/>
            </a:xfrm>
            <a:prstGeom prst="rect">
              <a:avLst/>
            </a:prstGeom>
            <a:noFill/>
            <a:ln w="9525">
              <a:noFill/>
              <a:miter lim="800000"/>
              <a:headEnd/>
              <a:tailEnd/>
            </a:ln>
          </p:spPr>
          <p:txBody>
            <a:bodyPr wrap="none" lIns="0" tIns="0" rIns="0" bIns="0" rtlCol="0">
              <a:spAutoFit/>
            </a:bodyPr>
            <a:lstStyle/>
            <a:p>
              <a:r>
                <a:rPr lang="en-US" sz="1100" dirty="0" smtClean="0">
                  <a:solidFill>
                    <a:srgbClr val="FFFF00"/>
                  </a:solidFill>
                  <a:latin typeface="Verdana" pitchFamily="34" charset="0"/>
                </a:rPr>
                <a:t>1 MHz</a:t>
              </a:r>
              <a:endParaRPr lang="en-US" sz="1100" dirty="0">
                <a:solidFill>
                  <a:srgbClr val="FFFF00"/>
                </a:solidFill>
                <a:latin typeface="Verdana" pitchFamily="34" charset="0"/>
              </a:endParaRPr>
            </a:p>
          </p:txBody>
        </p:sp>
        <p:cxnSp>
          <p:nvCxnSpPr>
            <p:cNvPr id="45" name="Straight Connector 44"/>
            <p:cNvCxnSpPr/>
            <p:nvPr/>
          </p:nvCxnSpPr>
          <p:spPr bwMode="auto">
            <a:xfrm>
              <a:off x="2966248" y="478635"/>
              <a:ext cx="0" cy="640080"/>
            </a:xfrm>
            <a:prstGeom prst="line">
              <a:avLst/>
            </a:prstGeom>
            <a:solidFill>
              <a:schemeClr val="accent1"/>
            </a:solidFill>
            <a:ln w="28575" cap="flat" cmpd="sng" algn="ctr">
              <a:solidFill>
                <a:srgbClr val="FFFF00"/>
              </a:solidFill>
              <a:prstDash val="solid"/>
              <a:round/>
              <a:headEnd type="none" w="med" len="med"/>
              <a:tailEnd type="none" w="med" len="med"/>
            </a:ln>
            <a:effectLst/>
          </p:spPr>
        </p:cxnSp>
      </p:grpSp>
      <p:grpSp>
        <p:nvGrpSpPr>
          <p:cNvPr id="46" name="Group 45"/>
          <p:cNvGrpSpPr/>
          <p:nvPr/>
        </p:nvGrpSpPr>
        <p:grpSpPr>
          <a:xfrm>
            <a:off x="5698886" y="557216"/>
            <a:ext cx="437620" cy="827483"/>
            <a:chOff x="5077856" y="481016"/>
            <a:chExt cx="437620" cy="827483"/>
          </a:xfrm>
        </p:grpSpPr>
        <p:sp>
          <p:nvSpPr>
            <p:cNvPr id="47" name="TextBox 46"/>
            <p:cNvSpPr txBox="1"/>
            <p:nvPr/>
          </p:nvSpPr>
          <p:spPr bwMode="auto">
            <a:xfrm>
              <a:off x="5077856" y="1139222"/>
              <a:ext cx="437620" cy="169277"/>
            </a:xfrm>
            <a:prstGeom prst="rect">
              <a:avLst/>
            </a:prstGeom>
            <a:noFill/>
            <a:ln w="9525">
              <a:noFill/>
              <a:miter lim="800000"/>
              <a:headEnd/>
              <a:tailEnd/>
            </a:ln>
          </p:spPr>
          <p:txBody>
            <a:bodyPr wrap="none" lIns="0" tIns="0" rIns="0" bIns="0" rtlCol="0">
              <a:spAutoFit/>
            </a:bodyPr>
            <a:lstStyle/>
            <a:p>
              <a:r>
                <a:rPr lang="en-US" sz="1100" dirty="0" smtClean="0">
                  <a:solidFill>
                    <a:srgbClr val="FFFF00"/>
                  </a:solidFill>
                  <a:latin typeface="Verdana" pitchFamily="34" charset="0"/>
                </a:rPr>
                <a:t>2 MHz</a:t>
              </a:r>
              <a:endParaRPr lang="en-US" sz="1100" dirty="0">
                <a:solidFill>
                  <a:srgbClr val="FFFF00"/>
                </a:solidFill>
                <a:latin typeface="Verdana" pitchFamily="34" charset="0"/>
              </a:endParaRPr>
            </a:p>
          </p:txBody>
        </p:sp>
        <p:cxnSp>
          <p:nvCxnSpPr>
            <p:cNvPr id="48" name="Straight Connector 47"/>
            <p:cNvCxnSpPr/>
            <p:nvPr/>
          </p:nvCxnSpPr>
          <p:spPr bwMode="auto">
            <a:xfrm>
              <a:off x="5300667" y="481016"/>
              <a:ext cx="0" cy="640080"/>
            </a:xfrm>
            <a:prstGeom prst="line">
              <a:avLst/>
            </a:prstGeom>
            <a:solidFill>
              <a:schemeClr val="accent1"/>
            </a:solidFill>
            <a:ln w="28575" cap="flat" cmpd="sng" algn="ctr">
              <a:solidFill>
                <a:srgbClr val="FFFF00"/>
              </a:solidFill>
              <a:prstDash val="solid"/>
              <a:round/>
              <a:headEnd type="none" w="med" len="med"/>
              <a:tailEnd type="none" w="med" len="med"/>
            </a:ln>
            <a:effectLst/>
          </p:spPr>
        </p:cxnSp>
      </p:grpSp>
      <p:cxnSp>
        <p:nvCxnSpPr>
          <p:cNvPr id="49" name="Straight Connector 48"/>
          <p:cNvCxnSpPr/>
          <p:nvPr/>
        </p:nvCxnSpPr>
        <p:spPr bwMode="auto">
          <a:xfrm>
            <a:off x="1949933" y="554835"/>
            <a:ext cx="0" cy="640080"/>
          </a:xfrm>
          <a:prstGeom prst="line">
            <a:avLst/>
          </a:prstGeom>
          <a:solidFill>
            <a:schemeClr val="accent1"/>
          </a:solidFill>
          <a:ln w="28575" cap="flat" cmpd="sng" algn="ctr">
            <a:solidFill>
              <a:srgbClr val="FFFF00"/>
            </a:solidFill>
            <a:prstDash val="solid"/>
            <a:round/>
            <a:headEnd type="none" w="med" len="med"/>
            <a:tailEnd type="none" w="med" len="med"/>
          </a:ln>
          <a:effectLst/>
        </p:spPr>
      </p:cxnSp>
      <p:grpSp>
        <p:nvGrpSpPr>
          <p:cNvPr id="50" name="Group 49"/>
          <p:cNvGrpSpPr/>
          <p:nvPr/>
        </p:nvGrpSpPr>
        <p:grpSpPr>
          <a:xfrm>
            <a:off x="1736584" y="1659725"/>
            <a:ext cx="437620" cy="835476"/>
            <a:chOff x="1214614" y="1364451"/>
            <a:chExt cx="437620" cy="835476"/>
          </a:xfrm>
        </p:grpSpPr>
        <p:sp>
          <p:nvSpPr>
            <p:cNvPr id="51" name="TextBox 50"/>
            <p:cNvSpPr txBox="1"/>
            <p:nvPr/>
          </p:nvSpPr>
          <p:spPr bwMode="auto">
            <a:xfrm>
              <a:off x="1214614" y="2030650"/>
              <a:ext cx="437620" cy="169277"/>
            </a:xfrm>
            <a:prstGeom prst="rect">
              <a:avLst/>
            </a:prstGeom>
            <a:noFill/>
            <a:ln w="9525">
              <a:noFill/>
              <a:miter lim="800000"/>
              <a:headEnd/>
              <a:tailEnd/>
            </a:ln>
          </p:spPr>
          <p:txBody>
            <a:bodyPr wrap="none" lIns="0" tIns="0" rIns="0" bIns="0" rtlCol="0">
              <a:spAutoFit/>
            </a:bodyPr>
            <a:lstStyle/>
            <a:p>
              <a:r>
                <a:rPr lang="en-US" sz="1100" dirty="0" smtClean="0">
                  <a:solidFill>
                    <a:srgbClr val="FFFF00"/>
                  </a:solidFill>
                  <a:latin typeface="Verdana" pitchFamily="34" charset="0"/>
                </a:rPr>
                <a:t>3 MHz</a:t>
              </a:r>
              <a:endParaRPr lang="en-US" sz="1100" dirty="0">
                <a:solidFill>
                  <a:srgbClr val="FFFF00"/>
                </a:solidFill>
                <a:latin typeface="Verdana" pitchFamily="34" charset="0"/>
              </a:endParaRPr>
            </a:p>
          </p:txBody>
        </p:sp>
        <p:cxnSp>
          <p:nvCxnSpPr>
            <p:cNvPr id="52" name="Straight Connector 51"/>
            <p:cNvCxnSpPr/>
            <p:nvPr/>
          </p:nvCxnSpPr>
          <p:spPr bwMode="auto">
            <a:xfrm>
              <a:off x="1428750" y="1364451"/>
              <a:ext cx="0" cy="640080"/>
            </a:xfrm>
            <a:prstGeom prst="line">
              <a:avLst/>
            </a:prstGeom>
            <a:solidFill>
              <a:schemeClr val="accent1"/>
            </a:solidFill>
            <a:ln w="28575" cap="flat" cmpd="sng" algn="ctr">
              <a:solidFill>
                <a:srgbClr val="FFFF00"/>
              </a:solidFill>
              <a:prstDash val="solid"/>
              <a:round/>
              <a:headEnd type="none" w="med" len="med"/>
              <a:tailEnd type="none" w="med" len="med"/>
            </a:ln>
            <a:effectLst/>
          </p:spPr>
        </p:cxnSp>
      </p:grpSp>
      <p:grpSp>
        <p:nvGrpSpPr>
          <p:cNvPr id="53" name="Group 52"/>
          <p:cNvGrpSpPr/>
          <p:nvPr/>
        </p:nvGrpSpPr>
        <p:grpSpPr>
          <a:xfrm>
            <a:off x="1686671" y="2795749"/>
            <a:ext cx="527388" cy="834355"/>
            <a:chOff x="1164701" y="2256158"/>
            <a:chExt cx="527388" cy="834355"/>
          </a:xfrm>
        </p:grpSpPr>
        <p:sp>
          <p:nvSpPr>
            <p:cNvPr id="54" name="TextBox 53"/>
            <p:cNvSpPr txBox="1"/>
            <p:nvPr/>
          </p:nvSpPr>
          <p:spPr bwMode="auto">
            <a:xfrm>
              <a:off x="1164701" y="2921236"/>
              <a:ext cx="527388" cy="169277"/>
            </a:xfrm>
            <a:prstGeom prst="rect">
              <a:avLst/>
            </a:prstGeom>
            <a:noFill/>
            <a:ln w="9525">
              <a:noFill/>
              <a:miter lim="800000"/>
              <a:headEnd/>
              <a:tailEnd/>
            </a:ln>
          </p:spPr>
          <p:txBody>
            <a:bodyPr wrap="none" lIns="0" tIns="0" rIns="0" bIns="0" rtlCol="0">
              <a:spAutoFit/>
            </a:bodyPr>
            <a:lstStyle/>
            <a:p>
              <a:r>
                <a:rPr lang="en-US" sz="1100" dirty="0" smtClean="0">
                  <a:solidFill>
                    <a:srgbClr val="FFFF00"/>
                  </a:solidFill>
                  <a:latin typeface="Verdana" pitchFamily="34" charset="0"/>
                </a:rPr>
                <a:t>30 MHz</a:t>
              </a:r>
              <a:endParaRPr lang="en-US" sz="1100" dirty="0">
                <a:solidFill>
                  <a:srgbClr val="FFFF00"/>
                </a:solidFill>
                <a:latin typeface="Verdana" pitchFamily="34" charset="0"/>
              </a:endParaRPr>
            </a:p>
          </p:txBody>
        </p:sp>
        <p:cxnSp>
          <p:nvCxnSpPr>
            <p:cNvPr id="55" name="Straight Connector 54"/>
            <p:cNvCxnSpPr/>
            <p:nvPr/>
          </p:nvCxnSpPr>
          <p:spPr bwMode="auto">
            <a:xfrm>
              <a:off x="1428750" y="2256158"/>
              <a:ext cx="0" cy="640080"/>
            </a:xfrm>
            <a:prstGeom prst="line">
              <a:avLst/>
            </a:prstGeom>
            <a:solidFill>
              <a:schemeClr val="accent1"/>
            </a:solidFill>
            <a:ln w="28575" cap="flat" cmpd="sng" algn="ctr">
              <a:solidFill>
                <a:srgbClr val="FFFF00"/>
              </a:solidFill>
              <a:prstDash val="solid"/>
              <a:round/>
              <a:headEnd type="none" w="med" len="med"/>
              <a:tailEnd type="none" w="med" len="med"/>
            </a:ln>
            <a:effectLst/>
          </p:spPr>
        </p:cxnSp>
      </p:grpSp>
      <p:grpSp>
        <p:nvGrpSpPr>
          <p:cNvPr id="56" name="Group 55"/>
          <p:cNvGrpSpPr/>
          <p:nvPr/>
        </p:nvGrpSpPr>
        <p:grpSpPr>
          <a:xfrm>
            <a:off x="1640197" y="3909538"/>
            <a:ext cx="617157" cy="837373"/>
            <a:chOff x="1118227" y="3148489"/>
            <a:chExt cx="617157" cy="837373"/>
          </a:xfrm>
        </p:grpSpPr>
        <p:sp>
          <p:nvSpPr>
            <p:cNvPr id="57" name="TextBox 56"/>
            <p:cNvSpPr txBox="1"/>
            <p:nvPr/>
          </p:nvSpPr>
          <p:spPr bwMode="auto">
            <a:xfrm>
              <a:off x="1118227" y="3816585"/>
              <a:ext cx="617157" cy="169277"/>
            </a:xfrm>
            <a:prstGeom prst="rect">
              <a:avLst/>
            </a:prstGeom>
            <a:noFill/>
            <a:ln w="9525">
              <a:noFill/>
              <a:miter lim="800000"/>
              <a:headEnd/>
              <a:tailEnd/>
            </a:ln>
          </p:spPr>
          <p:txBody>
            <a:bodyPr wrap="none" lIns="0" tIns="0" rIns="0" bIns="0" rtlCol="0">
              <a:spAutoFit/>
            </a:bodyPr>
            <a:lstStyle/>
            <a:p>
              <a:r>
                <a:rPr lang="en-US" sz="1100" dirty="0" smtClean="0">
                  <a:solidFill>
                    <a:srgbClr val="FFFF00"/>
                  </a:solidFill>
                  <a:latin typeface="Verdana" pitchFamily="34" charset="0"/>
                </a:rPr>
                <a:t>300 MHz</a:t>
              </a:r>
              <a:endParaRPr lang="en-US" sz="1100" dirty="0">
                <a:solidFill>
                  <a:srgbClr val="FFFF00"/>
                </a:solidFill>
                <a:latin typeface="Verdana" pitchFamily="34" charset="0"/>
              </a:endParaRPr>
            </a:p>
          </p:txBody>
        </p:sp>
        <p:cxnSp>
          <p:nvCxnSpPr>
            <p:cNvPr id="58" name="Straight Connector 57"/>
            <p:cNvCxnSpPr/>
            <p:nvPr/>
          </p:nvCxnSpPr>
          <p:spPr bwMode="auto">
            <a:xfrm>
              <a:off x="1428750" y="3148489"/>
              <a:ext cx="0" cy="640080"/>
            </a:xfrm>
            <a:prstGeom prst="line">
              <a:avLst/>
            </a:prstGeom>
            <a:solidFill>
              <a:schemeClr val="accent1"/>
            </a:solidFill>
            <a:ln w="28575" cap="flat" cmpd="sng" algn="ctr">
              <a:solidFill>
                <a:srgbClr val="FFFF00"/>
              </a:solidFill>
              <a:prstDash val="solid"/>
              <a:round/>
              <a:headEnd type="none" w="med" len="med"/>
              <a:tailEnd type="none" w="med" len="med"/>
            </a:ln>
            <a:effectLst/>
          </p:spPr>
        </p:cxnSp>
      </p:grpSp>
      <p:grpSp>
        <p:nvGrpSpPr>
          <p:cNvPr id="59" name="Group 58"/>
          <p:cNvGrpSpPr/>
          <p:nvPr/>
        </p:nvGrpSpPr>
        <p:grpSpPr>
          <a:xfrm>
            <a:off x="7985840" y="1662905"/>
            <a:ext cx="527388" cy="829869"/>
            <a:chOff x="7364810" y="478631"/>
            <a:chExt cx="527388" cy="829869"/>
          </a:xfrm>
        </p:grpSpPr>
        <p:sp>
          <p:nvSpPr>
            <p:cNvPr id="60" name="TextBox 59"/>
            <p:cNvSpPr txBox="1"/>
            <p:nvPr/>
          </p:nvSpPr>
          <p:spPr bwMode="auto">
            <a:xfrm>
              <a:off x="7364810" y="1139223"/>
              <a:ext cx="527388" cy="169277"/>
            </a:xfrm>
            <a:prstGeom prst="rect">
              <a:avLst/>
            </a:prstGeom>
            <a:noFill/>
            <a:ln w="9525">
              <a:noFill/>
              <a:miter lim="800000"/>
              <a:headEnd/>
              <a:tailEnd/>
            </a:ln>
          </p:spPr>
          <p:txBody>
            <a:bodyPr wrap="none" lIns="0" tIns="0" rIns="0" bIns="0" rtlCol="0">
              <a:spAutoFit/>
            </a:bodyPr>
            <a:lstStyle/>
            <a:p>
              <a:r>
                <a:rPr lang="en-US" sz="1100" dirty="0" smtClean="0">
                  <a:solidFill>
                    <a:srgbClr val="FFFF00"/>
                  </a:solidFill>
                  <a:latin typeface="Verdana" pitchFamily="34" charset="0"/>
                </a:rPr>
                <a:t>30 MHz</a:t>
              </a:r>
              <a:endParaRPr lang="en-US" sz="1100" dirty="0">
                <a:solidFill>
                  <a:srgbClr val="FFFF00"/>
                </a:solidFill>
                <a:latin typeface="Verdana" pitchFamily="34" charset="0"/>
              </a:endParaRPr>
            </a:p>
          </p:txBody>
        </p:sp>
        <p:cxnSp>
          <p:nvCxnSpPr>
            <p:cNvPr id="61" name="Straight Connector 60"/>
            <p:cNvCxnSpPr/>
            <p:nvPr/>
          </p:nvCxnSpPr>
          <p:spPr bwMode="auto">
            <a:xfrm>
              <a:off x="7629529" y="478631"/>
              <a:ext cx="0" cy="640080"/>
            </a:xfrm>
            <a:prstGeom prst="line">
              <a:avLst/>
            </a:prstGeom>
            <a:solidFill>
              <a:schemeClr val="accent1"/>
            </a:solidFill>
            <a:ln w="28575" cap="flat" cmpd="sng" algn="ctr">
              <a:solidFill>
                <a:srgbClr val="FFFF00"/>
              </a:solidFill>
              <a:prstDash val="solid"/>
              <a:round/>
              <a:headEnd type="none" w="med" len="med"/>
              <a:tailEnd type="none" w="med" len="med"/>
            </a:ln>
            <a:effectLst/>
          </p:spPr>
        </p:cxnSp>
      </p:grpSp>
      <p:grpSp>
        <p:nvGrpSpPr>
          <p:cNvPr id="62" name="Group 61"/>
          <p:cNvGrpSpPr/>
          <p:nvPr/>
        </p:nvGrpSpPr>
        <p:grpSpPr>
          <a:xfrm>
            <a:off x="3323192" y="1662909"/>
            <a:ext cx="527388" cy="829848"/>
            <a:chOff x="2702162" y="478635"/>
            <a:chExt cx="527388" cy="829848"/>
          </a:xfrm>
        </p:grpSpPr>
        <p:sp>
          <p:nvSpPr>
            <p:cNvPr id="63" name="TextBox 62"/>
            <p:cNvSpPr txBox="1"/>
            <p:nvPr/>
          </p:nvSpPr>
          <p:spPr bwMode="auto">
            <a:xfrm>
              <a:off x="2702162" y="1139206"/>
              <a:ext cx="527388" cy="169277"/>
            </a:xfrm>
            <a:prstGeom prst="rect">
              <a:avLst/>
            </a:prstGeom>
            <a:noFill/>
            <a:ln w="9525">
              <a:noFill/>
              <a:miter lim="800000"/>
              <a:headEnd/>
              <a:tailEnd/>
            </a:ln>
          </p:spPr>
          <p:txBody>
            <a:bodyPr wrap="none" lIns="0" tIns="0" rIns="0" bIns="0" rtlCol="0">
              <a:spAutoFit/>
            </a:bodyPr>
            <a:lstStyle/>
            <a:p>
              <a:r>
                <a:rPr lang="en-US" sz="1100" dirty="0" smtClean="0">
                  <a:solidFill>
                    <a:srgbClr val="FFFF00"/>
                  </a:solidFill>
                  <a:latin typeface="Verdana" pitchFamily="34" charset="0"/>
                </a:rPr>
                <a:t>10 MHz</a:t>
              </a:r>
              <a:endParaRPr lang="en-US" sz="1100" dirty="0">
                <a:solidFill>
                  <a:srgbClr val="FFFF00"/>
                </a:solidFill>
                <a:latin typeface="Verdana" pitchFamily="34" charset="0"/>
              </a:endParaRPr>
            </a:p>
          </p:txBody>
        </p:sp>
        <p:cxnSp>
          <p:nvCxnSpPr>
            <p:cNvPr id="64" name="Straight Connector 63"/>
            <p:cNvCxnSpPr/>
            <p:nvPr/>
          </p:nvCxnSpPr>
          <p:spPr bwMode="auto">
            <a:xfrm>
              <a:off x="2966248" y="478635"/>
              <a:ext cx="0" cy="640080"/>
            </a:xfrm>
            <a:prstGeom prst="line">
              <a:avLst/>
            </a:prstGeom>
            <a:solidFill>
              <a:schemeClr val="accent1"/>
            </a:solidFill>
            <a:ln w="28575" cap="flat" cmpd="sng" algn="ctr">
              <a:solidFill>
                <a:srgbClr val="FFFF00"/>
              </a:solidFill>
              <a:prstDash val="solid"/>
              <a:round/>
              <a:headEnd type="none" w="med" len="med"/>
              <a:tailEnd type="none" w="med" len="med"/>
            </a:ln>
            <a:effectLst/>
          </p:spPr>
        </p:cxnSp>
      </p:grpSp>
      <p:grpSp>
        <p:nvGrpSpPr>
          <p:cNvPr id="65" name="Group 64"/>
          <p:cNvGrpSpPr/>
          <p:nvPr/>
        </p:nvGrpSpPr>
        <p:grpSpPr>
          <a:xfrm>
            <a:off x="5658409" y="1665290"/>
            <a:ext cx="527388" cy="827483"/>
            <a:chOff x="5037379" y="481016"/>
            <a:chExt cx="527388" cy="827483"/>
          </a:xfrm>
        </p:grpSpPr>
        <p:sp>
          <p:nvSpPr>
            <p:cNvPr id="66" name="TextBox 65"/>
            <p:cNvSpPr txBox="1"/>
            <p:nvPr/>
          </p:nvSpPr>
          <p:spPr bwMode="auto">
            <a:xfrm>
              <a:off x="5037379" y="1139222"/>
              <a:ext cx="527388" cy="169277"/>
            </a:xfrm>
            <a:prstGeom prst="rect">
              <a:avLst/>
            </a:prstGeom>
            <a:noFill/>
            <a:ln w="9525">
              <a:noFill/>
              <a:miter lim="800000"/>
              <a:headEnd/>
              <a:tailEnd/>
            </a:ln>
          </p:spPr>
          <p:txBody>
            <a:bodyPr wrap="none" lIns="0" tIns="0" rIns="0" bIns="0" rtlCol="0">
              <a:spAutoFit/>
            </a:bodyPr>
            <a:lstStyle/>
            <a:p>
              <a:r>
                <a:rPr lang="en-US" sz="1100" dirty="0" smtClean="0">
                  <a:solidFill>
                    <a:srgbClr val="FFFF00"/>
                  </a:solidFill>
                  <a:latin typeface="Verdana" pitchFamily="34" charset="0"/>
                </a:rPr>
                <a:t>20 MHz</a:t>
              </a:r>
              <a:endParaRPr lang="en-US" sz="1100" dirty="0">
                <a:solidFill>
                  <a:srgbClr val="FFFF00"/>
                </a:solidFill>
                <a:latin typeface="Verdana" pitchFamily="34" charset="0"/>
              </a:endParaRPr>
            </a:p>
          </p:txBody>
        </p:sp>
        <p:cxnSp>
          <p:nvCxnSpPr>
            <p:cNvPr id="67" name="Straight Connector 66"/>
            <p:cNvCxnSpPr/>
            <p:nvPr/>
          </p:nvCxnSpPr>
          <p:spPr bwMode="auto">
            <a:xfrm>
              <a:off x="5300667" y="481016"/>
              <a:ext cx="0" cy="640080"/>
            </a:xfrm>
            <a:prstGeom prst="line">
              <a:avLst/>
            </a:prstGeom>
            <a:solidFill>
              <a:schemeClr val="accent1"/>
            </a:solidFill>
            <a:ln w="28575" cap="flat" cmpd="sng" algn="ctr">
              <a:solidFill>
                <a:srgbClr val="FFFF00"/>
              </a:solidFill>
              <a:prstDash val="solid"/>
              <a:round/>
              <a:headEnd type="none" w="med" len="med"/>
              <a:tailEnd type="none" w="med" len="med"/>
            </a:ln>
            <a:effectLst/>
          </p:spPr>
        </p:cxnSp>
      </p:grpSp>
      <p:grpSp>
        <p:nvGrpSpPr>
          <p:cNvPr id="68" name="Group 67"/>
          <p:cNvGrpSpPr/>
          <p:nvPr/>
        </p:nvGrpSpPr>
        <p:grpSpPr>
          <a:xfrm>
            <a:off x="7936701" y="2803957"/>
            <a:ext cx="617157" cy="829869"/>
            <a:chOff x="7319571" y="478631"/>
            <a:chExt cx="617157" cy="829869"/>
          </a:xfrm>
        </p:grpSpPr>
        <p:sp>
          <p:nvSpPr>
            <p:cNvPr id="69" name="TextBox 68"/>
            <p:cNvSpPr txBox="1"/>
            <p:nvPr/>
          </p:nvSpPr>
          <p:spPr bwMode="auto">
            <a:xfrm>
              <a:off x="7319571" y="1139223"/>
              <a:ext cx="617157" cy="169277"/>
            </a:xfrm>
            <a:prstGeom prst="rect">
              <a:avLst/>
            </a:prstGeom>
            <a:noFill/>
            <a:ln w="9525">
              <a:noFill/>
              <a:miter lim="800000"/>
              <a:headEnd/>
              <a:tailEnd/>
            </a:ln>
          </p:spPr>
          <p:txBody>
            <a:bodyPr wrap="none" lIns="0" tIns="0" rIns="0" bIns="0" rtlCol="0">
              <a:spAutoFit/>
            </a:bodyPr>
            <a:lstStyle/>
            <a:p>
              <a:r>
                <a:rPr lang="en-US" sz="1100" dirty="0" smtClean="0">
                  <a:solidFill>
                    <a:srgbClr val="FFFF00"/>
                  </a:solidFill>
                  <a:latin typeface="Verdana" pitchFamily="34" charset="0"/>
                </a:rPr>
                <a:t>300 MHz</a:t>
              </a:r>
              <a:endParaRPr lang="en-US" sz="1100" dirty="0">
                <a:solidFill>
                  <a:srgbClr val="FFFF00"/>
                </a:solidFill>
                <a:latin typeface="Verdana" pitchFamily="34" charset="0"/>
              </a:endParaRPr>
            </a:p>
          </p:txBody>
        </p:sp>
        <p:cxnSp>
          <p:nvCxnSpPr>
            <p:cNvPr id="70" name="Straight Connector 69"/>
            <p:cNvCxnSpPr/>
            <p:nvPr/>
          </p:nvCxnSpPr>
          <p:spPr bwMode="auto">
            <a:xfrm>
              <a:off x="7629529" y="478631"/>
              <a:ext cx="0" cy="640080"/>
            </a:xfrm>
            <a:prstGeom prst="line">
              <a:avLst/>
            </a:prstGeom>
            <a:solidFill>
              <a:schemeClr val="accent1"/>
            </a:solidFill>
            <a:ln w="28575" cap="flat" cmpd="sng" algn="ctr">
              <a:solidFill>
                <a:srgbClr val="FFFF00"/>
              </a:solidFill>
              <a:prstDash val="solid"/>
              <a:round/>
              <a:headEnd type="none" w="med" len="med"/>
              <a:tailEnd type="none" w="med" len="med"/>
            </a:ln>
            <a:effectLst/>
          </p:spPr>
        </p:cxnSp>
      </p:grpSp>
      <p:grpSp>
        <p:nvGrpSpPr>
          <p:cNvPr id="71" name="Group 70"/>
          <p:cNvGrpSpPr/>
          <p:nvPr/>
        </p:nvGrpSpPr>
        <p:grpSpPr>
          <a:xfrm>
            <a:off x="3273264" y="2803961"/>
            <a:ext cx="617157" cy="829848"/>
            <a:chOff x="2656134" y="478635"/>
            <a:chExt cx="617157" cy="829848"/>
          </a:xfrm>
        </p:grpSpPr>
        <p:sp>
          <p:nvSpPr>
            <p:cNvPr id="72" name="TextBox 71"/>
            <p:cNvSpPr txBox="1"/>
            <p:nvPr/>
          </p:nvSpPr>
          <p:spPr bwMode="auto">
            <a:xfrm>
              <a:off x="2656134" y="1139206"/>
              <a:ext cx="617157" cy="169277"/>
            </a:xfrm>
            <a:prstGeom prst="rect">
              <a:avLst/>
            </a:prstGeom>
            <a:noFill/>
            <a:ln w="9525">
              <a:noFill/>
              <a:miter lim="800000"/>
              <a:headEnd/>
              <a:tailEnd/>
            </a:ln>
          </p:spPr>
          <p:txBody>
            <a:bodyPr wrap="none" lIns="0" tIns="0" rIns="0" bIns="0" rtlCol="0">
              <a:spAutoFit/>
            </a:bodyPr>
            <a:lstStyle/>
            <a:p>
              <a:r>
                <a:rPr lang="en-US" sz="1100" dirty="0" smtClean="0">
                  <a:solidFill>
                    <a:srgbClr val="FFFF00"/>
                  </a:solidFill>
                  <a:latin typeface="Verdana" pitchFamily="34" charset="0"/>
                </a:rPr>
                <a:t>100 MHz</a:t>
              </a:r>
              <a:endParaRPr lang="en-US" sz="1100" dirty="0">
                <a:solidFill>
                  <a:srgbClr val="FFFF00"/>
                </a:solidFill>
                <a:latin typeface="Verdana" pitchFamily="34" charset="0"/>
              </a:endParaRPr>
            </a:p>
          </p:txBody>
        </p:sp>
        <p:cxnSp>
          <p:nvCxnSpPr>
            <p:cNvPr id="73" name="Straight Connector 72"/>
            <p:cNvCxnSpPr/>
            <p:nvPr/>
          </p:nvCxnSpPr>
          <p:spPr bwMode="auto">
            <a:xfrm>
              <a:off x="2966248" y="478635"/>
              <a:ext cx="0" cy="640080"/>
            </a:xfrm>
            <a:prstGeom prst="line">
              <a:avLst/>
            </a:prstGeom>
            <a:solidFill>
              <a:schemeClr val="accent1"/>
            </a:solidFill>
            <a:ln w="28575" cap="flat" cmpd="sng" algn="ctr">
              <a:solidFill>
                <a:srgbClr val="FFFF00"/>
              </a:solidFill>
              <a:prstDash val="solid"/>
              <a:round/>
              <a:headEnd type="none" w="med" len="med"/>
              <a:tailEnd type="none" w="med" len="med"/>
            </a:ln>
            <a:effectLst/>
          </p:spPr>
        </p:cxnSp>
      </p:grpSp>
      <p:grpSp>
        <p:nvGrpSpPr>
          <p:cNvPr id="74" name="Group 73"/>
          <p:cNvGrpSpPr/>
          <p:nvPr/>
        </p:nvGrpSpPr>
        <p:grpSpPr>
          <a:xfrm>
            <a:off x="5606889" y="2806342"/>
            <a:ext cx="617157" cy="827483"/>
            <a:chOff x="4989759" y="481016"/>
            <a:chExt cx="617157" cy="827483"/>
          </a:xfrm>
        </p:grpSpPr>
        <p:sp>
          <p:nvSpPr>
            <p:cNvPr id="75" name="TextBox 74"/>
            <p:cNvSpPr txBox="1"/>
            <p:nvPr/>
          </p:nvSpPr>
          <p:spPr bwMode="auto">
            <a:xfrm>
              <a:off x="4989759" y="1139222"/>
              <a:ext cx="617157" cy="169277"/>
            </a:xfrm>
            <a:prstGeom prst="rect">
              <a:avLst/>
            </a:prstGeom>
            <a:noFill/>
            <a:ln w="9525">
              <a:noFill/>
              <a:miter lim="800000"/>
              <a:headEnd/>
              <a:tailEnd/>
            </a:ln>
          </p:spPr>
          <p:txBody>
            <a:bodyPr wrap="none" lIns="0" tIns="0" rIns="0" bIns="0" rtlCol="0">
              <a:spAutoFit/>
            </a:bodyPr>
            <a:lstStyle/>
            <a:p>
              <a:r>
                <a:rPr lang="en-US" sz="1100" dirty="0" smtClean="0">
                  <a:solidFill>
                    <a:srgbClr val="FFFF00"/>
                  </a:solidFill>
                  <a:latin typeface="Verdana" pitchFamily="34" charset="0"/>
                </a:rPr>
                <a:t>200 MHz</a:t>
              </a:r>
              <a:endParaRPr lang="en-US" sz="1100" dirty="0">
                <a:solidFill>
                  <a:srgbClr val="FFFF00"/>
                </a:solidFill>
                <a:latin typeface="Verdana" pitchFamily="34" charset="0"/>
              </a:endParaRPr>
            </a:p>
          </p:txBody>
        </p:sp>
        <p:cxnSp>
          <p:nvCxnSpPr>
            <p:cNvPr id="76" name="Straight Connector 75"/>
            <p:cNvCxnSpPr/>
            <p:nvPr/>
          </p:nvCxnSpPr>
          <p:spPr bwMode="auto">
            <a:xfrm>
              <a:off x="5300667" y="481016"/>
              <a:ext cx="0" cy="640080"/>
            </a:xfrm>
            <a:prstGeom prst="line">
              <a:avLst/>
            </a:prstGeom>
            <a:solidFill>
              <a:schemeClr val="accent1"/>
            </a:solidFill>
            <a:ln w="28575" cap="flat" cmpd="sng" algn="ctr">
              <a:solidFill>
                <a:srgbClr val="FFFF00"/>
              </a:solidFill>
              <a:prstDash val="solid"/>
              <a:round/>
              <a:headEnd type="none" w="med" len="med"/>
              <a:tailEnd type="none" w="med" len="med"/>
            </a:ln>
            <a:effectLst/>
          </p:spPr>
        </p:cxnSp>
      </p:grpSp>
      <p:grpSp>
        <p:nvGrpSpPr>
          <p:cNvPr id="77" name="Group 76"/>
          <p:cNvGrpSpPr/>
          <p:nvPr/>
        </p:nvGrpSpPr>
        <p:grpSpPr>
          <a:xfrm>
            <a:off x="8029560" y="3916955"/>
            <a:ext cx="428002" cy="829869"/>
            <a:chOff x="7412430" y="478631"/>
            <a:chExt cx="428002" cy="829869"/>
          </a:xfrm>
        </p:grpSpPr>
        <p:sp>
          <p:nvSpPr>
            <p:cNvPr id="78" name="TextBox 77"/>
            <p:cNvSpPr txBox="1"/>
            <p:nvPr/>
          </p:nvSpPr>
          <p:spPr bwMode="auto">
            <a:xfrm>
              <a:off x="7412430" y="1139223"/>
              <a:ext cx="428002" cy="169277"/>
            </a:xfrm>
            <a:prstGeom prst="rect">
              <a:avLst/>
            </a:prstGeom>
            <a:noFill/>
            <a:ln w="9525">
              <a:noFill/>
              <a:miter lim="800000"/>
              <a:headEnd/>
              <a:tailEnd/>
            </a:ln>
          </p:spPr>
          <p:txBody>
            <a:bodyPr wrap="none" lIns="0" tIns="0" rIns="0" bIns="0" rtlCol="0">
              <a:spAutoFit/>
            </a:bodyPr>
            <a:lstStyle/>
            <a:p>
              <a:r>
                <a:rPr lang="en-US" sz="1100" dirty="0" smtClean="0">
                  <a:solidFill>
                    <a:srgbClr val="FFFF00"/>
                  </a:solidFill>
                  <a:latin typeface="Verdana" pitchFamily="34" charset="0"/>
                </a:rPr>
                <a:t>3 GHz</a:t>
              </a:r>
              <a:endParaRPr lang="en-US" sz="1100" dirty="0">
                <a:solidFill>
                  <a:srgbClr val="FFFF00"/>
                </a:solidFill>
                <a:latin typeface="Verdana" pitchFamily="34" charset="0"/>
              </a:endParaRPr>
            </a:p>
          </p:txBody>
        </p:sp>
        <p:cxnSp>
          <p:nvCxnSpPr>
            <p:cNvPr id="79" name="Straight Connector 78"/>
            <p:cNvCxnSpPr/>
            <p:nvPr/>
          </p:nvCxnSpPr>
          <p:spPr bwMode="auto">
            <a:xfrm>
              <a:off x="7629529" y="478631"/>
              <a:ext cx="0" cy="640080"/>
            </a:xfrm>
            <a:prstGeom prst="line">
              <a:avLst/>
            </a:prstGeom>
            <a:solidFill>
              <a:schemeClr val="accent1"/>
            </a:solidFill>
            <a:ln w="28575" cap="flat" cmpd="sng" algn="ctr">
              <a:solidFill>
                <a:srgbClr val="FFFF00"/>
              </a:solidFill>
              <a:prstDash val="solid"/>
              <a:round/>
              <a:headEnd type="none" w="med" len="med"/>
              <a:tailEnd type="none" w="med" len="med"/>
            </a:ln>
            <a:effectLst/>
          </p:spPr>
        </p:cxnSp>
      </p:grpSp>
      <p:grpSp>
        <p:nvGrpSpPr>
          <p:cNvPr id="80" name="Group 79"/>
          <p:cNvGrpSpPr/>
          <p:nvPr/>
        </p:nvGrpSpPr>
        <p:grpSpPr>
          <a:xfrm>
            <a:off x="3368504" y="3916959"/>
            <a:ext cx="428002" cy="829848"/>
            <a:chOff x="2751374" y="478635"/>
            <a:chExt cx="428002" cy="829848"/>
          </a:xfrm>
        </p:grpSpPr>
        <p:sp>
          <p:nvSpPr>
            <p:cNvPr id="81" name="TextBox 80"/>
            <p:cNvSpPr txBox="1"/>
            <p:nvPr/>
          </p:nvSpPr>
          <p:spPr bwMode="auto">
            <a:xfrm>
              <a:off x="2751374" y="1139206"/>
              <a:ext cx="428002" cy="169277"/>
            </a:xfrm>
            <a:prstGeom prst="rect">
              <a:avLst/>
            </a:prstGeom>
            <a:noFill/>
            <a:ln w="9525">
              <a:noFill/>
              <a:miter lim="800000"/>
              <a:headEnd/>
              <a:tailEnd/>
            </a:ln>
          </p:spPr>
          <p:txBody>
            <a:bodyPr wrap="none" lIns="0" tIns="0" rIns="0" bIns="0" rtlCol="0">
              <a:spAutoFit/>
            </a:bodyPr>
            <a:lstStyle/>
            <a:p>
              <a:r>
                <a:rPr lang="en-US" sz="1100" dirty="0" smtClean="0">
                  <a:solidFill>
                    <a:srgbClr val="FFFF00"/>
                  </a:solidFill>
                  <a:latin typeface="Verdana" pitchFamily="34" charset="0"/>
                </a:rPr>
                <a:t>1 GHz</a:t>
              </a:r>
              <a:endParaRPr lang="en-US" sz="1100" dirty="0">
                <a:solidFill>
                  <a:srgbClr val="FFFF00"/>
                </a:solidFill>
                <a:latin typeface="Verdana" pitchFamily="34" charset="0"/>
              </a:endParaRPr>
            </a:p>
          </p:txBody>
        </p:sp>
        <p:cxnSp>
          <p:nvCxnSpPr>
            <p:cNvPr id="82" name="Straight Connector 81"/>
            <p:cNvCxnSpPr/>
            <p:nvPr/>
          </p:nvCxnSpPr>
          <p:spPr bwMode="auto">
            <a:xfrm>
              <a:off x="2966248" y="478635"/>
              <a:ext cx="0" cy="640080"/>
            </a:xfrm>
            <a:prstGeom prst="line">
              <a:avLst/>
            </a:prstGeom>
            <a:solidFill>
              <a:schemeClr val="accent1"/>
            </a:solidFill>
            <a:ln w="28575" cap="flat" cmpd="sng" algn="ctr">
              <a:solidFill>
                <a:srgbClr val="FFFF00"/>
              </a:solidFill>
              <a:prstDash val="solid"/>
              <a:round/>
              <a:headEnd type="none" w="med" len="med"/>
              <a:tailEnd type="none" w="med" len="med"/>
            </a:ln>
            <a:effectLst/>
          </p:spPr>
        </p:cxnSp>
      </p:grpSp>
      <p:grpSp>
        <p:nvGrpSpPr>
          <p:cNvPr id="83" name="Group 82"/>
          <p:cNvGrpSpPr/>
          <p:nvPr/>
        </p:nvGrpSpPr>
        <p:grpSpPr>
          <a:xfrm>
            <a:off x="5702129" y="3919340"/>
            <a:ext cx="428002" cy="827483"/>
            <a:chOff x="5084999" y="481016"/>
            <a:chExt cx="428002" cy="827483"/>
          </a:xfrm>
        </p:grpSpPr>
        <p:sp>
          <p:nvSpPr>
            <p:cNvPr id="84" name="TextBox 83"/>
            <p:cNvSpPr txBox="1"/>
            <p:nvPr/>
          </p:nvSpPr>
          <p:spPr bwMode="auto">
            <a:xfrm>
              <a:off x="5084999" y="1139222"/>
              <a:ext cx="428002" cy="169277"/>
            </a:xfrm>
            <a:prstGeom prst="rect">
              <a:avLst/>
            </a:prstGeom>
            <a:noFill/>
            <a:ln w="9525">
              <a:noFill/>
              <a:miter lim="800000"/>
              <a:headEnd/>
              <a:tailEnd/>
            </a:ln>
          </p:spPr>
          <p:txBody>
            <a:bodyPr wrap="none" lIns="0" tIns="0" rIns="0" bIns="0" rtlCol="0">
              <a:spAutoFit/>
            </a:bodyPr>
            <a:lstStyle/>
            <a:p>
              <a:r>
                <a:rPr lang="en-US" sz="1100" dirty="0" smtClean="0">
                  <a:solidFill>
                    <a:srgbClr val="FFFF00"/>
                  </a:solidFill>
                  <a:latin typeface="Verdana" pitchFamily="34" charset="0"/>
                </a:rPr>
                <a:t>2 GHz</a:t>
              </a:r>
              <a:endParaRPr lang="en-US" sz="1100" dirty="0">
                <a:solidFill>
                  <a:srgbClr val="FFFF00"/>
                </a:solidFill>
                <a:latin typeface="Verdana" pitchFamily="34" charset="0"/>
              </a:endParaRPr>
            </a:p>
          </p:txBody>
        </p:sp>
        <p:cxnSp>
          <p:nvCxnSpPr>
            <p:cNvPr id="85" name="Straight Connector 84"/>
            <p:cNvCxnSpPr/>
            <p:nvPr/>
          </p:nvCxnSpPr>
          <p:spPr bwMode="auto">
            <a:xfrm>
              <a:off x="5300667" y="481016"/>
              <a:ext cx="0" cy="640080"/>
            </a:xfrm>
            <a:prstGeom prst="line">
              <a:avLst/>
            </a:prstGeom>
            <a:solidFill>
              <a:schemeClr val="accent1"/>
            </a:solidFill>
            <a:ln w="28575" cap="flat" cmpd="sng" algn="ctr">
              <a:solidFill>
                <a:srgbClr val="FFFF00"/>
              </a:solidFill>
              <a:prstDash val="solid"/>
              <a:round/>
              <a:headEnd type="none" w="med" len="med"/>
              <a:tailEnd type="none" w="med" len="med"/>
            </a:ln>
            <a:effectLst/>
          </p:spPr>
        </p:cxnSp>
      </p:grpSp>
      <p:sp>
        <p:nvSpPr>
          <p:cNvPr id="86" name="Rounded Rectangle 85"/>
          <p:cNvSpPr/>
          <p:nvPr/>
        </p:nvSpPr>
        <p:spPr bwMode="auto">
          <a:xfrm>
            <a:off x="2449830" y="607646"/>
            <a:ext cx="2774462" cy="500185"/>
          </a:xfrm>
          <a:prstGeom prst="roundRect">
            <a:avLst/>
          </a:prstGeom>
          <a:solidFill>
            <a:srgbClr val="33CC33"/>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rPr>
              <a:t>AM Broadcast</a:t>
            </a:r>
          </a:p>
        </p:txBody>
      </p:sp>
      <p:sp>
        <p:nvSpPr>
          <p:cNvPr id="87" name="Rounded Rectangle 86"/>
          <p:cNvSpPr/>
          <p:nvPr/>
        </p:nvSpPr>
        <p:spPr bwMode="auto">
          <a:xfrm>
            <a:off x="5449595" y="603982"/>
            <a:ext cx="474479" cy="500185"/>
          </a:xfrm>
          <a:prstGeom prst="roundRect">
            <a:avLst/>
          </a:prstGeom>
          <a:solidFill>
            <a:srgbClr val="FF0000"/>
          </a:solidFill>
          <a:ln w="9525" cap="flat" cmpd="sng" algn="ctr">
            <a:noFill/>
            <a:prstDash val="solid"/>
            <a:round/>
            <a:headEnd type="none" w="med" len="med"/>
            <a:tailEnd type="none" w="med" len="med"/>
          </a:ln>
          <a:effectLst/>
        </p:spPr>
        <p:txBody>
          <a:bodyPr vert="vert270"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rPr>
              <a:t>160M</a:t>
            </a:r>
          </a:p>
        </p:txBody>
      </p:sp>
      <p:sp>
        <p:nvSpPr>
          <p:cNvPr id="88" name="Rounded Rectangle 87"/>
          <p:cNvSpPr/>
          <p:nvPr/>
        </p:nvSpPr>
        <p:spPr bwMode="auto">
          <a:xfrm>
            <a:off x="5929655" y="603982"/>
            <a:ext cx="2082775" cy="500185"/>
          </a:xfrm>
          <a:prstGeom prst="roundRect">
            <a:avLst/>
          </a:prstGeom>
          <a:solidFill>
            <a:schemeClr val="bg2">
              <a:lumMod val="75000"/>
            </a:schemeClr>
          </a:soli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200" b="1" dirty="0" smtClean="0">
                <a:solidFill>
                  <a:schemeClr val="bg1"/>
                </a:solidFill>
                <a:latin typeface="Arial" panose="020B0604020202020204" pitchFamily="34" charset="0"/>
                <a:cs typeface="Arial" panose="020B0604020202020204" pitchFamily="34" charset="0"/>
              </a:rPr>
              <a:t>       Marine</a:t>
            </a:r>
            <a:endParaRPr lang="en-US" sz="1200" b="1" dirty="0">
              <a:solidFill>
                <a:schemeClr val="bg1"/>
              </a:solidFill>
              <a:latin typeface="Arial" panose="020B0604020202020204" pitchFamily="34" charset="0"/>
              <a:cs typeface="Arial" panose="020B0604020202020204" pitchFamily="34" charset="0"/>
            </a:endParaRPr>
          </a:p>
        </p:txBody>
      </p:sp>
      <p:sp>
        <p:nvSpPr>
          <p:cNvPr id="89" name="Rounded Rectangle 88"/>
          <p:cNvSpPr/>
          <p:nvPr/>
        </p:nvSpPr>
        <p:spPr bwMode="auto">
          <a:xfrm>
            <a:off x="2072005" y="1708881"/>
            <a:ext cx="119064" cy="500185"/>
          </a:xfrm>
          <a:prstGeom prst="roundRect">
            <a:avLst/>
          </a:prstGeom>
          <a:solidFill>
            <a:srgbClr val="FF0000"/>
          </a:solidFill>
          <a:ln w="9525" cap="flat" cmpd="sng" algn="ctr">
            <a:noFill/>
            <a:prstDash val="solid"/>
            <a:round/>
            <a:headEnd type="none" w="med" len="med"/>
            <a:tailEnd type="none" w="med" len="med"/>
          </a:ln>
          <a:effectLst/>
        </p:spPr>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en-US" sz="800" b="1" dirty="0" smtClean="0">
                <a:solidFill>
                  <a:schemeClr val="bg1"/>
                </a:solidFill>
                <a:latin typeface="Arial" panose="020B0604020202020204" pitchFamily="34" charset="0"/>
                <a:cs typeface="Arial" panose="020B0604020202020204" pitchFamily="34" charset="0"/>
              </a:rPr>
              <a:t>80M</a:t>
            </a:r>
            <a:endParaRPr lang="en-US" sz="800" b="1" dirty="0">
              <a:solidFill>
                <a:schemeClr val="bg1"/>
              </a:solidFill>
              <a:latin typeface="Arial" panose="020B0604020202020204" pitchFamily="34" charset="0"/>
              <a:cs typeface="Arial" panose="020B0604020202020204" pitchFamily="34" charset="0"/>
            </a:endParaRPr>
          </a:p>
        </p:txBody>
      </p:sp>
      <p:sp>
        <p:nvSpPr>
          <p:cNvPr id="90" name="Rounded Rectangle 89"/>
          <p:cNvSpPr/>
          <p:nvPr/>
        </p:nvSpPr>
        <p:spPr bwMode="auto">
          <a:xfrm>
            <a:off x="2891254" y="1704102"/>
            <a:ext cx="71339" cy="500185"/>
          </a:xfrm>
          <a:prstGeom prst="roundRect">
            <a:avLst/>
          </a:prstGeom>
          <a:solidFill>
            <a:srgbClr val="FF0000"/>
          </a:solidFill>
          <a:ln w="9525" cap="flat" cmpd="sng" algn="ctr">
            <a:noFill/>
            <a:prstDash val="solid"/>
            <a:round/>
            <a:headEnd type="none" w="med" len="med"/>
            <a:tailEnd type="none" w="med" len="med"/>
          </a:ln>
          <a:effectLst/>
        </p:spPr>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en-US" sz="800" b="1" dirty="0" smtClean="0">
                <a:solidFill>
                  <a:schemeClr val="bg1"/>
                </a:solidFill>
                <a:latin typeface="Arial" panose="020B0604020202020204" pitchFamily="34" charset="0"/>
                <a:cs typeface="Arial" panose="020B0604020202020204" pitchFamily="34" charset="0"/>
              </a:rPr>
              <a:t>40M</a:t>
            </a:r>
            <a:endParaRPr lang="en-US" sz="800" b="1" dirty="0">
              <a:solidFill>
                <a:schemeClr val="bg1"/>
              </a:solidFill>
              <a:latin typeface="Arial" panose="020B0604020202020204" pitchFamily="34" charset="0"/>
              <a:cs typeface="Arial" panose="020B0604020202020204" pitchFamily="34" charset="0"/>
            </a:endParaRPr>
          </a:p>
        </p:txBody>
      </p:sp>
      <p:sp>
        <p:nvSpPr>
          <p:cNvPr id="91" name="Rounded Rectangle 90"/>
          <p:cNvSpPr/>
          <p:nvPr/>
        </p:nvSpPr>
        <p:spPr bwMode="auto">
          <a:xfrm>
            <a:off x="3612828" y="1704086"/>
            <a:ext cx="45720" cy="500185"/>
          </a:xfrm>
          <a:prstGeom prst="roundRect">
            <a:avLst/>
          </a:prstGeom>
          <a:solidFill>
            <a:srgbClr val="FF0000"/>
          </a:solidFill>
          <a:ln w="9525" cap="flat" cmpd="sng" algn="ctr">
            <a:noFill/>
            <a:prstDash val="solid"/>
            <a:round/>
            <a:headEnd type="none" w="med" len="med"/>
            <a:tailEnd type="none" w="med" len="med"/>
          </a:ln>
          <a:effectLst/>
        </p:spPr>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en-US" sz="800" b="1" dirty="0" smtClean="0">
                <a:solidFill>
                  <a:schemeClr val="bg1"/>
                </a:solidFill>
                <a:latin typeface="Arial" panose="020B0604020202020204" pitchFamily="34" charset="0"/>
                <a:cs typeface="Arial" panose="020B0604020202020204" pitchFamily="34" charset="0"/>
              </a:rPr>
              <a:t>30M</a:t>
            </a:r>
            <a:endParaRPr lang="en-US" sz="800" b="1" dirty="0">
              <a:solidFill>
                <a:schemeClr val="bg1"/>
              </a:solidFill>
              <a:latin typeface="Arial" panose="020B0604020202020204" pitchFamily="34" charset="0"/>
              <a:cs typeface="Arial" panose="020B0604020202020204" pitchFamily="34" charset="0"/>
            </a:endParaRPr>
          </a:p>
        </p:txBody>
      </p:sp>
      <p:sp>
        <p:nvSpPr>
          <p:cNvPr id="92" name="Rounded Rectangle 91"/>
          <p:cNvSpPr/>
          <p:nvPr/>
        </p:nvSpPr>
        <p:spPr bwMode="auto">
          <a:xfrm>
            <a:off x="4525647" y="1708881"/>
            <a:ext cx="80007" cy="500185"/>
          </a:xfrm>
          <a:prstGeom prst="roundRect">
            <a:avLst/>
          </a:prstGeom>
          <a:solidFill>
            <a:srgbClr val="FF0000"/>
          </a:solidFill>
          <a:ln w="9525" cap="flat" cmpd="sng" algn="ctr">
            <a:noFill/>
            <a:prstDash val="solid"/>
            <a:round/>
            <a:headEnd type="none" w="med" len="med"/>
            <a:tailEnd type="none" w="med" len="med"/>
          </a:ln>
          <a:effectLst/>
        </p:spPr>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en-US" sz="800" b="1" dirty="0" smtClean="0">
                <a:solidFill>
                  <a:schemeClr val="bg1"/>
                </a:solidFill>
                <a:latin typeface="Arial" panose="020B0604020202020204" pitchFamily="34" charset="0"/>
                <a:cs typeface="Arial" panose="020B0604020202020204" pitchFamily="34" charset="0"/>
              </a:rPr>
              <a:t>20M</a:t>
            </a:r>
            <a:endParaRPr lang="en-US" sz="800" b="1" dirty="0">
              <a:solidFill>
                <a:schemeClr val="bg1"/>
              </a:solidFill>
              <a:latin typeface="Arial" panose="020B0604020202020204" pitchFamily="34" charset="0"/>
              <a:cs typeface="Arial" panose="020B0604020202020204" pitchFamily="34" charset="0"/>
            </a:endParaRPr>
          </a:p>
        </p:txBody>
      </p:sp>
      <p:sp>
        <p:nvSpPr>
          <p:cNvPr id="93" name="Rounded Rectangle 92"/>
          <p:cNvSpPr/>
          <p:nvPr/>
        </p:nvSpPr>
        <p:spPr bwMode="auto">
          <a:xfrm>
            <a:off x="5463941" y="1704102"/>
            <a:ext cx="27432" cy="500185"/>
          </a:xfrm>
          <a:prstGeom prst="roundRect">
            <a:avLst/>
          </a:prstGeom>
          <a:solidFill>
            <a:srgbClr val="FF0000"/>
          </a:solidFill>
          <a:ln w="9525" cap="flat" cmpd="sng" algn="ctr">
            <a:noFill/>
            <a:prstDash val="solid"/>
            <a:round/>
            <a:headEnd type="none" w="med" len="med"/>
            <a:tailEnd type="none" w="med" len="med"/>
          </a:ln>
          <a:effectLst/>
        </p:spPr>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en-US" sz="800" b="1" dirty="0" smtClean="0">
                <a:solidFill>
                  <a:schemeClr val="bg1"/>
                </a:solidFill>
                <a:latin typeface="Arial" panose="020B0604020202020204" pitchFamily="34" charset="0"/>
                <a:cs typeface="Arial" panose="020B0604020202020204" pitchFamily="34" charset="0"/>
              </a:rPr>
              <a:t>17M</a:t>
            </a:r>
            <a:endParaRPr lang="en-US" sz="800" b="1" dirty="0">
              <a:solidFill>
                <a:schemeClr val="bg1"/>
              </a:solidFill>
              <a:latin typeface="Arial" panose="020B0604020202020204" pitchFamily="34" charset="0"/>
              <a:cs typeface="Arial" panose="020B0604020202020204" pitchFamily="34" charset="0"/>
            </a:endParaRPr>
          </a:p>
        </p:txBody>
      </p:sp>
      <p:sp>
        <p:nvSpPr>
          <p:cNvPr id="94" name="Rounded Rectangle 93"/>
          <p:cNvSpPr/>
          <p:nvPr/>
        </p:nvSpPr>
        <p:spPr bwMode="auto">
          <a:xfrm>
            <a:off x="6149797" y="1704086"/>
            <a:ext cx="113208" cy="500185"/>
          </a:xfrm>
          <a:prstGeom prst="roundRect">
            <a:avLst/>
          </a:prstGeom>
          <a:solidFill>
            <a:srgbClr val="FF0000"/>
          </a:solidFill>
          <a:ln w="9525" cap="flat" cmpd="sng" algn="ctr">
            <a:noFill/>
            <a:prstDash val="solid"/>
            <a:round/>
            <a:headEnd type="none" w="med" len="med"/>
            <a:tailEnd type="none" w="med" len="med"/>
          </a:ln>
          <a:effectLst/>
        </p:spPr>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en-US" sz="800" b="1" dirty="0" smtClean="0">
                <a:solidFill>
                  <a:schemeClr val="bg1"/>
                </a:solidFill>
                <a:latin typeface="Arial" panose="020B0604020202020204" pitchFamily="34" charset="0"/>
                <a:cs typeface="Arial" panose="020B0604020202020204" pitchFamily="34" charset="0"/>
              </a:rPr>
              <a:t>15M</a:t>
            </a:r>
            <a:endParaRPr lang="en-US" sz="800" b="1" dirty="0">
              <a:solidFill>
                <a:schemeClr val="bg1"/>
              </a:solidFill>
              <a:latin typeface="Arial" panose="020B0604020202020204" pitchFamily="34" charset="0"/>
              <a:cs typeface="Arial" panose="020B0604020202020204" pitchFamily="34" charset="0"/>
            </a:endParaRPr>
          </a:p>
        </p:txBody>
      </p:sp>
      <p:sp>
        <p:nvSpPr>
          <p:cNvPr id="95" name="Rounded Rectangle 94"/>
          <p:cNvSpPr/>
          <p:nvPr/>
        </p:nvSpPr>
        <p:spPr bwMode="auto">
          <a:xfrm>
            <a:off x="7045225" y="1704070"/>
            <a:ext cx="18288" cy="500185"/>
          </a:xfrm>
          <a:prstGeom prst="roundRect">
            <a:avLst/>
          </a:prstGeom>
          <a:solidFill>
            <a:srgbClr val="FF0000"/>
          </a:solidFill>
          <a:ln w="9525" cap="flat" cmpd="sng" algn="ctr">
            <a:noFill/>
            <a:prstDash val="solid"/>
            <a:round/>
            <a:headEnd type="none" w="med" len="med"/>
            <a:tailEnd type="none" w="med" len="med"/>
          </a:ln>
          <a:effectLst/>
        </p:spPr>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en-US" sz="800" b="1" dirty="0" smtClean="0">
                <a:solidFill>
                  <a:schemeClr val="bg1"/>
                </a:solidFill>
                <a:latin typeface="Arial" panose="020B0604020202020204" pitchFamily="34" charset="0"/>
                <a:cs typeface="Arial" panose="020B0604020202020204" pitchFamily="34" charset="0"/>
              </a:rPr>
              <a:t>12M</a:t>
            </a:r>
            <a:endParaRPr lang="en-US" sz="800" b="1" dirty="0">
              <a:solidFill>
                <a:schemeClr val="bg1"/>
              </a:solidFill>
              <a:latin typeface="Arial" panose="020B0604020202020204" pitchFamily="34" charset="0"/>
              <a:cs typeface="Arial" panose="020B0604020202020204" pitchFamily="34" charset="0"/>
            </a:endParaRPr>
          </a:p>
        </p:txBody>
      </p:sp>
      <p:sp>
        <p:nvSpPr>
          <p:cNvPr id="96" name="Rounded Rectangle 95"/>
          <p:cNvSpPr/>
          <p:nvPr/>
        </p:nvSpPr>
        <p:spPr bwMode="auto">
          <a:xfrm>
            <a:off x="7777479" y="1708881"/>
            <a:ext cx="409575" cy="500185"/>
          </a:xfrm>
          <a:prstGeom prst="roundRect">
            <a:avLst/>
          </a:prstGeom>
          <a:solidFill>
            <a:srgbClr val="FF0000"/>
          </a:solidFill>
          <a:ln w="9525" cap="flat" cmpd="sng" algn="ctr">
            <a:noFill/>
            <a:prstDash val="solid"/>
            <a:round/>
            <a:headEnd type="none" w="med" len="med"/>
            <a:tailEnd type="none" w="med" len="med"/>
          </a:ln>
          <a:effectLst/>
        </p:spPr>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en-US" sz="800" b="1" dirty="0" smtClean="0">
                <a:solidFill>
                  <a:schemeClr val="bg1"/>
                </a:solidFill>
                <a:latin typeface="Arial" panose="020B0604020202020204" pitchFamily="34" charset="0"/>
                <a:cs typeface="Arial" panose="020B0604020202020204" pitchFamily="34" charset="0"/>
              </a:rPr>
              <a:t>10M</a:t>
            </a:r>
            <a:endParaRPr lang="en-US" sz="800" b="1" dirty="0">
              <a:solidFill>
                <a:schemeClr val="bg1"/>
              </a:solidFill>
              <a:latin typeface="Arial" panose="020B0604020202020204" pitchFamily="34" charset="0"/>
              <a:cs typeface="Arial" panose="020B0604020202020204" pitchFamily="34" charset="0"/>
            </a:endParaRPr>
          </a:p>
        </p:txBody>
      </p:sp>
      <p:sp>
        <p:nvSpPr>
          <p:cNvPr id="97" name="Rounded Rectangle 96"/>
          <p:cNvSpPr/>
          <p:nvPr/>
        </p:nvSpPr>
        <p:spPr bwMode="auto">
          <a:xfrm>
            <a:off x="2427606" y="2862836"/>
            <a:ext cx="107950" cy="500185"/>
          </a:xfrm>
          <a:prstGeom prst="roundRect">
            <a:avLst/>
          </a:prstGeom>
          <a:solidFill>
            <a:srgbClr val="FF0000"/>
          </a:solidFill>
          <a:ln w="9525" cap="flat" cmpd="sng" algn="ctr">
            <a:noFill/>
            <a:prstDash val="solid"/>
            <a:round/>
            <a:headEnd type="none" w="med" len="med"/>
            <a:tailEnd type="none" w="med" len="med"/>
          </a:ln>
          <a:effectLst/>
        </p:spPr>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en-US" sz="800" b="1" dirty="0" smtClean="0">
                <a:solidFill>
                  <a:schemeClr val="bg1"/>
                </a:solidFill>
                <a:latin typeface="Arial" panose="020B0604020202020204" pitchFamily="34" charset="0"/>
                <a:cs typeface="Arial" panose="020B0604020202020204" pitchFamily="34" charset="0"/>
              </a:rPr>
              <a:t>6M</a:t>
            </a:r>
            <a:endParaRPr lang="en-US" sz="800" b="1" dirty="0">
              <a:solidFill>
                <a:schemeClr val="bg1"/>
              </a:solidFill>
              <a:latin typeface="Arial" panose="020B0604020202020204" pitchFamily="34" charset="0"/>
              <a:cs typeface="Arial" panose="020B0604020202020204" pitchFamily="34" charset="0"/>
            </a:endParaRPr>
          </a:p>
        </p:txBody>
      </p:sp>
      <p:sp>
        <p:nvSpPr>
          <p:cNvPr id="98" name="Rounded Rectangle 97"/>
          <p:cNvSpPr/>
          <p:nvPr/>
        </p:nvSpPr>
        <p:spPr bwMode="auto">
          <a:xfrm>
            <a:off x="4624705" y="2862836"/>
            <a:ext cx="80963" cy="500185"/>
          </a:xfrm>
          <a:prstGeom prst="roundRect">
            <a:avLst/>
          </a:prstGeom>
          <a:solidFill>
            <a:srgbClr val="FF0000"/>
          </a:solidFill>
          <a:ln w="9525" cap="flat" cmpd="sng" algn="ctr">
            <a:noFill/>
            <a:prstDash val="solid"/>
            <a:round/>
            <a:headEnd type="none" w="med" len="med"/>
            <a:tailEnd type="none" w="med" len="med"/>
          </a:ln>
          <a:effectLst/>
        </p:spPr>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en-US" sz="800" b="1" dirty="0" smtClean="0">
                <a:solidFill>
                  <a:schemeClr val="bg1"/>
                </a:solidFill>
                <a:latin typeface="Arial" panose="020B0604020202020204" pitchFamily="34" charset="0"/>
                <a:cs typeface="Arial" panose="020B0604020202020204" pitchFamily="34" charset="0"/>
              </a:rPr>
              <a:t>2M</a:t>
            </a:r>
            <a:endParaRPr lang="en-US" sz="800" b="1" dirty="0">
              <a:solidFill>
                <a:schemeClr val="bg1"/>
              </a:solidFill>
              <a:latin typeface="Arial" panose="020B0604020202020204" pitchFamily="34" charset="0"/>
              <a:cs typeface="Arial" panose="020B0604020202020204" pitchFamily="34" charset="0"/>
            </a:endParaRPr>
          </a:p>
        </p:txBody>
      </p:sp>
      <p:sp>
        <p:nvSpPr>
          <p:cNvPr id="99" name="Rounded Rectangle 98"/>
          <p:cNvSpPr/>
          <p:nvPr/>
        </p:nvSpPr>
        <p:spPr bwMode="auto">
          <a:xfrm>
            <a:off x="6356668" y="2862836"/>
            <a:ext cx="141287" cy="500185"/>
          </a:xfrm>
          <a:prstGeom prst="roundRect">
            <a:avLst/>
          </a:prstGeom>
          <a:solidFill>
            <a:srgbClr val="FF0000"/>
          </a:solidFill>
          <a:ln w="9525" cap="flat" cmpd="sng" algn="ctr">
            <a:noFill/>
            <a:prstDash val="solid"/>
            <a:round/>
            <a:headEnd type="none" w="med" len="med"/>
            <a:tailEnd type="none" w="med" len="med"/>
          </a:ln>
          <a:effectLst/>
        </p:spPr>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en-US" sz="800" b="1" dirty="0" smtClean="0">
                <a:solidFill>
                  <a:schemeClr val="bg1"/>
                </a:solidFill>
                <a:latin typeface="Arial" panose="020B0604020202020204" pitchFamily="34" charset="0"/>
                <a:cs typeface="Arial" panose="020B0604020202020204" pitchFamily="34" charset="0"/>
              </a:rPr>
              <a:t>1.25M</a:t>
            </a:r>
            <a:endParaRPr lang="en-US" sz="800" b="1" dirty="0">
              <a:solidFill>
                <a:schemeClr val="bg1"/>
              </a:solidFill>
              <a:latin typeface="Arial" panose="020B0604020202020204" pitchFamily="34" charset="0"/>
              <a:cs typeface="Arial" panose="020B0604020202020204" pitchFamily="34" charset="0"/>
            </a:endParaRPr>
          </a:p>
        </p:txBody>
      </p:sp>
      <p:sp>
        <p:nvSpPr>
          <p:cNvPr id="100" name="Rounded Rectangle 99"/>
          <p:cNvSpPr/>
          <p:nvPr/>
        </p:nvSpPr>
        <p:spPr bwMode="auto">
          <a:xfrm>
            <a:off x="2225993" y="3951066"/>
            <a:ext cx="77787" cy="500185"/>
          </a:xfrm>
          <a:prstGeom prst="roundRect">
            <a:avLst/>
          </a:prstGeom>
          <a:solidFill>
            <a:srgbClr val="FF0000"/>
          </a:solidFill>
          <a:ln w="9525" cap="flat" cmpd="sng" algn="ctr">
            <a:noFill/>
            <a:prstDash val="solid"/>
            <a:round/>
            <a:headEnd type="none" w="med" len="med"/>
            <a:tailEnd type="none" w="med" len="med"/>
          </a:ln>
          <a:effectLst/>
        </p:spPr>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en-US" sz="800" b="1" dirty="0" smtClean="0">
                <a:solidFill>
                  <a:schemeClr val="bg1"/>
                </a:solidFill>
                <a:latin typeface="Arial" panose="020B0604020202020204" pitchFamily="34" charset="0"/>
                <a:cs typeface="Arial" panose="020B0604020202020204" pitchFamily="34" charset="0"/>
              </a:rPr>
              <a:t>70cm</a:t>
            </a:r>
            <a:endParaRPr lang="en-US" sz="800" b="1" dirty="0">
              <a:solidFill>
                <a:schemeClr val="bg1"/>
              </a:solidFill>
              <a:latin typeface="Arial" panose="020B0604020202020204" pitchFamily="34" charset="0"/>
              <a:cs typeface="Arial" panose="020B0604020202020204" pitchFamily="34" charset="0"/>
            </a:endParaRPr>
          </a:p>
        </p:txBody>
      </p:sp>
      <p:sp>
        <p:nvSpPr>
          <p:cNvPr id="101" name="Rounded Rectangle 100"/>
          <p:cNvSpPr/>
          <p:nvPr/>
        </p:nvSpPr>
        <p:spPr bwMode="auto">
          <a:xfrm>
            <a:off x="3365819" y="3951066"/>
            <a:ext cx="57150" cy="500185"/>
          </a:xfrm>
          <a:prstGeom prst="roundRect">
            <a:avLst/>
          </a:prstGeom>
          <a:solidFill>
            <a:srgbClr val="FF0000"/>
          </a:solidFill>
          <a:ln w="9525" cap="flat" cmpd="sng" algn="ctr">
            <a:noFill/>
            <a:prstDash val="solid"/>
            <a:round/>
            <a:headEnd type="none" w="med" len="med"/>
            <a:tailEnd type="none" w="med" len="med"/>
          </a:ln>
          <a:effectLst/>
        </p:spPr>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en-US" sz="800" b="1" dirty="0" smtClean="0">
                <a:solidFill>
                  <a:schemeClr val="bg1"/>
                </a:solidFill>
                <a:latin typeface="Arial" panose="020B0604020202020204" pitchFamily="34" charset="0"/>
                <a:cs typeface="Arial" panose="020B0604020202020204" pitchFamily="34" charset="0"/>
              </a:rPr>
              <a:t>33cm</a:t>
            </a:r>
            <a:endParaRPr lang="en-US" sz="800" b="1" dirty="0">
              <a:solidFill>
                <a:schemeClr val="bg1"/>
              </a:solidFill>
              <a:latin typeface="Arial" panose="020B0604020202020204" pitchFamily="34" charset="0"/>
              <a:cs typeface="Arial" panose="020B0604020202020204" pitchFamily="34" charset="0"/>
            </a:endParaRPr>
          </a:p>
        </p:txBody>
      </p:sp>
      <p:sp>
        <p:nvSpPr>
          <p:cNvPr id="102" name="TextBox 101"/>
          <p:cNvSpPr txBox="1"/>
          <p:nvPr/>
        </p:nvSpPr>
        <p:spPr bwMode="auto">
          <a:xfrm>
            <a:off x="1345282" y="700186"/>
            <a:ext cx="410369" cy="307777"/>
          </a:xfrm>
          <a:prstGeom prst="rect">
            <a:avLst/>
          </a:prstGeom>
          <a:noFill/>
          <a:ln w="9525">
            <a:noFill/>
            <a:miter lim="800000"/>
            <a:headEnd/>
            <a:tailEnd/>
          </a:ln>
        </p:spPr>
        <p:txBody>
          <a:bodyPr wrap="none" lIns="0" tIns="0" rIns="0" bIns="0" rtlCol="0">
            <a:spAutoFit/>
          </a:bodyPr>
          <a:lstStyle/>
          <a:p>
            <a:r>
              <a:rPr lang="en-US" sz="2000" b="1" dirty="0" smtClean="0">
                <a:solidFill>
                  <a:schemeClr val="bg1"/>
                </a:solidFill>
                <a:latin typeface="Verdana" pitchFamily="34" charset="0"/>
              </a:rPr>
              <a:t>MF</a:t>
            </a:r>
            <a:endParaRPr lang="en-US" sz="2000" b="1" dirty="0">
              <a:solidFill>
                <a:schemeClr val="bg1"/>
              </a:solidFill>
              <a:latin typeface="Verdana" pitchFamily="34" charset="0"/>
            </a:endParaRPr>
          </a:p>
        </p:txBody>
      </p:sp>
      <p:sp>
        <p:nvSpPr>
          <p:cNvPr id="103" name="TextBox 102"/>
          <p:cNvSpPr txBox="1"/>
          <p:nvPr/>
        </p:nvSpPr>
        <p:spPr bwMode="auto">
          <a:xfrm>
            <a:off x="1374136" y="1805085"/>
            <a:ext cx="381515" cy="307777"/>
          </a:xfrm>
          <a:prstGeom prst="rect">
            <a:avLst/>
          </a:prstGeom>
          <a:noFill/>
          <a:ln w="9525">
            <a:noFill/>
            <a:miter lim="800000"/>
            <a:headEnd/>
            <a:tailEnd/>
          </a:ln>
        </p:spPr>
        <p:txBody>
          <a:bodyPr wrap="none" lIns="0" tIns="0" rIns="0" bIns="0" rtlCol="0">
            <a:spAutoFit/>
          </a:bodyPr>
          <a:lstStyle/>
          <a:p>
            <a:r>
              <a:rPr lang="en-US" sz="2000" b="1" dirty="0" smtClean="0">
                <a:solidFill>
                  <a:schemeClr val="bg1"/>
                </a:solidFill>
                <a:latin typeface="Verdana" pitchFamily="34" charset="0"/>
              </a:rPr>
              <a:t>HF</a:t>
            </a:r>
            <a:endParaRPr lang="en-US" sz="2000" b="1" dirty="0">
              <a:solidFill>
                <a:schemeClr val="bg1"/>
              </a:solidFill>
              <a:latin typeface="Verdana" pitchFamily="34" charset="0"/>
            </a:endParaRPr>
          </a:p>
        </p:txBody>
      </p:sp>
      <p:sp>
        <p:nvSpPr>
          <p:cNvPr id="104" name="TextBox 103"/>
          <p:cNvSpPr txBox="1"/>
          <p:nvPr/>
        </p:nvSpPr>
        <p:spPr bwMode="auto">
          <a:xfrm>
            <a:off x="1172158" y="2959040"/>
            <a:ext cx="577081" cy="307777"/>
          </a:xfrm>
          <a:prstGeom prst="rect">
            <a:avLst/>
          </a:prstGeom>
          <a:noFill/>
          <a:ln w="9525">
            <a:noFill/>
            <a:miter lim="800000"/>
            <a:headEnd/>
            <a:tailEnd/>
          </a:ln>
        </p:spPr>
        <p:txBody>
          <a:bodyPr wrap="none" lIns="0" tIns="0" rIns="0" bIns="0" rtlCol="0">
            <a:spAutoFit/>
          </a:bodyPr>
          <a:lstStyle/>
          <a:p>
            <a:r>
              <a:rPr lang="en-US" sz="2000" b="1" dirty="0" smtClean="0">
                <a:solidFill>
                  <a:schemeClr val="bg1"/>
                </a:solidFill>
                <a:latin typeface="Verdana" pitchFamily="34" charset="0"/>
              </a:rPr>
              <a:t>VHF</a:t>
            </a:r>
            <a:endParaRPr lang="en-US" sz="2000" b="1" dirty="0">
              <a:solidFill>
                <a:schemeClr val="bg1"/>
              </a:solidFill>
              <a:latin typeface="Verdana" pitchFamily="34" charset="0"/>
            </a:endParaRPr>
          </a:p>
        </p:txBody>
      </p:sp>
      <p:sp>
        <p:nvSpPr>
          <p:cNvPr id="105" name="TextBox 104"/>
          <p:cNvSpPr txBox="1"/>
          <p:nvPr/>
        </p:nvSpPr>
        <p:spPr bwMode="auto">
          <a:xfrm>
            <a:off x="1159334" y="4052035"/>
            <a:ext cx="589905" cy="307777"/>
          </a:xfrm>
          <a:prstGeom prst="rect">
            <a:avLst/>
          </a:prstGeom>
          <a:noFill/>
          <a:ln w="9525">
            <a:noFill/>
            <a:miter lim="800000"/>
            <a:headEnd/>
            <a:tailEnd/>
          </a:ln>
        </p:spPr>
        <p:txBody>
          <a:bodyPr wrap="none" lIns="0" tIns="0" rIns="0" bIns="0" rtlCol="0">
            <a:spAutoFit/>
          </a:bodyPr>
          <a:lstStyle/>
          <a:p>
            <a:r>
              <a:rPr lang="en-US" sz="2000" b="1" dirty="0" smtClean="0">
                <a:solidFill>
                  <a:schemeClr val="bg1"/>
                </a:solidFill>
                <a:latin typeface="Verdana" pitchFamily="34" charset="0"/>
              </a:rPr>
              <a:t>UHF</a:t>
            </a:r>
            <a:endParaRPr lang="en-US" sz="2000" b="1" dirty="0">
              <a:solidFill>
                <a:schemeClr val="bg1"/>
              </a:solidFill>
              <a:latin typeface="Verdana" pitchFamily="34" charset="0"/>
            </a:endParaRPr>
          </a:p>
        </p:txBody>
      </p:sp>
      <p:sp>
        <p:nvSpPr>
          <p:cNvPr id="106" name="Rounded Rectangle 105"/>
          <p:cNvSpPr/>
          <p:nvPr/>
        </p:nvSpPr>
        <p:spPr bwMode="auto">
          <a:xfrm>
            <a:off x="4162424" y="3955831"/>
            <a:ext cx="130175" cy="500185"/>
          </a:xfrm>
          <a:prstGeom prst="roundRect">
            <a:avLst/>
          </a:prstGeom>
          <a:solidFill>
            <a:srgbClr val="FF0000"/>
          </a:solidFill>
          <a:ln w="9525" cap="flat" cmpd="sng" algn="ctr">
            <a:noFill/>
            <a:prstDash val="solid"/>
            <a:round/>
            <a:headEnd type="none" w="med" len="med"/>
            <a:tailEnd type="none" w="med" len="med"/>
          </a:ln>
          <a:effectLst/>
        </p:spPr>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en-US" sz="800" b="1" dirty="0" smtClean="0">
                <a:solidFill>
                  <a:schemeClr val="bg1"/>
                </a:solidFill>
                <a:latin typeface="Arial" panose="020B0604020202020204" pitchFamily="34" charset="0"/>
                <a:cs typeface="Arial" panose="020B0604020202020204" pitchFamily="34" charset="0"/>
              </a:rPr>
              <a:t>23cm</a:t>
            </a:r>
            <a:endParaRPr lang="en-US" sz="800" b="1" dirty="0">
              <a:solidFill>
                <a:schemeClr val="bg1"/>
              </a:solidFill>
              <a:latin typeface="Arial" panose="020B0604020202020204" pitchFamily="34" charset="0"/>
              <a:cs typeface="Arial" panose="020B0604020202020204" pitchFamily="34" charset="0"/>
            </a:endParaRPr>
          </a:p>
        </p:txBody>
      </p:sp>
      <p:sp>
        <p:nvSpPr>
          <p:cNvPr id="107" name="Rounded Rectangle 106"/>
          <p:cNvSpPr/>
          <p:nvPr/>
        </p:nvSpPr>
        <p:spPr bwMode="auto">
          <a:xfrm>
            <a:off x="6617495" y="3955831"/>
            <a:ext cx="18288" cy="500185"/>
          </a:xfrm>
          <a:prstGeom prst="roundRect">
            <a:avLst/>
          </a:prstGeom>
          <a:solidFill>
            <a:srgbClr val="FF0000"/>
          </a:solidFill>
          <a:ln w="9525" cap="flat" cmpd="sng" algn="ctr">
            <a:noFill/>
            <a:prstDash val="solid"/>
            <a:round/>
            <a:headEnd type="none" w="med" len="med"/>
            <a:tailEnd type="none" w="med" len="med"/>
          </a:ln>
          <a:effectLst/>
        </p:spPr>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en-US" sz="800" b="1" dirty="0" smtClean="0">
                <a:solidFill>
                  <a:schemeClr val="bg1"/>
                </a:solidFill>
                <a:latin typeface="Arial" panose="020B0604020202020204" pitchFamily="34" charset="0"/>
                <a:cs typeface="Arial" panose="020B0604020202020204" pitchFamily="34" charset="0"/>
              </a:rPr>
              <a:t>13cm</a:t>
            </a:r>
            <a:endParaRPr lang="en-US" sz="800" b="1" dirty="0">
              <a:solidFill>
                <a:schemeClr val="bg1"/>
              </a:solidFill>
              <a:latin typeface="Arial" panose="020B0604020202020204" pitchFamily="34" charset="0"/>
              <a:cs typeface="Arial" panose="020B0604020202020204" pitchFamily="34" charset="0"/>
            </a:endParaRPr>
          </a:p>
        </p:txBody>
      </p:sp>
      <p:sp>
        <p:nvSpPr>
          <p:cNvPr id="108" name="Rounded Rectangle 107"/>
          <p:cNvSpPr/>
          <p:nvPr/>
        </p:nvSpPr>
        <p:spPr bwMode="auto">
          <a:xfrm>
            <a:off x="6831332" y="3955831"/>
            <a:ext cx="142556" cy="500185"/>
          </a:xfrm>
          <a:prstGeom prst="roundRect">
            <a:avLst/>
          </a:prstGeom>
          <a:solidFill>
            <a:srgbClr val="FF0000"/>
          </a:solidFill>
          <a:ln w="9525" cap="flat" cmpd="sng" algn="ctr">
            <a:noFill/>
            <a:prstDash val="solid"/>
            <a:round/>
            <a:headEnd type="none" w="med" len="med"/>
            <a:tailEnd type="none" w="med" len="med"/>
          </a:ln>
          <a:effectLst/>
        </p:spPr>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en-US" sz="800" b="1" dirty="0" smtClean="0">
                <a:solidFill>
                  <a:schemeClr val="bg1"/>
                </a:solidFill>
                <a:latin typeface="Arial" panose="020B0604020202020204" pitchFamily="34" charset="0"/>
                <a:cs typeface="Arial" panose="020B0604020202020204" pitchFamily="34" charset="0"/>
              </a:rPr>
              <a:t>12cm</a:t>
            </a:r>
            <a:endParaRPr lang="en-US" sz="800" b="1" dirty="0">
              <a:solidFill>
                <a:schemeClr val="bg1"/>
              </a:solidFill>
              <a:latin typeface="Arial" panose="020B0604020202020204" pitchFamily="34" charset="0"/>
              <a:cs typeface="Arial" panose="020B0604020202020204" pitchFamily="34" charset="0"/>
            </a:endParaRPr>
          </a:p>
        </p:txBody>
      </p:sp>
      <p:sp>
        <p:nvSpPr>
          <p:cNvPr id="109" name="Rounded Rectangle 108"/>
          <p:cNvSpPr/>
          <p:nvPr/>
        </p:nvSpPr>
        <p:spPr bwMode="auto">
          <a:xfrm>
            <a:off x="3327400" y="2862836"/>
            <a:ext cx="452438" cy="500185"/>
          </a:xfrm>
          <a:prstGeom prst="roundRect">
            <a:avLst/>
          </a:prstGeom>
          <a:solidFill>
            <a:srgbClr val="33CC33"/>
          </a:soli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b="1" dirty="0" smtClean="0">
                <a:solidFill>
                  <a:schemeClr val="bg1"/>
                </a:solidFill>
                <a:latin typeface="Arial" panose="020B0604020202020204" pitchFamily="34" charset="0"/>
                <a:cs typeface="Arial" panose="020B0604020202020204" pitchFamily="34" charset="0"/>
              </a:rPr>
              <a:t>FM</a:t>
            </a:r>
            <a:endParaRPr lang="en-US" sz="400" b="1" dirty="0">
              <a:solidFill>
                <a:schemeClr val="bg1"/>
              </a:solidFill>
              <a:latin typeface="Arial" panose="020B0604020202020204" pitchFamily="34" charset="0"/>
              <a:cs typeface="Arial" panose="020B0604020202020204" pitchFamily="34" charset="0"/>
            </a:endParaRPr>
          </a:p>
        </p:txBody>
      </p:sp>
      <p:sp>
        <p:nvSpPr>
          <p:cNvPr id="110" name="Rounded Rectangle 109"/>
          <p:cNvSpPr/>
          <p:nvPr/>
        </p:nvSpPr>
        <p:spPr bwMode="auto">
          <a:xfrm>
            <a:off x="2538413" y="2862836"/>
            <a:ext cx="381000" cy="500185"/>
          </a:xfrm>
          <a:prstGeom prst="roundRect">
            <a:avLst/>
          </a:prstGeom>
          <a:solidFill>
            <a:srgbClr val="FF33CC"/>
          </a:solidFill>
          <a:ln w="952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rPr>
              <a:t>TV</a:t>
            </a:r>
          </a:p>
        </p:txBody>
      </p:sp>
      <p:sp>
        <p:nvSpPr>
          <p:cNvPr id="111" name="Rounded Rectangle 110"/>
          <p:cNvSpPr/>
          <p:nvPr/>
        </p:nvSpPr>
        <p:spPr bwMode="auto">
          <a:xfrm>
            <a:off x="3017838" y="2862836"/>
            <a:ext cx="309562" cy="500185"/>
          </a:xfrm>
          <a:prstGeom prst="roundRect">
            <a:avLst/>
          </a:prstGeom>
          <a:solidFill>
            <a:srgbClr val="FF33CC"/>
          </a:solidFill>
          <a:ln w="9525" cap="flat" cmpd="sng" algn="ctr">
            <a:noFill/>
            <a:prstDash val="solid"/>
            <a:round/>
            <a:headEnd type="none" w="med" len="med"/>
            <a:tailEnd type="none" w="med" len="med"/>
          </a:ln>
          <a:effec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sz="1050" b="1" dirty="0" smtClean="0">
                <a:solidFill>
                  <a:schemeClr val="bg1"/>
                </a:solidFill>
                <a:latin typeface="Arial" panose="020B0604020202020204" pitchFamily="34" charset="0"/>
                <a:cs typeface="Arial" panose="020B0604020202020204" pitchFamily="34" charset="0"/>
              </a:rPr>
              <a:t>TV</a:t>
            </a:r>
            <a:endParaRPr lang="en-US" sz="1050" b="1" dirty="0">
              <a:solidFill>
                <a:schemeClr val="bg1"/>
              </a:solidFill>
              <a:latin typeface="Arial" panose="020B0604020202020204" pitchFamily="34" charset="0"/>
              <a:cs typeface="Arial" panose="020B0604020202020204" pitchFamily="34" charset="0"/>
            </a:endParaRPr>
          </a:p>
        </p:txBody>
      </p:sp>
      <p:sp>
        <p:nvSpPr>
          <p:cNvPr id="112" name="Rounded Rectangle 111"/>
          <p:cNvSpPr/>
          <p:nvPr/>
        </p:nvSpPr>
        <p:spPr bwMode="auto">
          <a:xfrm>
            <a:off x="5308600" y="2862836"/>
            <a:ext cx="889000" cy="500185"/>
          </a:xfrm>
          <a:prstGeom prst="roundRect">
            <a:avLst/>
          </a:prstGeom>
          <a:solidFill>
            <a:srgbClr val="FF33CC"/>
          </a:solidFill>
          <a:ln w="9525" cap="flat" cmpd="sng" algn="ctr">
            <a:noFill/>
            <a:prstDash val="solid"/>
            <a:round/>
            <a:headEnd type="none" w="med" len="med"/>
            <a:tailEnd type="none" w="med" len="med"/>
          </a:ln>
          <a:effec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sz="1050" b="1" dirty="0" smtClean="0">
                <a:solidFill>
                  <a:schemeClr val="bg1"/>
                </a:solidFill>
                <a:latin typeface="Arial" panose="020B0604020202020204" pitchFamily="34" charset="0"/>
                <a:cs typeface="Arial" panose="020B0604020202020204" pitchFamily="34" charset="0"/>
              </a:rPr>
              <a:t>TV</a:t>
            </a:r>
            <a:endParaRPr lang="en-US" sz="1050" b="1" dirty="0">
              <a:solidFill>
                <a:schemeClr val="bg1"/>
              </a:solidFill>
              <a:latin typeface="Arial" panose="020B0604020202020204" pitchFamily="34" charset="0"/>
              <a:cs typeface="Arial" panose="020B0604020202020204" pitchFamily="34" charset="0"/>
            </a:endParaRPr>
          </a:p>
        </p:txBody>
      </p:sp>
      <p:sp>
        <p:nvSpPr>
          <p:cNvPr id="113" name="Rounded Rectangle 112"/>
          <p:cNvSpPr/>
          <p:nvPr/>
        </p:nvSpPr>
        <p:spPr bwMode="auto">
          <a:xfrm>
            <a:off x="2355850" y="3955831"/>
            <a:ext cx="508000" cy="500185"/>
          </a:xfrm>
          <a:prstGeom prst="roundRect">
            <a:avLst/>
          </a:prstGeom>
          <a:solidFill>
            <a:srgbClr val="FF33CC"/>
          </a:solidFill>
          <a:ln w="9525" cap="flat" cmpd="sng" algn="ctr">
            <a:noFill/>
            <a:prstDash val="solid"/>
            <a:round/>
            <a:headEnd type="none" w="med" len="med"/>
            <a:tailEnd type="none" w="med" len="med"/>
          </a:ln>
          <a:effec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sz="1050" b="1" dirty="0" smtClean="0">
                <a:solidFill>
                  <a:schemeClr val="bg1"/>
                </a:solidFill>
                <a:latin typeface="Arial" panose="020B0604020202020204" pitchFamily="34" charset="0"/>
                <a:cs typeface="Arial" panose="020B0604020202020204" pitchFamily="34" charset="0"/>
              </a:rPr>
              <a:t>TV</a:t>
            </a:r>
            <a:endParaRPr lang="en-US" sz="1050" b="1" dirty="0">
              <a:solidFill>
                <a:schemeClr val="bg1"/>
              </a:solidFill>
              <a:latin typeface="Arial" panose="020B0604020202020204" pitchFamily="34" charset="0"/>
              <a:cs typeface="Arial" panose="020B0604020202020204" pitchFamily="34" charset="0"/>
            </a:endParaRPr>
          </a:p>
        </p:txBody>
      </p:sp>
      <p:sp>
        <p:nvSpPr>
          <p:cNvPr id="114" name="Rounded Rectangle 113"/>
          <p:cNvSpPr/>
          <p:nvPr/>
        </p:nvSpPr>
        <p:spPr bwMode="auto">
          <a:xfrm>
            <a:off x="2466873" y="1702482"/>
            <a:ext cx="18288" cy="500185"/>
          </a:xfrm>
          <a:prstGeom prst="roundRect">
            <a:avLst/>
          </a:prstGeom>
          <a:solidFill>
            <a:srgbClr val="FF0000"/>
          </a:solidFill>
          <a:ln w="9525" cap="flat" cmpd="sng" algn="ctr">
            <a:noFill/>
            <a:prstDash val="solid"/>
            <a:round/>
            <a:headEnd type="none" w="med" len="med"/>
            <a:tailEnd type="none" w="med" len="med"/>
          </a:ln>
          <a:effectLst/>
        </p:spPr>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en-US" sz="800" b="1" dirty="0" smtClean="0">
                <a:solidFill>
                  <a:schemeClr val="bg1"/>
                </a:solidFill>
                <a:latin typeface="Arial" panose="020B0604020202020204" pitchFamily="34" charset="0"/>
                <a:cs typeface="Arial" panose="020B0604020202020204" pitchFamily="34" charset="0"/>
              </a:rPr>
              <a:t>60M</a:t>
            </a:r>
            <a:endParaRPr lang="en-US" sz="800" b="1" dirty="0">
              <a:solidFill>
                <a:schemeClr val="bg1"/>
              </a:solidFill>
              <a:latin typeface="Arial" panose="020B0604020202020204" pitchFamily="34" charset="0"/>
              <a:cs typeface="Arial" panose="020B0604020202020204" pitchFamily="34" charset="0"/>
            </a:endParaRPr>
          </a:p>
        </p:txBody>
      </p:sp>
      <p:sp>
        <p:nvSpPr>
          <p:cNvPr id="115" name="Rounded Rectangle 114"/>
          <p:cNvSpPr/>
          <p:nvPr/>
        </p:nvSpPr>
        <p:spPr bwMode="auto">
          <a:xfrm>
            <a:off x="3778250" y="2869186"/>
            <a:ext cx="647700" cy="500185"/>
          </a:xfrm>
          <a:prstGeom prst="roundRect">
            <a:avLst/>
          </a:prstGeom>
          <a:solidFill>
            <a:schemeClr val="accent6">
              <a:lumMod val="40000"/>
              <a:lumOff val="60000"/>
            </a:schemeClr>
          </a:solidFill>
          <a:ln w="9525" cap="flat" cmpd="sng" algn="ctr">
            <a:noFill/>
            <a:prstDash val="solid"/>
            <a:round/>
            <a:headEnd type="none" w="med" len="med"/>
            <a:tailEnd type="none" w="med" len="med"/>
          </a:ln>
          <a:effec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sz="900" b="1" dirty="0" smtClean="0">
                <a:latin typeface="Arial" panose="020B0604020202020204" pitchFamily="34" charset="0"/>
                <a:cs typeface="Arial" panose="020B0604020202020204" pitchFamily="34" charset="0"/>
              </a:rPr>
              <a:t>AVIATION</a:t>
            </a:r>
            <a:endParaRPr lang="en-US" sz="900" b="1" dirty="0">
              <a:latin typeface="Arial" panose="020B0604020202020204" pitchFamily="34" charset="0"/>
              <a:cs typeface="Arial" panose="020B0604020202020204" pitchFamily="34" charset="0"/>
            </a:endParaRPr>
          </a:p>
        </p:txBody>
      </p:sp>
      <p:sp>
        <p:nvSpPr>
          <p:cNvPr id="116" name="Rounded Rectangle 115"/>
          <p:cNvSpPr/>
          <p:nvPr/>
        </p:nvSpPr>
        <p:spPr bwMode="auto">
          <a:xfrm>
            <a:off x="1956221" y="2864677"/>
            <a:ext cx="460748" cy="500185"/>
          </a:xfrm>
          <a:prstGeom prst="roundRect">
            <a:avLst/>
          </a:prstGeom>
          <a:solidFill>
            <a:srgbClr val="FFC000"/>
          </a:solidFill>
          <a:ln w="9525" cap="flat" cmpd="sng" algn="ctr">
            <a:noFill/>
            <a:prstDash val="solid"/>
            <a:round/>
            <a:headEnd type="none" w="med" len="med"/>
            <a:tailEnd type="none" w="med" len="med"/>
          </a:ln>
          <a:effectLst/>
        </p:spPr>
        <p:txBody>
          <a:bodyPr rot="0" spcFirstLastPara="0" vertOverflow="overflow" horzOverflow="overflow" vert="vert270" wrap="square" lIns="0" tIns="0" rIns="0" bIns="0" numCol="1" spcCol="0" rtlCol="0" fromWordArt="0" anchor="t" anchorCtr="0" forceAA="0" compatLnSpc="1">
            <a:prstTxWarp prst="textNoShape">
              <a:avLst/>
            </a:prstTxWarp>
            <a:noAutofit/>
          </a:bodyPr>
          <a:lstStyle/>
          <a:p>
            <a:pPr algn="ctr"/>
            <a:r>
              <a:rPr lang="en-US" sz="700" b="1" dirty="0">
                <a:latin typeface="Arial" panose="020B0604020202020204" pitchFamily="34" charset="0"/>
                <a:cs typeface="Arial" panose="020B0604020202020204" pitchFamily="34" charset="0"/>
              </a:rPr>
              <a:t>VHF-</a:t>
            </a:r>
          </a:p>
          <a:p>
            <a:pPr algn="ctr"/>
            <a:r>
              <a:rPr lang="en-US" sz="700" b="1" dirty="0">
                <a:latin typeface="Arial" panose="020B0604020202020204" pitchFamily="34" charset="0"/>
                <a:cs typeface="Arial" panose="020B0604020202020204" pitchFamily="34" charset="0"/>
              </a:rPr>
              <a:t>LOW</a:t>
            </a:r>
          </a:p>
        </p:txBody>
      </p:sp>
      <p:sp>
        <p:nvSpPr>
          <p:cNvPr id="117" name="Rounded Rectangle 116"/>
          <p:cNvSpPr/>
          <p:nvPr/>
        </p:nvSpPr>
        <p:spPr bwMode="auto">
          <a:xfrm>
            <a:off x="4713707" y="2864676"/>
            <a:ext cx="591718" cy="500185"/>
          </a:xfrm>
          <a:prstGeom prst="roundRect">
            <a:avLst/>
          </a:prstGeom>
          <a:solidFill>
            <a:srgbClr val="FFC000"/>
          </a:solidFill>
          <a:ln w="9525" cap="flat" cmpd="sng" algn="ctr">
            <a:noFill/>
            <a:prstDash val="solid"/>
            <a:round/>
            <a:headEnd type="none" w="med" len="med"/>
            <a:tailEnd type="none" w="med" len="med"/>
          </a:ln>
          <a:effectLst/>
        </p:spPr>
        <p:txBody>
          <a:bodyPr rot="0" spcFirstLastPara="0" vertOverflow="overflow" horzOverflow="overflow" vert="vert270" wrap="square" lIns="0" tIns="0" rIns="0" bIns="0" numCol="1" spcCol="0" rtlCol="0" fromWordArt="0" anchor="t" anchorCtr="0" forceAA="0" compatLnSpc="1">
            <a:prstTxWarp prst="textNoShape">
              <a:avLst/>
            </a:prstTxWarp>
            <a:noAutofit/>
          </a:bodyPr>
          <a:lstStyle/>
          <a:p>
            <a:pPr algn="ctr"/>
            <a:r>
              <a:rPr lang="en-US" sz="700" b="1" dirty="0" smtClean="0">
                <a:latin typeface="Arial" panose="020B0604020202020204" pitchFamily="34" charset="0"/>
                <a:cs typeface="Arial" panose="020B0604020202020204" pitchFamily="34" charset="0"/>
              </a:rPr>
              <a:t>VHF-</a:t>
            </a:r>
          </a:p>
          <a:p>
            <a:pPr algn="ctr"/>
            <a:r>
              <a:rPr lang="en-US" sz="700" b="1" dirty="0" smtClean="0">
                <a:latin typeface="Arial" panose="020B0604020202020204" pitchFamily="34" charset="0"/>
                <a:cs typeface="Arial" panose="020B0604020202020204" pitchFamily="34" charset="0"/>
              </a:rPr>
              <a:t>HIGH</a:t>
            </a:r>
            <a:endParaRPr lang="en-US" sz="700" b="1" dirty="0">
              <a:latin typeface="Arial" panose="020B0604020202020204" pitchFamily="34" charset="0"/>
              <a:cs typeface="Arial" panose="020B0604020202020204" pitchFamily="34" charset="0"/>
            </a:endParaRPr>
          </a:p>
        </p:txBody>
      </p:sp>
      <p:sp>
        <p:nvSpPr>
          <p:cNvPr id="118" name="Rounded Rectangle 117"/>
          <p:cNvSpPr/>
          <p:nvPr/>
        </p:nvSpPr>
        <p:spPr bwMode="auto">
          <a:xfrm>
            <a:off x="3124200" y="3955831"/>
            <a:ext cx="169069" cy="500185"/>
          </a:xfrm>
          <a:prstGeom prst="roundRect">
            <a:avLst/>
          </a:prstGeom>
          <a:solidFill>
            <a:srgbClr val="FFFF00"/>
          </a:solidFill>
          <a:ln w="9525" cap="flat" cmpd="sng" algn="ctr">
            <a:noFill/>
            <a:prstDash val="solid"/>
            <a:round/>
            <a:headEnd type="none" w="med" len="med"/>
            <a:tailEnd type="none" w="med" len="med"/>
          </a:ln>
          <a:effectLst/>
        </p:spPr>
        <p:txBody>
          <a:bodyPr rot="0" spcFirstLastPara="0" vertOverflow="overflow" horzOverflow="overflow" vert="vert270" wrap="square" lIns="0" tIns="0" rIns="0" bIns="0" numCol="1" spcCol="0" rtlCol="0" fromWordArt="0" anchor="ctr" anchorCtr="0" forceAA="0" compatLnSpc="1">
            <a:prstTxWarp prst="textNoShape">
              <a:avLst/>
            </a:prstTxWarp>
            <a:noAutofit/>
          </a:bodyPr>
          <a:lstStyle/>
          <a:p>
            <a:pPr algn="ctr"/>
            <a:r>
              <a:rPr lang="en-US" sz="600" b="1" dirty="0" smtClean="0">
                <a:solidFill>
                  <a:srgbClr val="0000FF"/>
                </a:solidFill>
                <a:latin typeface="Arial" panose="020B0604020202020204" pitchFamily="34" charset="0"/>
                <a:cs typeface="Arial" panose="020B0604020202020204" pitchFamily="34" charset="0"/>
              </a:rPr>
              <a:t>CELL PHONES</a:t>
            </a:r>
            <a:endParaRPr lang="en-US" sz="600" b="1" dirty="0">
              <a:solidFill>
                <a:srgbClr val="0000FF"/>
              </a:solidFill>
              <a:latin typeface="Arial" panose="020B0604020202020204" pitchFamily="34" charset="0"/>
              <a:cs typeface="Arial" panose="020B0604020202020204" pitchFamily="34" charset="0"/>
            </a:endParaRPr>
          </a:p>
        </p:txBody>
      </p:sp>
      <p:sp>
        <p:nvSpPr>
          <p:cNvPr id="119" name="Rounded Rectangle 118"/>
          <p:cNvSpPr/>
          <p:nvPr/>
        </p:nvSpPr>
        <p:spPr bwMode="auto">
          <a:xfrm>
            <a:off x="4974728" y="2862852"/>
            <a:ext cx="80963" cy="500185"/>
          </a:xfrm>
          <a:prstGeom prst="roundRect">
            <a:avLst/>
          </a:prstGeom>
          <a:solidFill>
            <a:srgbClr val="0000FF"/>
          </a:solidFill>
          <a:ln w="9525" cap="flat" cmpd="sng" algn="ctr">
            <a:noFill/>
            <a:prstDash val="solid"/>
            <a:round/>
            <a:headEnd type="none" w="med" len="med"/>
            <a:tailEnd type="none" w="med" len="med"/>
          </a:ln>
          <a:effectLst/>
        </p:spPr>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en-US" sz="500" b="1" dirty="0" smtClean="0">
                <a:solidFill>
                  <a:schemeClr val="bg1"/>
                </a:solidFill>
                <a:latin typeface="Arial" panose="020B0604020202020204" pitchFamily="34" charset="0"/>
                <a:cs typeface="Arial" panose="020B0604020202020204" pitchFamily="34" charset="0"/>
              </a:rPr>
              <a:t>WEATHER</a:t>
            </a:r>
            <a:endParaRPr lang="en-US" sz="500" b="1" dirty="0">
              <a:solidFill>
                <a:schemeClr val="bg1"/>
              </a:solidFill>
              <a:latin typeface="Arial" panose="020B0604020202020204" pitchFamily="34" charset="0"/>
              <a:cs typeface="Arial" panose="020B0604020202020204" pitchFamily="34" charset="0"/>
            </a:endParaRPr>
          </a:p>
        </p:txBody>
      </p:sp>
      <p:sp>
        <p:nvSpPr>
          <p:cNvPr id="120" name="Rounded Rectangle 119"/>
          <p:cNvSpPr/>
          <p:nvPr/>
        </p:nvSpPr>
        <p:spPr bwMode="auto">
          <a:xfrm>
            <a:off x="7535683" y="1713610"/>
            <a:ext cx="113208" cy="500185"/>
          </a:xfrm>
          <a:prstGeom prst="roundRect">
            <a:avLst/>
          </a:prstGeom>
          <a:solidFill>
            <a:srgbClr val="99FF99"/>
          </a:solidFill>
          <a:ln w="9525" cap="flat" cmpd="sng" algn="ctr">
            <a:noFill/>
            <a:prstDash val="solid"/>
            <a:round/>
            <a:headEnd type="none" w="med" len="med"/>
            <a:tailEnd type="none" w="med" len="med"/>
          </a:ln>
          <a:effectLst/>
        </p:spPr>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en-US" sz="800" b="1" dirty="0" smtClean="0">
                <a:latin typeface="Arial" panose="020B0604020202020204" pitchFamily="34" charset="0"/>
                <a:cs typeface="Arial" panose="020B0604020202020204" pitchFamily="34" charset="0"/>
              </a:rPr>
              <a:t>CB</a:t>
            </a:r>
            <a:endParaRPr lang="en-US" sz="800" b="1" dirty="0">
              <a:latin typeface="Arial" panose="020B0604020202020204" pitchFamily="34" charset="0"/>
              <a:cs typeface="Arial" panose="020B0604020202020204" pitchFamily="34" charset="0"/>
            </a:endParaRPr>
          </a:p>
        </p:txBody>
      </p:sp>
      <p:sp>
        <p:nvSpPr>
          <p:cNvPr id="121" name="Rounded Rectangle 120"/>
          <p:cNvSpPr/>
          <p:nvPr/>
        </p:nvSpPr>
        <p:spPr bwMode="auto">
          <a:xfrm>
            <a:off x="2277588" y="3951067"/>
            <a:ext cx="107950" cy="500185"/>
          </a:xfrm>
          <a:prstGeom prst="roundRect">
            <a:avLst/>
          </a:prstGeom>
          <a:solidFill>
            <a:srgbClr val="0000CC"/>
          </a:solidFill>
          <a:ln w="9525" cap="flat" cmpd="sng" algn="ctr">
            <a:noFill/>
            <a:prstDash val="solid"/>
            <a:round/>
            <a:headEnd type="none" w="med" len="med"/>
            <a:tailEnd type="none" w="med" len="med"/>
          </a:ln>
          <a:effectLst/>
        </p:spPr>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en-US" sz="500" b="1" dirty="0" smtClean="0">
                <a:solidFill>
                  <a:schemeClr val="bg1"/>
                </a:solidFill>
                <a:latin typeface="Arial" panose="020B0604020202020204" pitchFamily="34" charset="0"/>
                <a:cs typeface="Arial" panose="020B0604020202020204" pitchFamily="34" charset="0"/>
              </a:rPr>
              <a:t>FRS/GMRS</a:t>
            </a:r>
            <a:endParaRPr lang="en-US" sz="500" b="1" dirty="0">
              <a:solidFill>
                <a:schemeClr val="bg1"/>
              </a:solidFill>
              <a:latin typeface="Arial" panose="020B0604020202020204" pitchFamily="34" charset="0"/>
              <a:cs typeface="Arial" panose="020B0604020202020204" pitchFamily="34" charset="0"/>
            </a:endParaRPr>
          </a:p>
        </p:txBody>
      </p:sp>
      <p:grpSp>
        <p:nvGrpSpPr>
          <p:cNvPr id="122" name="Group 121"/>
          <p:cNvGrpSpPr/>
          <p:nvPr/>
        </p:nvGrpSpPr>
        <p:grpSpPr>
          <a:xfrm>
            <a:off x="6958727" y="602442"/>
            <a:ext cx="194548" cy="509558"/>
            <a:chOff x="6958727" y="602442"/>
            <a:chExt cx="194548" cy="509558"/>
          </a:xfrm>
        </p:grpSpPr>
        <p:sp>
          <p:nvSpPr>
            <p:cNvPr id="123" name="Rounded Rectangle 122"/>
            <p:cNvSpPr/>
            <p:nvPr/>
          </p:nvSpPr>
          <p:spPr bwMode="auto">
            <a:xfrm>
              <a:off x="7055963" y="627793"/>
              <a:ext cx="54838" cy="457200"/>
            </a:xfrm>
            <a:prstGeom prst="roundRect">
              <a:avLst/>
            </a:prstGeom>
            <a:solidFill>
              <a:srgbClr val="FFFF00"/>
            </a:solidFill>
            <a:ln w="9525" cap="flat" cmpd="sng" algn="ctr">
              <a:solidFill>
                <a:srgbClr val="FF0000"/>
              </a:solidFill>
              <a:prstDash val="solid"/>
              <a:round/>
              <a:headEnd type="none" w="med" len="med"/>
              <a:tailEnd type="none" w="med" len="med"/>
            </a:ln>
            <a:effectLst/>
          </p:spPr>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endParaRPr lang="en-US" sz="1400" b="1" dirty="0">
                <a:solidFill>
                  <a:srgbClr val="FF0000"/>
                </a:solidFill>
                <a:latin typeface="Arial" panose="020B0604020202020204" pitchFamily="34" charset="0"/>
                <a:cs typeface="Arial" panose="020B0604020202020204" pitchFamily="34" charset="0"/>
              </a:endParaRPr>
            </a:p>
          </p:txBody>
        </p:sp>
        <p:sp>
          <p:nvSpPr>
            <p:cNvPr id="124" name="Oval 123"/>
            <p:cNvSpPr/>
            <p:nvPr/>
          </p:nvSpPr>
          <p:spPr bwMode="auto">
            <a:xfrm>
              <a:off x="7010435" y="602442"/>
              <a:ext cx="142808" cy="71438"/>
            </a:xfrm>
            <a:prstGeom prst="ellipse">
              <a:avLst/>
            </a:prstGeom>
            <a:solidFill>
              <a:srgbClr val="FFFF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25" name="Oval 124"/>
            <p:cNvSpPr/>
            <p:nvPr/>
          </p:nvSpPr>
          <p:spPr bwMode="auto">
            <a:xfrm>
              <a:off x="7010467" y="1040562"/>
              <a:ext cx="142808" cy="71438"/>
            </a:xfrm>
            <a:prstGeom prst="ellipse">
              <a:avLst/>
            </a:prstGeom>
            <a:solidFill>
              <a:srgbClr val="FFFF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26" name="TextBox 125"/>
            <p:cNvSpPr txBox="1"/>
            <p:nvPr/>
          </p:nvSpPr>
          <p:spPr bwMode="auto">
            <a:xfrm rot="16200000">
              <a:off x="6877134" y="799150"/>
              <a:ext cx="270908" cy="107722"/>
            </a:xfrm>
            <a:prstGeom prst="rect">
              <a:avLst/>
            </a:prstGeom>
            <a:noFill/>
            <a:ln w="9525">
              <a:noFill/>
              <a:miter lim="800000"/>
              <a:headEnd/>
              <a:tailEnd/>
            </a:ln>
          </p:spPr>
          <p:txBody>
            <a:bodyPr wrap="none" lIns="0" tIns="0" rIns="0" bIns="0" rtlCol="0">
              <a:spAutoFit/>
            </a:bodyPr>
            <a:lstStyle/>
            <a:p>
              <a:pPr algn="ctr"/>
              <a:r>
                <a:rPr lang="en-US" sz="700" b="1" dirty="0" smtClean="0">
                  <a:solidFill>
                    <a:srgbClr val="FFFF00"/>
                  </a:solidFill>
                  <a:latin typeface="Verdana" pitchFamily="34" charset="0"/>
                </a:rPr>
                <a:t>WWV</a:t>
              </a:r>
              <a:endParaRPr lang="en-US" sz="700" b="1" dirty="0">
                <a:solidFill>
                  <a:srgbClr val="FFFF00"/>
                </a:solidFill>
                <a:latin typeface="Verdana" pitchFamily="34" charset="0"/>
              </a:endParaRPr>
            </a:p>
          </p:txBody>
        </p:sp>
      </p:grpSp>
      <p:grpSp>
        <p:nvGrpSpPr>
          <p:cNvPr id="127" name="Group 126"/>
          <p:cNvGrpSpPr/>
          <p:nvPr/>
        </p:nvGrpSpPr>
        <p:grpSpPr>
          <a:xfrm>
            <a:off x="5803027" y="1713692"/>
            <a:ext cx="194548" cy="509558"/>
            <a:chOff x="5803027" y="1713692"/>
            <a:chExt cx="194548" cy="509558"/>
          </a:xfrm>
        </p:grpSpPr>
        <p:grpSp>
          <p:nvGrpSpPr>
            <p:cNvPr id="128" name="Group 127"/>
            <p:cNvGrpSpPr/>
            <p:nvPr/>
          </p:nvGrpSpPr>
          <p:grpSpPr>
            <a:xfrm>
              <a:off x="5854735" y="1713692"/>
              <a:ext cx="142840" cy="509558"/>
              <a:chOff x="7046128" y="602442"/>
              <a:chExt cx="71454" cy="509558"/>
            </a:xfrm>
          </p:grpSpPr>
          <p:sp>
            <p:nvSpPr>
              <p:cNvPr id="130" name="Rounded Rectangle 129"/>
              <p:cNvSpPr/>
              <p:nvPr/>
            </p:nvSpPr>
            <p:spPr bwMode="auto">
              <a:xfrm>
                <a:off x="7068903" y="627793"/>
                <a:ext cx="27432" cy="457200"/>
              </a:xfrm>
              <a:prstGeom prst="roundRect">
                <a:avLst/>
              </a:prstGeom>
              <a:solidFill>
                <a:srgbClr val="FFFF00"/>
              </a:solidFill>
              <a:ln w="9525" cap="flat" cmpd="sng" algn="ctr">
                <a:solidFill>
                  <a:srgbClr val="FF0000"/>
                </a:solidFill>
                <a:prstDash val="solid"/>
                <a:round/>
                <a:headEnd type="none" w="med" len="med"/>
                <a:tailEnd type="none" w="med" len="med"/>
              </a:ln>
              <a:effectLst/>
            </p:spPr>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endParaRPr lang="en-US" sz="800" b="1" dirty="0">
                  <a:solidFill>
                    <a:srgbClr val="FF0000"/>
                  </a:solidFill>
                  <a:latin typeface="Arial" panose="020B0604020202020204" pitchFamily="34" charset="0"/>
                  <a:cs typeface="Arial" panose="020B0604020202020204" pitchFamily="34" charset="0"/>
                </a:endParaRPr>
              </a:p>
            </p:txBody>
          </p:sp>
          <p:sp>
            <p:nvSpPr>
              <p:cNvPr id="131" name="Oval 130"/>
              <p:cNvSpPr/>
              <p:nvPr/>
            </p:nvSpPr>
            <p:spPr bwMode="auto">
              <a:xfrm>
                <a:off x="7046128" y="602442"/>
                <a:ext cx="71438" cy="71438"/>
              </a:xfrm>
              <a:prstGeom prst="ellipse">
                <a:avLst/>
              </a:prstGeom>
              <a:solidFill>
                <a:srgbClr val="FFFF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32" name="Oval 131"/>
              <p:cNvSpPr/>
              <p:nvPr/>
            </p:nvSpPr>
            <p:spPr bwMode="auto">
              <a:xfrm>
                <a:off x="7046144" y="1040562"/>
                <a:ext cx="71438" cy="71438"/>
              </a:xfrm>
              <a:prstGeom prst="ellipse">
                <a:avLst/>
              </a:prstGeom>
              <a:solidFill>
                <a:srgbClr val="FFFF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grpSp>
        <p:sp>
          <p:nvSpPr>
            <p:cNvPr id="129" name="TextBox 128"/>
            <p:cNvSpPr txBox="1"/>
            <p:nvPr/>
          </p:nvSpPr>
          <p:spPr bwMode="auto">
            <a:xfrm rot="16200000">
              <a:off x="5721434" y="1923100"/>
              <a:ext cx="270908" cy="107722"/>
            </a:xfrm>
            <a:prstGeom prst="rect">
              <a:avLst/>
            </a:prstGeom>
            <a:noFill/>
            <a:ln w="9525">
              <a:noFill/>
              <a:miter lim="800000"/>
              <a:headEnd/>
              <a:tailEnd/>
            </a:ln>
          </p:spPr>
          <p:txBody>
            <a:bodyPr wrap="none" lIns="0" tIns="0" rIns="0" bIns="0" rtlCol="0">
              <a:spAutoFit/>
            </a:bodyPr>
            <a:lstStyle/>
            <a:p>
              <a:pPr algn="ctr"/>
              <a:r>
                <a:rPr lang="en-US" sz="700" b="1" dirty="0" smtClean="0">
                  <a:solidFill>
                    <a:srgbClr val="FFFF00"/>
                  </a:solidFill>
                  <a:latin typeface="Verdana" pitchFamily="34" charset="0"/>
                </a:rPr>
                <a:t>WWV</a:t>
              </a:r>
              <a:endParaRPr lang="en-US" sz="700" b="1" dirty="0">
                <a:solidFill>
                  <a:srgbClr val="FFFF00"/>
                </a:solidFill>
                <a:latin typeface="Verdana" pitchFamily="34" charset="0"/>
              </a:endParaRPr>
            </a:p>
          </p:txBody>
        </p:sp>
      </p:grpSp>
      <p:grpSp>
        <p:nvGrpSpPr>
          <p:cNvPr id="133" name="Group 132"/>
          <p:cNvGrpSpPr/>
          <p:nvPr/>
        </p:nvGrpSpPr>
        <p:grpSpPr>
          <a:xfrm>
            <a:off x="4634627" y="1713692"/>
            <a:ext cx="188198" cy="509558"/>
            <a:chOff x="4634627" y="1713692"/>
            <a:chExt cx="188198" cy="509558"/>
          </a:xfrm>
        </p:grpSpPr>
        <p:grpSp>
          <p:nvGrpSpPr>
            <p:cNvPr id="134" name="Group 133"/>
            <p:cNvGrpSpPr/>
            <p:nvPr/>
          </p:nvGrpSpPr>
          <p:grpSpPr>
            <a:xfrm>
              <a:off x="4679985" y="1713692"/>
              <a:ext cx="142840" cy="509558"/>
              <a:chOff x="7046128" y="602442"/>
              <a:chExt cx="71454" cy="509558"/>
            </a:xfrm>
          </p:grpSpPr>
          <p:sp>
            <p:nvSpPr>
              <p:cNvPr id="136" name="Rounded Rectangle 135"/>
              <p:cNvSpPr/>
              <p:nvPr/>
            </p:nvSpPr>
            <p:spPr bwMode="auto">
              <a:xfrm>
                <a:off x="7068903" y="627793"/>
                <a:ext cx="27432" cy="457200"/>
              </a:xfrm>
              <a:prstGeom prst="roundRect">
                <a:avLst/>
              </a:prstGeom>
              <a:solidFill>
                <a:srgbClr val="FFFF00"/>
              </a:solidFill>
              <a:ln w="9525" cap="flat" cmpd="sng" algn="ctr">
                <a:solidFill>
                  <a:srgbClr val="FF0000"/>
                </a:solidFill>
                <a:prstDash val="solid"/>
                <a:round/>
                <a:headEnd type="none" w="med" len="med"/>
                <a:tailEnd type="none" w="med" len="med"/>
              </a:ln>
              <a:effectLst/>
            </p:spPr>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endParaRPr lang="en-US" sz="800" b="1" dirty="0">
                  <a:solidFill>
                    <a:srgbClr val="FF0000"/>
                  </a:solidFill>
                  <a:latin typeface="Arial" panose="020B0604020202020204" pitchFamily="34" charset="0"/>
                  <a:cs typeface="Arial" panose="020B0604020202020204" pitchFamily="34" charset="0"/>
                </a:endParaRPr>
              </a:p>
            </p:txBody>
          </p:sp>
          <p:sp>
            <p:nvSpPr>
              <p:cNvPr id="137" name="Oval 136"/>
              <p:cNvSpPr/>
              <p:nvPr/>
            </p:nvSpPr>
            <p:spPr bwMode="auto">
              <a:xfrm>
                <a:off x="7046128" y="602442"/>
                <a:ext cx="71438" cy="71438"/>
              </a:xfrm>
              <a:prstGeom prst="ellipse">
                <a:avLst/>
              </a:prstGeom>
              <a:solidFill>
                <a:srgbClr val="FFFF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38" name="Oval 137"/>
              <p:cNvSpPr/>
              <p:nvPr/>
            </p:nvSpPr>
            <p:spPr bwMode="auto">
              <a:xfrm>
                <a:off x="7046144" y="1040562"/>
                <a:ext cx="71438" cy="71438"/>
              </a:xfrm>
              <a:prstGeom prst="ellipse">
                <a:avLst/>
              </a:prstGeom>
              <a:solidFill>
                <a:srgbClr val="FFFF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grpSp>
        <p:sp>
          <p:nvSpPr>
            <p:cNvPr id="135" name="TextBox 134"/>
            <p:cNvSpPr txBox="1"/>
            <p:nvPr/>
          </p:nvSpPr>
          <p:spPr bwMode="auto">
            <a:xfrm rot="16200000">
              <a:off x="4553034" y="1913052"/>
              <a:ext cx="270908" cy="107722"/>
            </a:xfrm>
            <a:prstGeom prst="rect">
              <a:avLst/>
            </a:prstGeom>
            <a:noFill/>
            <a:ln w="9525">
              <a:noFill/>
              <a:miter lim="800000"/>
              <a:headEnd/>
              <a:tailEnd/>
            </a:ln>
          </p:spPr>
          <p:txBody>
            <a:bodyPr wrap="none" lIns="0" tIns="0" rIns="0" bIns="0" rtlCol="0">
              <a:spAutoFit/>
            </a:bodyPr>
            <a:lstStyle/>
            <a:p>
              <a:pPr algn="ctr"/>
              <a:r>
                <a:rPr lang="en-US" sz="700" b="1" dirty="0" smtClean="0">
                  <a:solidFill>
                    <a:srgbClr val="FFFF00"/>
                  </a:solidFill>
                  <a:latin typeface="Verdana" pitchFamily="34" charset="0"/>
                </a:rPr>
                <a:t>WWV</a:t>
              </a:r>
              <a:endParaRPr lang="en-US" sz="700" b="1" dirty="0">
                <a:solidFill>
                  <a:srgbClr val="FFFF00"/>
                </a:solidFill>
                <a:latin typeface="Verdana" pitchFamily="34" charset="0"/>
              </a:endParaRPr>
            </a:p>
          </p:txBody>
        </p:sp>
      </p:grpSp>
      <p:grpSp>
        <p:nvGrpSpPr>
          <p:cNvPr id="139" name="Group 138"/>
          <p:cNvGrpSpPr/>
          <p:nvPr/>
        </p:nvGrpSpPr>
        <p:grpSpPr>
          <a:xfrm>
            <a:off x="3459877" y="1713692"/>
            <a:ext cx="200898" cy="509558"/>
            <a:chOff x="3459877" y="1713692"/>
            <a:chExt cx="200898" cy="509558"/>
          </a:xfrm>
        </p:grpSpPr>
        <p:grpSp>
          <p:nvGrpSpPr>
            <p:cNvPr id="140" name="Group 139"/>
            <p:cNvGrpSpPr/>
            <p:nvPr/>
          </p:nvGrpSpPr>
          <p:grpSpPr>
            <a:xfrm>
              <a:off x="3517935" y="1713692"/>
              <a:ext cx="142840" cy="509558"/>
              <a:chOff x="7046128" y="602442"/>
              <a:chExt cx="71454" cy="509558"/>
            </a:xfrm>
          </p:grpSpPr>
          <p:sp>
            <p:nvSpPr>
              <p:cNvPr id="142" name="Rounded Rectangle 141"/>
              <p:cNvSpPr/>
              <p:nvPr/>
            </p:nvSpPr>
            <p:spPr bwMode="auto">
              <a:xfrm>
                <a:off x="7068903" y="627793"/>
                <a:ext cx="27432" cy="457200"/>
              </a:xfrm>
              <a:prstGeom prst="roundRect">
                <a:avLst/>
              </a:prstGeom>
              <a:solidFill>
                <a:srgbClr val="FFFF00"/>
              </a:solidFill>
              <a:ln w="9525" cap="flat" cmpd="sng" algn="ctr">
                <a:solidFill>
                  <a:srgbClr val="FF0000"/>
                </a:solidFill>
                <a:prstDash val="solid"/>
                <a:round/>
                <a:headEnd type="none" w="med" len="med"/>
                <a:tailEnd type="none" w="med" len="med"/>
              </a:ln>
              <a:effectLst/>
            </p:spPr>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endParaRPr lang="en-US" sz="800" b="1" dirty="0">
                  <a:solidFill>
                    <a:srgbClr val="FF0000"/>
                  </a:solidFill>
                  <a:latin typeface="Arial" panose="020B0604020202020204" pitchFamily="34" charset="0"/>
                  <a:cs typeface="Arial" panose="020B0604020202020204" pitchFamily="34" charset="0"/>
                </a:endParaRPr>
              </a:p>
            </p:txBody>
          </p:sp>
          <p:sp>
            <p:nvSpPr>
              <p:cNvPr id="143" name="Oval 142"/>
              <p:cNvSpPr/>
              <p:nvPr/>
            </p:nvSpPr>
            <p:spPr bwMode="auto">
              <a:xfrm>
                <a:off x="7046128" y="602442"/>
                <a:ext cx="71438" cy="71438"/>
              </a:xfrm>
              <a:prstGeom prst="ellipse">
                <a:avLst/>
              </a:prstGeom>
              <a:solidFill>
                <a:srgbClr val="FFFF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44" name="Oval 143"/>
              <p:cNvSpPr/>
              <p:nvPr/>
            </p:nvSpPr>
            <p:spPr bwMode="auto">
              <a:xfrm>
                <a:off x="7046144" y="1040562"/>
                <a:ext cx="71438" cy="71438"/>
              </a:xfrm>
              <a:prstGeom prst="ellipse">
                <a:avLst/>
              </a:prstGeom>
              <a:solidFill>
                <a:srgbClr val="FFFF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grpSp>
        <p:sp>
          <p:nvSpPr>
            <p:cNvPr id="141" name="TextBox 140"/>
            <p:cNvSpPr txBox="1"/>
            <p:nvPr/>
          </p:nvSpPr>
          <p:spPr bwMode="auto">
            <a:xfrm rot="16200000">
              <a:off x="3378284" y="1906702"/>
              <a:ext cx="270908" cy="107722"/>
            </a:xfrm>
            <a:prstGeom prst="rect">
              <a:avLst/>
            </a:prstGeom>
            <a:noFill/>
            <a:ln w="9525">
              <a:noFill/>
              <a:miter lim="800000"/>
              <a:headEnd/>
              <a:tailEnd/>
            </a:ln>
          </p:spPr>
          <p:txBody>
            <a:bodyPr wrap="none" lIns="0" tIns="0" rIns="0" bIns="0" rtlCol="0">
              <a:spAutoFit/>
            </a:bodyPr>
            <a:lstStyle/>
            <a:p>
              <a:pPr algn="ctr"/>
              <a:r>
                <a:rPr lang="en-US" sz="700" b="1" dirty="0" smtClean="0">
                  <a:solidFill>
                    <a:srgbClr val="FFFF00"/>
                  </a:solidFill>
                  <a:latin typeface="Verdana" pitchFamily="34" charset="0"/>
                </a:rPr>
                <a:t>WWV</a:t>
              </a:r>
              <a:endParaRPr lang="en-US" sz="700" b="1" dirty="0">
                <a:solidFill>
                  <a:srgbClr val="FFFF00"/>
                </a:solidFill>
                <a:latin typeface="Verdana" pitchFamily="34" charset="0"/>
              </a:endParaRPr>
            </a:p>
          </p:txBody>
        </p:sp>
      </p:grpSp>
      <p:grpSp>
        <p:nvGrpSpPr>
          <p:cNvPr id="145" name="Group 144"/>
          <p:cNvGrpSpPr/>
          <p:nvPr/>
        </p:nvGrpSpPr>
        <p:grpSpPr>
          <a:xfrm>
            <a:off x="2297827" y="1713692"/>
            <a:ext cx="194548" cy="509558"/>
            <a:chOff x="2297827" y="1713692"/>
            <a:chExt cx="194548" cy="509558"/>
          </a:xfrm>
        </p:grpSpPr>
        <p:grpSp>
          <p:nvGrpSpPr>
            <p:cNvPr id="146" name="Group 145"/>
            <p:cNvGrpSpPr/>
            <p:nvPr/>
          </p:nvGrpSpPr>
          <p:grpSpPr>
            <a:xfrm>
              <a:off x="2349535" y="1713692"/>
              <a:ext cx="142840" cy="509558"/>
              <a:chOff x="7046128" y="602442"/>
              <a:chExt cx="71454" cy="509558"/>
            </a:xfrm>
          </p:grpSpPr>
          <p:sp>
            <p:nvSpPr>
              <p:cNvPr id="148" name="Rounded Rectangle 147"/>
              <p:cNvSpPr/>
              <p:nvPr/>
            </p:nvSpPr>
            <p:spPr bwMode="auto">
              <a:xfrm>
                <a:off x="7068903" y="627793"/>
                <a:ext cx="27432" cy="457200"/>
              </a:xfrm>
              <a:prstGeom prst="roundRect">
                <a:avLst/>
              </a:prstGeom>
              <a:solidFill>
                <a:srgbClr val="FFFF00"/>
              </a:solidFill>
              <a:ln w="9525" cap="flat" cmpd="sng" algn="ctr">
                <a:solidFill>
                  <a:srgbClr val="FF0000"/>
                </a:solidFill>
                <a:prstDash val="solid"/>
                <a:round/>
                <a:headEnd type="none" w="med" len="med"/>
                <a:tailEnd type="none" w="med" len="med"/>
              </a:ln>
              <a:effectLst/>
            </p:spPr>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endParaRPr lang="en-US" sz="800" b="1" dirty="0">
                  <a:solidFill>
                    <a:srgbClr val="FF0000"/>
                  </a:solidFill>
                  <a:latin typeface="Arial" panose="020B0604020202020204" pitchFamily="34" charset="0"/>
                  <a:cs typeface="Arial" panose="020B0604020202020204" pitchFamily="34" charset="0"/>
                </a:endParaRPr>
              </a:p>
            </p:txBody>
          </p:sp>
          <p:sp>
            <p:nvSpPr>
              <p:cNvPr id="149" name="Oval 148"/>
              <p:cNvSpPr/>
              <p:nvPr/>
            </p:nvSpPr>
            <p:spPr bwMode="auto">
              <a:xfrm>
                <a:off x="7046128" y="602442"/>
                <a:ext cx="71438" cy="71438"/>
              </a:xfrm>
              <a:prstGeom prst="ellipse">
                <a:avLst/>
              </a:prstGeom>
              <a:solidFill>
                <a:srgbClr val="FFFF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50" name="Oval 149"/>
              <p:cNvSpPr/>
              <p:nvPr/>
            </p:nvSpPr>
            <p:spPr bwMode="auto">
              <a:xfrm>
                <a:off x="7046144" y="1040562"/>
                <a:ext cx="71438" cy="71438"/>
              </a:xfrm>
              <a:prstGeom prst="ellipse">
                <a:avLst/>
              </a:prstGeom>
              <a:solidFill>
                <a:srgbClr val="FFFF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grpSp>
        <p:sp>
          <p:nvSpPr>
            <p:cNvPr id="147" name="TextBox 146"/>
            <p:cNvSpPr txBox="1"/>
            <p:nvPr/>
          </p:nvSpPr>
          <p:spPr bwMode="auto">
            <a:xfrm rot="16200000">
              <a:off x="2216234" y="1909877"/>
              <a:ext cx="270908" cy="107722"/>
            </a:xfrm>
            <a:prstGeom prst="rect">
              <a:avLst/>
            </a:prstGeom>
            <a:noFill/>
            <a:ln w="9525">
              <a:noFill/>
              <a:miter lim="800000"/>
              <a:headEnd/>
              <a:tailEnd/>
            </a:ln>
          </p:spPr>
          <p:txBody>
            <a:bodyPr wrap="none" lIns="0" tIns="0" rIns="0" bIns="0" rtlCol="0">
              <a:spAutoFit/>
            </a:bodyPr>
            <a:lstStyle/>
            <a:p>
              <a:pPr algn="ctr"/>
              <a:r>
                <a:rPr lang="en-US" sz="700" b="1" dirty="0" smtClean="0">
                  <a:solidFill>
                    <a:srgbClr val="FFFF00"/>
                  </a:solidFill>
                  <a:latin typeface="Verdana" pitchFamily="34" charset="0"/>
                </a:rPr>
                <a:t>WWV</a:t>
              </a:r>
              <a:endParaRPr lang="en-US" sz="700" b="1" dirty="0">
                <a:solidFill>
                  <a:srgbClr val="FFFF00"/>
                </a:solidFill>
                <a:latin typeface="Verdana" pitchFamily="34" charset="0"/>
              </a:endParaRPr>
            </a:p>
          </p:txBody>
        </p:sp>
      </p:grpSp>
      <p:sp>
        <p:nvSpPr>
          <p:cNvPr id="3" name="Slide Number Placeholder 2"/>
          <p:cNvSpPr>
            <a:spLocks noGrp="1"/>
          </p:cNvSpPr>
          <p:nvPr>
            <p:ph type="sldNum" sz="quarter" idx="12"/>
          </p:nvPr>
        </p:nvSpPr>
        <p:spPr/>
        <p:txBody>
          <a:bodyPr/>
          <a:lstStyle/>
          <a:p>
            <a:pPr>
              <a:defRPr/>
            </a:pPr>
            <a:r>
              <a:rPr lang="en-US" dirty="0" smtClean="0">
                <a:solidFill>
                  <a:schemeClr val="bg1"/>
                </a:solidFill>
              </a:rPr>
              <a:t>SLIDE </a:t>
            </a:r>
            <a:fld id="{7DE08B2E-D59F-498D-8D62-ABBAFDFFC21C}" type="slidenum">
              <a:rPr lang="en-US" smtClean="0">
                <a:solidFill>
                  <a:schemeClr val="bg1"/>
                </a:solidFill>
              </a:rPr>
              <a:pPr>
                <a:defRPr/>
              </a:pPr>
              <a:t>9</a:t>
            </a:fld>
            <a:endParaRPr lang="en-US" dirty="0">
              <a:solidFill>
                <a:schemeClr val="bg1"/>
              </a:solidFill>
            </a:endParaRPr>
          </a:p>
        </p:txBody>
      </p:sp>
    </p:spTree>
    <p:extLst>
      <p:ext uri="{BB962C8B-B14F-4D97-AF65-F5344CB8AC3E}">
        <p14:creationId xmlns:p14="http://schemas.microsoft.com/office/powerpoint/2010/main" val="25411398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7"/>
                                        </p:tgtEl>
                                      </p:cBhvr>
                                    </p:animEffect>
                                    <p:set>
                                      <p:cBhvr>
                                        <p:cTn id="7" dur="1" fill="hold">
                                          <p:stCondLst>
                                            <p:cond delay="499"/>
                                          </p:stCondLst>
                                        </p:cTn>
                                        <p:tgtEl>
                                          <p:spTgt spid="17"/>
                                        </p:tgtEl>
                                        <p:attrNameLst>
                                          <p:attrName>style.visibility</p:attrName>
                                        </p:attrNameLst>
                                      </p:cBhvr>
                                      <p:to>
                                        <p:strVal val="hidden"/>
                                      </p:to>
                                    </p:set>
                                  </p:childTnLst>
                                </p:cTn>
                              </p:par>
                              <p:par>
                                <p:cTn id="8" presetID="22" presetClass="entr" presetSubtype="1" fill="hold" nodeType="withEffect">
                                  <p:stCondLst>
                                    <p:cond delay="0"/>
                                  </p:stCondLst>
                                  <p:childTnLst>
                                    <p:set>
                                      <p:cBhvr>
                                        <p:cTn id="9" dur="1" fill="hold">
                                          <p:stCondLst>
                                            <p:cond delay="0"/>
                                          </p:stCondLst>
                                        </p:cTn>
                                        <p:tgtEl>
                                          <p:spTgt spid="122"/>
                                        </p:tgtEl>
                                        <p:attrNameLst>
                                          <p:attrName>style.visibility</p:attrName>
                                        </p:attrNameLst>
                                      </p:cBhvr>
                                      <p:to>
                                        <p:strVal val="visible"/>
                                      </p:to>
                                    </p:set>
                                    <p:animEffect transition="in" filter="wipe(up)">
                                      <p:cBhvr>
                                        <p:cTn id="10" dur="500"/>
                                        <p:tgtEl>
                                          <p:spTgt spid="122"/>
                                        </p:tgtEl>
                                      </p:cBhvr>
                                    </p:animEffect>
                                  </p:childTnLst>
                                </p:cTn>
                              </p:par>
                              <p:par>
                                <p:cTn id="11" presetID="22" presetClass="entr" presetSubtype="1" fill="hold" nodeType="withEffect">
                                  <p:stCondLst>
                                    <p:cond delay="0"/>
                                  </p:stCondLst>
                                  <p:childTnLst>
                                    <p:set>
                                      <p:cBhvr>
                                        <p:cTn id="12" dur="1" fill="hold">
                                          <p:stCondLst>
                                            <p:cond delay="0"/>
                                          </p:stCondLst>
                                        </p:cTn>
                                        <p:tgtEl>
                                          <p:spTgt spid="127"/>
                                        </p:tgtEl>
                                        <p:attrNameLst>
                                          <p:attrName>style.visibility</p:attrName>
                                        </p:attrNameLst>
                                      </p:cBhvr>
                                      <p:to>
                                        <p:strVal val="visible"/>
                                      </p:to>
                                    </p:set>
                                    <p:animEffect transition="in" filter="wipe(up)">
                                      <p:cBhvr>
                                        <p:cTn id="13" dur="500"/>
                                        <p:tgtEl>
                                          <p:spTgt spid="127"/>
                                        </p:tgtEl>
                                      </p:cBhvr>
                                    </p:animEffect>
                                  </p:childTnLst>
                                </p:cTn>
                              </p:par>
                              <p:par>
                                <p:cTn id="14" presetID="22" presetClass="entr" presetSubtype="1" fill="hold" nodeType="withEffect">
                                  <p:stCondLst>
                                    <p:cond delay="0"/>
                                  </p:stCondLst>
                                  <p:childTnLst>
                                    <p:set>
                                      <p:cBhvr>
                                        <p:cTn id="15" dur="1" fill="hold">
                                          <p:stCondLst>
                                            <p:cond delay="0"/>
                                          </p:stCondLst>
                                        </p:cTn>
                                        <p:tgtEl>
                                          <p:spTgt spid="133"/>
                                        </p:tgtEl>
                                        <p:attrNameLst>
                                          <p:attrName>style.visibility</p:attrName>
                                        </p:attrNameLst>
                                      </p:cBhvr>
                                      <p:to>
                                        <p:strVal val="visible"/>
                                      </p:to>
                                    </p:set>
                                    <p:animEffect transition="in" filter="wipe(up)">
                                      <p:cBhvr>
                                        <p:cTn id="16" dur="500"/>
                                        <p:tgtEl>
                                          <p:spTgt spid="133"/>
                                        </p:tgtEl>
                                      </p:cBhvr>
                                    </p:animEffect>
                                  </p:childTnLst>
                                </p:cTn>
                              </p:par>
                              <p:par>
                                <p:cTn id="17" presetID="22" presetClass="entr" presetSubtype="1" fill="hold" nodeType="withEffect">
                                  <p:stCondLst>
                                    <p:cond delay="0"/>
                                  </p:stCondLst>
                                  <p:childTnLst>
                                    <p:set>
                                      <p:cBhvr>
                                        <p:cTn id="18" dur="1" fill="hold">
                                          <p:stCondLst>
                                            <p:cond delay="0"/>
                                          </p:stCondLst>
                                        </p:cTn>
                                        <p:tgtEl>
                                          <p:spTgt spid="139"/>
                                        </p:tgtEl>
                                        <p:attrNameLst>
                                          <p:attrName>style.visibility</p:attrName>
                                        </p:attrNameLst>
                                      </p:cBhvr>
                                      <p:to>
                                        <p:strVal val="visible"/>
                                      </p:to>
                                    </p:set>
                                    <p:animEffect transition="in" filter="wipe(up)">
                                      <p:cBhvr>
                                        <p:cTn id="19" dur="500"/>
                                        <p:tgtEl>
                                          <p:spTgt spid="139"/>
                                        </p:tgtEl>
                                      </p:cBhvr>
                                    </p:animEffect>
                                  </p:childTnLst>
                                </p:cTn>
                              </p:par>
                              <p:par>
                                <p:cTn id="20" presetID="22" presetClass="entr" presetSubtype="1" fill="hold" nodeType="withEffect">
                                  <p:stCondLst>
                                    <p:cond delay="0"/>
                                  </p:stCondLst>
                                  <p:childTnLst>
                                    <p:set>
                                      <p:cBhvr>
                                        <p:cTn id="21" dur="1" fill="hold">
                                          <p:stCondLst>
                                            <p:cond delay="0"/>
                                          </p:stCondLst>
                                        </p:cTn>
                                        <p:tgtEl>
                                          <p:spTgt spid="145"/>
                                        </p:tgtEl>
                                        <p:attrNameLst>
                                          <p:attrName>style.visibility</p:attrName>
                                        </p:attrNameLst>
                                      </p:cBhvr>
                                      <p:to>
                                        <p:strVal val="visible"/>
                                      </p:to>
                                    </p:set>
                                    <p:animEffect transition="in" filter="wipe(up)">
                                      <p:cBhvr>
                                        <p:cTn id="22" dur="500"/>
                                        <p:tgtEl>
                                          <p:spTgt spid="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txDef>
      <a:spPr bwMode="auto">
        <a:solidFill>
          <a:schemeClr val="bg1"/>
        </a:solidFill>
        <a:ln w="9525">
          <a:noFill/>
          <a:miter lim="800000"/>
          <a:headEnd/>
          <a:tailEnd/>
        </a:ln>
      </a:spPr>
      <a:bodyPr wrap="none">
        <a:spAutoFit/>
      </a:bodyPr>
      <a:lstStyle>
        <a:defPPr>
          <a:defRPr b="1" dirty="0">
            <a:latin typeface="Verdana" pitchFamily="34" charset="0"/>
          </a:defRPr>
        </a:defPPr>
      </a:lstStyle>
    </a:tx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34940</TotalTime>
  <Words>704</Words>
  <Application>Microsoft Office PowerPoint</Application>
  <PresentationFormat>On-screen Show (16:9)</PresentationFormat>
  <Paragraphs>480</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Default Design</vt:lpstr>
      <vt:lpstr>Req. 3: Introduction to the Electromagnetic Spectrum</vt:lpstr>
      <vt:lpstr>Req. 3: Introduction to the Electromagnetic Spectrum</vt:lpstr>
      <vt:lpstr>Req. 3.a.: Electromagnetic Spectrum</vt:lpstr>
      <vt:lpstr>Req. 3.b.: Electromagnetic Spectrum</vt:lpstr>
      <vt:lpstr>Req. 3.c.: Radio Services</vt:lpstr>
      <vt:lpstr>Req. 3.c.: Radio Services</vt:lpstr>
      <vt:lpstr>Req. 3.c.: Radio Services</vt:lpstr>
      <vt:lpstr>Req. 3.c.: Radio Services</vt:lpstr>
      <vt:lpstr>Req. 3.c.: Radio Services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Radio Merit Badge</dc:subject>
  <dc:creator>Ron Wood Editor</dc:creator>
  <cp:lastModifiedBy>WA7URV</cp:lastModifiedBy>
  <cp:revision>729</cp:revision>
  <cp:lastPrinted>2017-02-12T19:26:11Z</cp:lastPrinted>
  <dcterms:created xsi:type="dcterms:W3CDTF">2002-05-01T00:47:11Z</dcterms:created>
  <dcterms:modified xsi:type="dcterms:W3CDTF">2017-06-14T17:35:59Z</dcterms:modified>
</cp:coreProperties>
</file>