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305" r:id="rId2"/>
    <p:sldId id="306" r:id="rId3"/>
    <p:sldId id="294" r:id="rId4"/>
    <p:sldId id="296" r:id="rId5"/>
    <p:sldId id="295" r:id="rId6"/>
    <p:sldId id="297" r:id="rId7"/>
    <p:sldId id="298" r:id="rId8"/>
    <p:sldId id="299" r:id="rId9"/>
    <p:sldId id="300" r:id="rId10"/>
    <p:sldId id="302" r:id="rId11"/>
    <p:sldId id="301" r:id="rId12"/>
    <p:sldId id="303" r:id="rId13"/>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 xmlns:p15="http://schemas.microsoft.com/office/powerpoint/2012/main">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6FF33"/>
    <a:srgbClr val="00FFFF"/>
    <a:srgbClr val="00007A"/>
    <a:srgbClr val="000099"/>
    <a:srgbClr val="000000"/>
    <a:srgbClr val="FFFF00"/>
    <a:srgbClr val="CC00CC"/>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56" autoAdjust="0"/>
    <p:restoredTop sz="74400" autoAdjust="0"/>
  </p:normalViewPr>
  <p:slideViewPr>
    <p:cSldViewPr snapToGrid="0" showGuides="1">
      <p:cViewPr>
        <p:scale>
          <a:sx n="100" d="100"/>
          <a:sy n="100" d="100"/>
        </p:scale>
        <p:origin x="-1200" y="-246"/>
      </p:cViewPr>
      <p:guideLst>
        <p:guide orient="horz" pos="3031"/>
        <p:guide pos="5568"/>
        <p:guide pos="4634"/>
        <p:guide pos="1519"/>
        <p:guide pos="5454"/>
      </p:guideLst>
    </p:cSldViewPr>
  </p:slideViewPr>
  <p:outlineViewPr>
    <p:cViewPr>
      <p:scale>
        <a:sx n="33" d="100"/>
        <a:sy n="33" d="100"/>
      </p:scale>
      <p:origin x="0" y="81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84" d="100"/>
          <a:sy n="84" d="100"/>
        </p:scale>
        <p:origin x="-3762" y="-36"/>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6/13/2017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5836353" y="8842029"/>
            <a:ext cx="891608"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6/13/2017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
        <p:nvSpPr>
          <p:cNvPr id="9" name="Slide Number Placeholder 6"/>
          <p:cNvSpPr txBox="1">
            <a:spLocks/>
          </p:cNvSpPr>
          <p:nvPr/>
        </p:nvSpPr>
        <p:spPr>
          <a:xfrm>
            <a:off x="6073419" y="1577628"/>
            <a:ext cx="660185" cy="465455"/>
          </a:xfrm>
          <a:prstGeom prst="rect">
            <a:avLst/>
          </a:prstGeom>
        </p:spPr>
        <p:txBody>
          <a:bodyPr vert="horz" lIns="93324" tIns="46662" rIns="93324" bIns="46662"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400" b="1" u="sng" dirty="0" smtClean="0"/>
              <a:t>Cover Slide w/3 minutes instructor intro</a:t>
            </a:r>
            <a:r>
              <a:rPr lang="en-US" sz="2400" b="1" u="sng" dirty="0"/>
              <a:t>	</a:t>
            </a:r>
          </a:p>
          <a:p>
            <a:r>
              <a:rPr lang="en-US" b="1" dirty="0" smtClean="0"/>
              <a:t>[1]  </a:t>
            </a:r>
            <a:r>
              <a:rPr lang="en-US" dirty="0" smtClean="0"/>
              <a:t>Instructors:</a:t>
            </a:r>
          </a:p>
          <a:p>
            <a:r>
              <a:rPr lang="en-US" sz="2400" dirty="0" smtClean="0"/>
              <a:t>&gt; Introduce self</a:t>
            </a:r>
          </a:p>
          <a:p>
            <a:pPr lvl="1"/>
            <a:r>
              <a:rPr lang="en-US" sz="2400" dirty="0" smtClean="0"/>
              <a:t>Name, call, years licensed</a:t>
            </a:r>
          </a:p>
          <a:p>
            <a:pPr lvl="1"/>
            <a:r>
              <a:rPr lang="en-US" sz="2400" dirty="0" smtClean="0"/>
              <a:t>Ham radio interests</a:t>
            </a:r>
          </a:p>
          <a:p>
            <a:r>
              <a:rPr lang="en-US" sz="2400" dirty="0" smtClean="0"/>
              <a:t>&gt; Describe how this course will work</a:t>
            </a:r>
          </a:p>
          <a:p>
            <a:pPr lvl="1"/>
            <a:r>
              <a:rPr lang="en-US" sz="2400" dirty="0" smtClean="0"/>
              <a:t>Classroom instruction</a:t>
            </a:r>
          </a:p>
          <a:p>
            <a:pPr lvl="1"/>
            <a:r>
              <a:rPr lang="en-US" sz="2400" dirty="0" smtClean="0"/>
              <a:t>Station visit/operations</a:t>
            </a:r>
          </a:p>
          <a:p>
            <a:pPr lvl="1"/>
            <a:r>
              <a:rPr lang="en-US" sz="2400" dirty="0" smtClean="0"/>
              <a:t>Wrap-up classroom instruction</a:t>
            </a:r>
          </a:p>
          <a:p>
            <a:r>
              <a:rPr lang="en-US" sz="2400" dirty="0" smtClean="0"/>
              <a:t>&gt; Hand out and describe how notes forms are to be used</a:t>
            </a:r>
            <a:endParaRPr lang="en-US" sz="2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dirty="0"/>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a:t>
            </a:r>
            <a:r>
              <a:rPr lang="en-US" dirty="0" smtClean="0"/>
              <a:t> Cover Slide </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69542" algn="r"/>
              </a:tabLst>
            </a:pPr>
            <a:r>
              <a:rPr lang="en-US" sz="2000" b="1" u="sng" dirty="0">
                <a:ea typeface="Verdana" pitchFamily="34" charset="0"/>
                <a:cs typeface="Verdana" pitchFamily="34" charset="0"/>
              </a:rPr>
              <a:t>2 minutes for this slide	</a:t>
            </a:r>
          </a:p>
          <a:p>
            <a:r>
              <a:rPr lang="en-US" sz="1400" b="1" dirty="0" smtClean="0">
                <a:ea typeface="Verdana" pitchFamily="34" charset="0"/>
                <a:cs typeface="Verdana" pitchFamily="34" charset="0"/>
              </a:rPr>
              <a:t>[3]  </a:t>
            </a:r>
            <a:r>
              <a:rPr lang="en-US" sz="1400" dirty="0" smtClean="0">
                <a:ea typeface="Verdana" pitchFamily="34" charset="0"/>
                <a:cs typeface="Verdana" pitchFamily="34" charset="0"/>
              </a:rPr>
              <a:t>The </a:t>
            </a:r>
            <a:r>
              <a:rPr lang="en-US" sz="1400" dirty="0">
                <a:ea typeface="Verdana" pitchFamily="34" charset="0"/>
                <a:cs typeface="Verdana" pitchFamily="34" charset="0"/>
              </a:rPr>
              <a:t>number in our call shows the call sign district where our first license was granted.  </a:t>
            </a:r>
          </a:p>
          <a:p>
            <a:r>
              <a:rPr lang="en-US" sz="1400" dirty="0">
                <a:ea typeface="Verdana" pitchFamily="34" charset="0"/>
                <a:cs typeface="Verdana" pitchFamily="34" charset="0"/>
              </a:rPr>
              <a:t>(If you move to another district, you keep the same number.  You can’t be sure anymore that a person with a certain district number actually lives in that district</a:t>
            </a:r>
            <a:r>
              <a:rPr lang="en-US" sz="1400" dirty="0" smtClean="0">
                <a:ea typeface="Verdana" pitchFamily="34" charset="0"/>
                <a:cs typeface="Verdana" pitchFamily="34" charset="0"/>
              </a:rPr>
              <a:t>…)  If </a:t>
            </a:r>
            <a:r>
              <a:rPr lang="en-US" sz="1400" dirty="0">
                <a:ea typeface="Verdana" pitchFamily="34" charset="0"/>
                <a:cs typeface="Verdana" pitchFamily="34" charset="0"/>
              </a:rPr>
              <a:t>each one of you passed the requirements for your ham radio license where you lived right now, what would the number be in your call?</a:t>
            </a:r>
          </a:p>
          <a:p>
            <a:r>
              <a:rPr lang="en-US" sz="1400" b="1" dirty="0" smtClean="0">
                <a:ea typeface="Verdana" pitchFamily="34" charset="0"/>
                <a:cs typeface="Verdana" pitchFamily="34" charset="0"/>
              </a:rPr>
              <a:t>[2]  </a:t>
            </a:r>
            <a:r>
              <a:rPr lang="en-US" sz="1400" dirty="0">
                <a:ea typeface="Verdana" pitchFamily="34" charset="0"/>
                <a:cs typeface="Verdana" pitchFamily="34" charset="0"/>
              </a:rPr>
              <a:t>It is very common for ham radio operators to have a custom license plate made for their vehicle, like this one</a:t>
            </a:r>
            <a:r>
              <a:rPr lang="en-US" sz="1400" dirty="0" smtClean="0">
                <a:ea typeface="Verdana" pitchFamily="34" charset="0"/>
                <a:cs typeface="Verdana" pitchFamily="34" charset="0"/>
              </a:rPr>
              <a:t>.</a:t>
            </a:r>
          </a:p>
          <a:p>
            <a:r>
              <a:rPr lang="en-US" sz="1400" b="1" dirty="0" smtClean="0">
                <a:ea typeface="Verdana" pitchFamily="34" charset="0"/>
                <a:cs typeface="Verdana" pitchFamily="34" charset="0"/>
              </a:rPr>
              <a:t>[1] </a:t>
            </a:r>
            <a:r>
              <a:rPr lang="en-US" sz="1400" b="1" i="1" dirty="0" smtClean="0">
                <a:solidFill>
                  <a:srgbClr val="FF0000"/>
                </a:solidFill>
                <a:ea typeface="Verdana" pitchFamily="34" charset="0"/>
                <a:cs typeface="Verdana" pitchFamily="34" charset="0"/>
              </a:rPr>
              <a:t>&lt;</a:t>
            </a:r>
            <a:r>
              <a:rPr lang="en-US" sz="1400" b="1" i="1" dirty="0">
                <a:solidFill>
                  <a:srgbClr val="FF0000"/>
                </a:solidFill>
                <a:ea typeface="Verdana" pitchFamily="34" charset="0"/>
                <a:cs typeface="Verdana" pitchFamily="34" charset="0"/>
              </a:rPr>
              <a:t>Create Your Imaginary Call Sign&gt;</a:t>
            </a:r>
          </a:p>
          <a:p>
            <a:pPr lvl="1"/>
            <a:r>
              <a:rPr lang="en-US" sz="1400" dirty="0">
                <a:ea typeface="Verdana" pitchFamily="34" charset="0"/>
                <a:cs typeface="Verdana" pitchFamily="34" charset="0"/>
              </a:rPr>
              <a:t>Pick K, N, or W, a number, and add your initials</a:t>
            </a:r>
          </a:p>
          <a:p>
            <a:pPr>
              <a:tabLst>
                <a:tab pos="5769542" algn="r"/>
              </a:tabLst>
            </a:pPr>
            <a:r>
              <a:rPr lang="en-US" sz="20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69542" algn="r"/>
              </a:tabLst>
            </a:pPr>
            <a:r>
              <a:rPr lang="en-US" sz="2400" b="1" u="sng" dirty="0" smtClean="0"/>
              <a:t>1 minute </a:t>
            </a:r>
            <a:r>
              <a:rPr lang="en-US" sz="2400" b="1" u="sng" dirty="0"/>
              <a:t>for this </a:t>
            </a:r>
            <a:r>
              <a:rPr lang="en-US" sz="2400" b="1" u="sng" dirty="0" smtClean="0"/>
              <a:t>slide                        </a:t>
            </a:r>
          </a:p>
          <a:p>
            <a:r>
              <a:rPr lang="en-US" b="1" dirty="0" smtClean="0"/>
              <a:t>[4]</a:t>
            </a:r>
            <a:r>
              <a:rPr lang="en-US" dirty="0" smtClean="0"/>
              <a:t> There are 308 entities in the world with</a:t>
            </a:r>
            <a:r>
              <a:rPr lang="en-US" baseline="0" dirty="0" smtClean="0"/>
              <a:t> u</a:t>
            </a:r>
            <a:r>
              <a:rPr lang="en-US" dirty="0" smtClean="0"/>
              <a:t>nique first letters or combinations of letters and numbers in radio call signs called “prefixes”.  (Many countries have multiple entities, such as the U.S. with Guam, Puerto Rico, etc.)</a:t>
            </a:r>
          </a:p>
          <a:p>
            <a:r>
              <a:rPr lang="en-US" b="1" dirty="0" smtClean="0"/>
              <a:t>[3] </a:t>
            </a:r>
            <a:r>
              <a:rPr lang="en-US" dirty="0" smtClean="0"/>
              <a:t>If I’m operating in</a:t>
            </a:r>
            <a:r>
              <a:rPr lang="en-US" baseline="0" dirty="0" smtClean="0"/>
              <a:t> my radio station and come across the call letters  “5R8UI”, I know that other ham is licensed in Madagascar.</a:t>
            </a:r>
          </a:p>
          <a:p>
            <a:r>
              <a:rPr lang="en-US" b="1" baseline="0" dirty="0" smtClean="0"/>
              <a:t>[2] </a:t>
            </a:r>
            <a:r>
              <a:rPr lang="en-US" b="0" baseline="0" dirty="0" smtClean="0"/>
              <a:t>If I contact someone with call letters “PW8S,” I know they are licensed in Brazil.</a:t>
            </a:r>
            <a:r>
              <a:rPr lang="en-US" b="0" dirty="0" smtClean="0"/>
              <a:t>  </a:t>
            </a:r>
          </a:p>
          <a:p>
            <a:r>
              <a:rPr lang="en-US" b="1" dirty="0" smtClean="0"/>
              <a:t>[1]  </a:t>
            </a:r>
            <a:r>
              <a:rPr lang="en-US" dirty="0" smtClean="0"/>
              <a:t>As a ham radio operator, my heart starts beating hard when I make</a:t>
            </a:r>
            <a:r>
              <a:rPr lang="en-US" baseline="0" dirty="0" smtClean="0"/>
              <a:t> a contact with a another ham from one of these faraway places!</a:t>
            </a:r>
            <a:endParaRPr lang="en-US" dirty="0" smtClean="0"/>
          </a:p>
          <a:p>
            <a:endParaRPr lang="en-US" dirty="0" smtClean="0"/>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11</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769542" algn="r"/>
              </a:tabLst>
            </a:pPr>
            <a:r>
              <a:rPr lang="en-US" sz="3600" b="1" u="sng" dirty="0">
                <a:ea typeface="Verdana" pitchFamily="34" charset="0"/>
                <a:cs typeface="Verdana" pitchFamily="34" charset="0"/>
              </a:rPr>
              <a:t>3 minutes for this slide	</a:t>
            </a:r>
          </a:p>
          <a:p>
            <a:r>
              <a:rPr lang="en-US" sz="2400" b="1" dirty="0" smtClean="0">
                <a:ea typeface="Verdana" pitchFamily="34" charset="0"/>
                <a:cs typeface="Verdana" pitchFamily="34" charset="0"/>
              </a:rPr>
              <a:t>[4] </a:t>
            </a:r>
            <a:r>
              <a:rPr lang="en-US" sz="2400" dirty="0" smtClean="0">
                <a:ea typeface="Verdana" pitchFamily="34" charset="0"/>
                <a:cs typeface="Verdana" pitchFamily="34" charset="0"/>
              </a:rPr>
              <a:t>Many </a:t>
            </a:r>
            <a:r>
              <a:rPr lang="en-US" sz="2400" dirty="0">
                <a:ea typeface="Verdana" pitchFamily="34" charset="0"/>
                <a:cs typeface="Verdana" pitchFamily="34" charset="0"/>
              </a:rPr>
              <a:t>letters sound similar over the radio.  </a:t>
            </a:r>
          </a:p>
          <a:p>
            <a:pPr defTabSz="747709">
              <a:spcAft>
                <a:spcPts val="612"/>
              </a:spcAft>
              <a:defRPr/>
            </a:pPr>
            <a:r>
              <a:rPr lang="en-US" sz="2400" dirty="0">
                <a:ea typeface="Verdana" pitchFamily="34" charset="0"/>
                <a:cs typeface="Verdana" pitchFamily="34" charset="0"/>
              </a:rPr>
              <a:t>Weak radio signals and noise might make it difficult to hear voices.</a:t>
            </a:r>
          </a:p>
          <a:p>
            <a:r>
              <a:rPr lang="en-US" sz="2400" b="1" dirty="0" smtClean="0">
                <a:ea typeface="Verdana" pitchFamily="34" charset="0"/>
                <a:cs typeface="Verdana" pitchFamily="34" charset="0"/>
              </a:rPr>
              <a:t>[3] </a:t>
            </a:r>
            <a:r>
              <a:rPr lang="en-US" sz="2400" dirty="0" smtClean="0">
                <a:ea typeface="Verdana" pitchFamily="34" charset="0"/>
                <a:cs typeface="Verdana" pitchFamily="34" charset="0"/>
              </a:rPr>
              <a:t>The </a:t>
            </a:r>
            <a:r>
              <a:rPr lang="en-US" sz="2400" dirty="0">
                <a:ea typeface="Verdana" pitchFamily="34" charset="0"/>
                <a:cs typeface="Verdana" pitchFamily="34" charset="0"/>
              </a:rPr>
              <a:t>letters B, C, D, E, G, P, T, V or Z might sound the same.</a:t>
            </a:r>
          </a:p>
          <a:p>
            <a:r>
              <a:rPr lang="en-US" sz="2400" b="1" dirty="0" smtClean="0">
                <a:ea typeface="Verdana" pitchFamily="34" charset="0"/>
                <a:cs typeface="Verdana" pitchFamily="34" charset="0"/>
              </a:rPr>
              <a:t>[2] </a:t>
            </a:r>
            <a:r>
              <a:rPr lang="en-US" sz="2400" dirty="0" smtClean="0">
                <a:ea typeface="Verdana" pitchFamily="34" charset="0"/>
                <a:cs typeface="Verdana" pitchFamily="34" charset="0"/>
              </a:rPr>
              <a:t>A </a:t>
            </a:r>
            <a:r>
              <a:rPr lang="en-US" sz="2400" dirty="0">
                <a:ea typeface="Verdana" pitchFamily="34" charset="0"/>
                <a:cs typeface="Verdana" pitchFamily="34" charset="0"/>
              </a:rPr>
              <a:t>guy who gives his name “Phil” during a radio transmission is often mistaken for the name “Bill”</a:t>
            </a:r>
          </a:p>
          <a:p>
            <a:r>
              <a:rPr lang="en-US" sz="2400" dirty="0">
                <a:ea typeface="Verdana" pitchFamily="34" charset="0"/>
                <a:cs typeface="Verdana" pitchFamily="34" charset="0"/>
              </a:rPr>
              <a:t>An operator for whom English is not a native language may pronounce letters differently, too.</a:t>
            </a:r>
          </a:p>
          <a:p>
            <a:pPr defTabSz="747709">
              <a:spcAft>
                <a:spcPts val="612"/>
              </a:spcAft>
              <a:defRPr/>
            </a:pPr>
            <a:r>
              <a:rPr lang="en-US" sz="2400" b="1" kern="0" dirty="0" smtClean="0">
                <a:ea typeface="Verdana" pitchFamily="34" charset="0"/>
                <a:cs typeface="Verdana" pitchFamily="34" charset="0"/>
              </a:rPr>
              <a:t>[1</a:t>
            </a:r>
            <a:r>
              <a:rPr lang="en-US" sz="2400" b="1" kern="0" dirty="0">
                <a:ea typeface="Verdana" pitchFamily="34" charset="0"/>
                <a:cs typeface="Verdana" pitchFamily="34" charset="0"/>
              </a:rPr>
              <a:t>] </a:t>
            </a:r>
            <a:r>
              <a:rPr lang="en-US" sz="2400" kern="0" dirty="0">
                <a:ea typeface="Verdana" pitchFamily="34" charset="0"/>
                <a:cs typeface="Verdana" pitchFamily="34" charset="0"/>
              </a:rPr>
              <a:t>Radio operators use a standardized phonetic alphabet to improve understanding and avoid communication errors.</a:t>
            </a:r>
          </a:p>
          <a:p>
            <a:pPr defTabSz="747709">
              <a:spcAft>
                <a:spcPts val="612"/>
              </a:spcAft>
              <a:defRPr/>
            </a:pPr>
            <a:r>
              <a:rPr lang="en-US" sz="2400" kern="0" dirty="0">
                <a:ea typeface="Verdana" pitchFamily="34" charset="0"/>
                <a:cs typeface="Verdana" pitchFamily="34" charset="0"/>
              </a:rPr>
              <a:t>Now each of you speak the call you made a couple minutes ago, using the phonetic alphabet words instead of just saying the letters.</a:t>
            </a:r>
          </a:p>
          <a:p>
            <a:pPr defTabSz="747709">
              <a:spcAft>
                <a:spcPts val="612"/>
              </a:spcAft>
              <a:defRPr/>
            </a:pPr>
            <a:r>
              <a:rPr lang="en-US" sz="2400" b="1" i="1" kern="0" dirty="0">
                <a:solidFill>
                  <a:srgbClr val="FF0000"/>
                </a:solidFill>
                <a:ea typeface="Verdana" pitchFamily="34" charset="0"/>
                <a:cs typeface="Verdana" pitchFamily="34" charset="0"/>
              </a:rPr>
              <a:t>&lt;Instructor give his own example&gt;</a:t>
            </a:r>
          </a:p>
          <a:p>
            <a:pPr defTabSz="747709">
              <a:spcAft>
                <a:spcPts val="612"/>
              </a:spcAft>
              <a:tabLst>
                <a:tab pos="5769542" algn="r"/>
              </a:tabLst>
              <a:defRPr/>
            </a:pPr>
            <a:r>
              <a:rPr lang="en-US" sz="3600" b="1" u="sng" kern="0" dirty="0">
                <a:ea typeface="Verdana" pitchFamily="34" charset="0"/>
                <a:cs typeface="Verdana" pitchFamily="34" charset="0"/>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12</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1.d.</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800" b="1" u="sng" dirty="0"/>
              <a:t>2 minutes for this slide	</a:t>
            </a:r>
          </a:p>
          <a:p>
            <a:r>
              <a:rPr lang="en-US" sz="1800" b="1" dirty="0" smtClean="0"/>
              <a:t>[7]  </a:t>
            </a:r>
            <a:r>
              <a:rPr lang="en-US" sz="1800" b="1" dirty="0" smtClean="0">
                <a:solidFill>
                  <a:srgbClr val="FF0000"/>
                </a:solidFill>
              </a:rPr>
              <a:t>Ask</a:t>
            </a:r>
            <a:r>
              <a:rPr lang="en-US" sz="1800" b="1" dirty="0">
                <a:solidFill>
                  <a:srgbClr val="FF0000"/>
                </a:solidFill>
              </a:rPr>
              <a:t>: </a:t>
            </a:r>
            <a:r>
              <a:rPr lang="en-US" sz="1800" dirty="0"/>
              <a:t>Have you ever looked closely at the Radio Merit Badge itself?</a:t>
            </a:r>
          </a:p>
          <a:p>
            <a:r>
              <a:rPr lang="en-US" sz="1800" dirty="0"/>
              <a:t>There are strange little markings around the top of the merit badge, above the “lightning bolts”</a:t>
            </a:r>
          </a:p>
          <a:p>
            <a:r>
              <a:rPr lang="en-US" sz="1800" b="1" dirty="0" smtClean="0"/>
              <a:t>[6]  </a:t>
            </a:r>
            <a:r>
              <a:rPr lang="en-US" sz="1800" dirty="0"/>
              <a:t>The first little group is a dash followed by three dots.  </a:t>
            </a:r>
          </a:p>
          <a:p>
            <a:r>
              <a:rPr lang="en-US" sz="1800" b="1" dirty="0" smtClean="0"/>
              <a:t>[5] </a:t>
            </a:r>
            <a:r>
              <a:rPr lang="en-US" sz="1800" dirty="0" smtClean="0"/>
              <a:t> </a:t>
            </a:r>
            <a:r>
              <a:rPr lang="en-US" sz="1800" dirty="0"/>
              <a:t>In Morse Code, that’s the letter “B”</a:t>
            </a:r>
          </a:p>
          <a:p>
            <a:r>
              <a:rPr lang="en-US" sz="1800" b="1" dirty="0" smtClean="0"/>
              <a:t>[4]  </a:t>
            </a:r>
            <a:r>
              <a:rPr lang="en-US" sz="1800" dirty="0"/>
              <a:t>The second group is three dots</a:t>
            </a:r>
          </a:p>
          <a:p>
            <a:r>
              <a:rPr lang="en-US" sz="1800" b="1" dirty="0" smtClean="0"/>
              <a:t>[3]  </a:t>
            </a:r>
            <a:r>
              <a:rPr lang="en-US" sz="1800" dirty="0"/>
              <a:t>The letter “S”</a:t>
            </a:r>
          </a:p>
          <a:p>
            <a:r>
              <a:rPr lang="en-US" sz="1800" b="1" dirty="0" smtClean="0"/>
              <a:t>[2]</a:t>
            </a:r>
            <a:r>
              <a:rPr lang="en-US" sz="1800" dirty="0" smtClean="0"/>
              <a:t>  </a:t>
            </a:r>
            <a:r>
              <a:rPr lang="en-US" sz="1800" dirty="0"/>
              <a:t>Can you guess what the third is?  </a:t>
            </a:r>
          </a:p>
          <a:p>
            <a:r>
              <a:rPr lang="en-US" sz="1800" b="1" dirty="0" smtClean="0"/>
              <a:t>[1]  </a:t>
            </a:r>
            <a:r>
              <a:rPr lang="en-US" sz="1800" dirty="0"/>
              <a:t>A dot and a dash for the letter “A”</a:t>
            </a:r>
          </a:p>
          <a:p>
            <a:r>
              <a:rPr lang="en-US" sz="1800" dirty="0"/>
              <a:t>“BSA”</a:t>
            </a:r>
          </a:p>
          <a:p>
            <a:r>
              <a:rPr lang="en-US" sz="1800" dirty="0"/>
              <a:t>Morse Code was the first kind of message sent by man using radio waves.</a:t>
            </a:r>
          </a:p>
          <a:p>
            <a:pPr>
              <a:tabLst>
                <a:tab pos="5769542" algn="r"/>
              </a:tabLst>
            </a:pPr>
            <a:r>
              <a:rPr lang="en-US" sz="2800" b="1" u="sng" dirty="0"/>
              <a:t>REQUIREMENT 1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(Optional Slide) </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69542" algn="r"/>
              </a:tabLst>
            </a:pPr>
            <a:r>
              <a:rPr lang="en-US" sz="2400" b="1" u="sng" dirty="0" smtClean="0"/>
              <a:t>2 </a:t>
            </a:r>
            <a:r>
              <a:rPr lang="en-US" sz="2400" b="1" u="sng" dirty="0"/>
              <a:t>minutes for this </a:t>
            </a:r>
            <a:r>
              <a:rPr lang="en-US" sz="2400" b="1" u="sng" dirty="0" smtClean="0"/>
              <a:t>slide                        </a:t>
            </a:r>
          </a:p>
          <a:p>
            <a:r>
              <a:rPr lang="en-US" b="1" i="0" dirty="0" smtClean="0"/>
              <a:t>[6]</a:t>
            </a:r>
            <a:r>
              <a:rPr lang="en-US" b="1" i="0" baseline="0" dirty="0" smtClean="0"/>
              <a:t> </a:t>
            </a:r>
            <a:r>
              <a:rPr lang="en-US" b="0" i="0" baseline="0" dirty="0" smtClean="0"/>
              <a:t>What exactly is “radio?”</a:t>
            </a:r>
            <a:endParaRPr lang="en-US" dirty="0" smtClean="0"/>
          </a:p>
          <a:p>
            <a:r>
              <a:rPr lang="en-US" b="1" i="0" dirty="0" smtClean="0"/>
              <a:t>[5]</a:t>
            </a:r>
            <a:r>
              <a:rPr lang="en-US" b="1" i="0" baseline="0" dirty="0" smtClean="0"/>
              <a:t> </a:t>
            </a:r>
            <a:r>
              <a:rPr lang="en-US" b="0" i="0" baseline="0" dirty="0" smtClean="0"/>
              <a:t>A technical way of describing radio is that it’s a system to communicate, using electromagnetic waves.  But that’s kind of a GEEK response!</a:t>
            </a:r>
            <a:endParaRPr lang="en-US" dirty="0" smtClean="0"/>
          </a:p>
          <a:p>
            <a:r>
              <a:rPr lang="en-US" b="1" dirty="0" smtClean="0"/>
              <a:t>[4] </a:t>
            </a:r>
            <a:r>
              <a:rPr lang="en-US" b="0" dirty="0" smtClean="0"/>
              <a:t>Many</a:t>
            </a:r>
            <a:r>
              <a:rPr lang="en-US" b="0" baseline="0" dirty="0" smtClean="0"/>
              <a:t> refer to radio as “Wireless”, which it is…</a:t>
            </a:r>
          </a:p>
          <a:p>
            <a:r>
              <a:rPr lang="en-US" b="1" baseline="0" dirty="0" smtClean="0"/>
              <a:t>[3] </a:t>
            </a:r>
            <a:r>
              <a:rPr lang="en-US" b="0" baseline="0" dirty="0" smtClean="0"/>
              <a:t>How many have used one of these?  Is it a “radio?”  It is wireless, that’s for sure.  But in order for it to communicate, it needs the rest of the system, including computers and telephone wires to interconnect the cell phone towers.  But there is definitely a part of it that is “radio.”  And most of you use it every day!</a:t>
            </a:r>
            <a:endParaRPr lang="en-US" b="1" dirty="0" smtClean="0"/>
          </a:p>
          <a:p>
            <a:r>
              <a:rPr lang="en-US" b="1" dirty="0" smtClean="0"/>
              <a:t>[2] </a:t>
            </a:r>
            <a:r>
              <a:rPr lang="en-US" b="0" dirty="0" smtClean="0"/>
              <a:t>Some</a:t>
            </a:r>
            <a:r>
              <a:rPr lang="en-US" b="0" baseline="0" dirty="0" smtClean="0"/>
              <a:t> will say ham radio is “off the grid”, meaning that with only a generator, a radio and an antenna, we don’t need cell towers, power or telephone lines to communicate.</a:t>
            </a:r>
            <a:endParaRPr lang="en-US" dirty="0" smtClean="0"/>
          </a:p>
          <a:p>
            <a:r>
              <a:rPr lang="en-US" b="1" dirty="0" smtClean="0"/>
              <a:t>[1]</a:t>
            </a:r>
            <a:r>
              <a:rPr lang="en-US" dirty="0" smtClean="0"/>
              <a:t> Albert</a:t>
            </a:r>
            <a:r>
              <a:rPr lang="en-US" baseline="0" dirty="0" smtClean="0"/>
              <a:t> Einstein had a great quote.  Will someone volunteer to read it for us?</a:t>
            </a:r>
            <a:endParaRPr lang="en-US" b="1" dirty="0" smtClean="0"/>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12"/>
              </a:spcAft>
              <a:tabLst>
                <a:tab pos="5769542" algn="r"/>
              </a:tabLst>
            </a:pPr>
            <a:r>
              <a:rPr lang="en-US" sz="2400" b="1" u="sng" dirty="0"/>
              <a:t>2 minutes for this slide	</a:t>
            </a:r>
          </a:p>
          <a:p>
            <a:pPr>
              <a:spcAft>
                <a:spcPts val="612"/>
              </a:spcAft>
            </a:pPr>
            <a:r>
              <a:rPr lang="en-US" b="1" dirty="0" smtClean="0"/>
              <a:t>[7] </a:t>
            </a:r>
            <a:r>
              <a:rPr lang="en-US" dirty="0" smtClean="0"/>
              <a:t>Today </a:t>
            </a:r>
            <a:r>
              <a:rPr lang="en-US" dirty="0"/>
              <a:t>we get our entertainment, news and other information over the Internet</a:t>
            </a:r>
          </a:p>
          <a:p>
            <a:pPr>
              <a:spcAft>
                <a:spcPts val="612"/>
              </a:spcAft>
            </a:pPr>
            <a:r>
              <a:rPr lang="en-US" b="1" dirty="0" smtClean="0"/>
              <a:t>[6] </a:t>
            </a:r>
            <a:r>
              <a:rPr lang="en-US" dirty="0"/>
              <a:t>The Internet usually makes it to our devices through radio using </a:t>
            </a:r>
            <a:r>
              <a:rPr lang="en-US" dirty="0" err="1"/>
              <a:t>WiFi</a:t>
            </a:r>
            <a:endParaRPr lang="en-US" dirty="0"/>
          </a:p>
          <a:p>
            <a:pPr>
              <a:spcAft>
                <a:spcPts val="612"/>
              </a:spcAft>
            </a:pPr>
            <a:r>
              <a:rPr lang="en-US" b="1" dirty="0" smtClean="0"/>
              <a:t>[5] </a:t>
            </a:r>
            <a:r>
              <a:rPr lang="en-US" dirty="0"/>
              <a:t>In addition to </a:t>
            </a:r>
            <a:r>
              <a:rPr lang="en-US" dirty="0" err="1"/>
              <a:t>WiFi</a:t>
            </a:r>
            <a:r>
              <a:rPr lang="en-US" dirty="0"/>
              <a:t>, we get information via satellite, another radio method that is very strong.</a:t>
            </a:r>
          </a:p>
          <a:p>
            <a:pPr>
              <a:spcAft>
                <a:spcPts val="612"/>
              </a:spcAft>
            </a:pPr>
            <a:r>
              <a:rPr lang="en-US" dirty="0"/>
              <a:t>But radio isn’t just entertainment and information.</a:t>
            </a:r>
          </a:p>
          <a:p>
            <a:pPr>
              <a:spcAft>
                <a:spcPts val="612"/>
              </a:spcAft>
            </a:pPr>
            <a:r>
              <a:rPr lang="en-US" b="1" dirty="0" smtClean="0"/>
              <a:t>[4]  </a:t>
            </a:r>
            <a:r>
              <a:rPr lang="en-US" dirty="0"/>
              <a:t>We use radio when we operate our mobile phones.</a:t>
            </a:r>
          </a:p>
          <a:p>
            <a:pPr>
              <a:spcAft>
                <a:spcPts val="612"/>
              </a:spcAft>
            </a:pPr>
            <a:r>
              <a:rPr lang="en-US" b="1" dirty="0" smtClean="0"/>
              <a:t>[3]  </a:t>
            </a:r>
            <a:r>
              <a:rPr lang="en-US" dirty="0"/>
              <a:t>We use radio when we open the garage door remotely.</a:t>
            </a:r>
          </a:p>
          <a:p>
            <a:pPr>
              <a:spcAft>
                <a:spcPts val="612"/>
              </a:spcAft>
            </a:pPr>
            <a:r>
              <a:rPr lang="en-US" b="1" dirty="0" smtClean="0"/>
              <a:t>[2]</a:t>
            </a:r>
            <a:r>
              <a:rPr lang="en-US" dirty="0" smtClean="0"/>
              <a:t> </a:t>
            </a:r>
            <a:r>
              <a:rPr lang="en-US" dirty="0"/>
              <a:t>We use radio when we heat something in the microwave oven.</a:t>
            </a:r>
          </a:p>
          <a:p>
            <a:pPr>
              <a:spcAft>
                <a:spcPts val="612"/>
              </a:spcAft>
            </a:pPr>
            <a:r>
              <a:rPr lang="en-US" b="1" dirty="0" smtClean="0"/>
              <a:t>[1]</a:t>
            </a:r>
            <a:r>
              <a:rPr lang="en-US" dirty="0" smtClean="0"/>
              <a:t>  </a:t>
            </a:r>
            <a:r>
              <a:rPr lang="en-US" dirty="0"/>
              <a:t>We even use radio when the </a:t>
            </a:r>
            <a:r>
              <a:rPr lang="en-US" dirty="0" err="1"/>
              <a:t>EZPass</a:t>
            </a:r>
            <a:r>
              <a:rPr lang="en-US" dirty="0"/>
              <a:t> in our car communicates with the gate to charge us the toll and let us through.</a:t>
            </a:r>
          </a:p>
          <a:p>
            <a:pPr>
              <a:tabLst>
                <a:tab pos="5769542" algn="r"/>
              </a:tabLst>
            </a:pPr>
            <a:r>
              <a:rPr lang="en-US" sz="2400" b="1" u="sng" dirty="0">
                <a:solidFill>
                  <a:prstClr val="black"/>
                </a:solidFill>
              </a:rPr>
              <a:t>SLIDE END	</a:t>
            </a:r>
          </a:p>
          <a:p>
            <a:pPr>
              <a:spcAft>
                <a:spcPts val="612"/>
              </a:spcAft>
            </a:pP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t>One minute for this </a:t>
            </a:r>
            <a:r>
              <a:rPr lang="en-US" sz="2800" b="1" u="sng" dirty="0" smtClean="0"/>
              <a:t>slide</a:t>
            </a:r>
            <a:endParaRPr lang="en-US" sz="2800" b="1" u="sng" dirty="0"/>
          </a:p>
          <a:p>
            <a:r>
              <a:rPr lang="en-US" sz="1800" b="1" dirty="0" smtClean="0"/>
              <a:t>[2]  </a:t>
            </a:r>
            <a:r>
              <a:rPr lang="en-US" sz="1800" dirty="0" smtClean="0"/>
              <a:t>Broadcast </a:t>
            </a:r>
            <a:r>
              <a:rPr lang="en-US" sz="1800" dirty="0"/>
              <a:t>radio used to be a major entertainment source before the Internet.  Today there are still many good music radio stations, but there are a huge number of talk radio stations such as ESPN.</a:t>
            </a:r>
          </a:p>
          <a:p>
            <a:r>
              <a:rPr lang="en-US" sz="1800" dirty="0"/>
              <a:t>Usually, a broadcast radio station has one or more studios like this one, with large “boards” (the equipment with all the buttons and knobs) and of course, computers.</a:t>
            </a:r>
          </a:p>
          <a:p>
            <a:r>
              <a:rPr lang="en-US" sz="1800" dirty="0" smtClean="0"/>
              <a:t>[</a:t>
            </a:r>
            <a:r>
              <a:rPr lang="en-US" sz="1800" b="1" dirty="0" smtClean="0"/>
              <a:t>1</a:t>
            </a:r>
            <a:r>
              <a:rPr lang="en-US" sz="1800" b="1" dirty="0"/>
              <a:t>]   </a:t>
            </a:r>
            <a:r>
              <a:rPr lang="en-US" sz="1800" dirty="0"/>
              <a:t>Broadcast stations also use large antenna towers like this one, to make sure their signal can reach as many of their intended audience as possible.  When there is a hill or small mountain nearby a populated area, you’ll see one or more of these!</a:t>
            </a:r>
            <a:endParaRPr lang="en-US" sz="1800" b="1" dirty="0"/>
          </a:p>
          <a:p>
            <a:pPr>
              <a:tabLst>
                <a:tab pos="5769542" algn="r"/>
              </a:tabLst>
            </a:pPr>
            <a:r>
              <a:rPr lang="en-US" sz="2800" b="1" u="sng" dirty="0">
                <a:solidFill>
                  <a:prstClr val="black"/>
                </a:solidFill>
              </a:rPr>
              <a:t>SLIDE END	</a:t>
            </a:r>
          </a:p>
          <a:p>
            <a:endParaRPr lang="en-US" sz="18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t>2 minutes for this slide	</a:t>
            </a:r>
          </a:p>
          <a:p>
            <a:r>
              <a:rPr lang="en-US" sz="1800" b="1" dirty="0" smtClean="0"/>
              <a:t>[5]  </a:t>
            </a:r>
            <a:r>
              <a:rPr lang="en-US" sz="1800" dirty="0"/>
              <a:t>Radio as a hobby is very popular.</a:t>
            </a:r>
          </a:p>
          <a:p>
            <a:r>
              <a:rPr lang="en-US" sz="1800" dirty="0"/>
              <a:t>Probably the single biggest group of hobby radio people is with ham radio operators</a:t>
            </a:r>
          </a:p>
          <a:p>
            <a:r>
              <a:rPr lang="en-US" sz="1800" dirty="0"/>
              <a:t>There is no minimum age; every one of you in this class could get an amateur radio license</a:t>
            </a:r>
            <a:r>
              <a:rPr lang="en-US" sz="1800" dirty="0" smtClean="0"/>
              <a:t>.</a:t>
            </a:r>
          </a:p>
          <a:p>
            <a:r>
              <a:rPr lang="en-US" sz="1800" b="1" dirty="0" smtClean="0"/>
              <a:t>[4] </a:t>
            </a:r>
            <a:r>
              <a:rPr lang="en-US" sz="1800" dirty="0" smtClean="0"/>
              <a:t>Another </a:t>
            </a:r>
            <a:r>
              <a:rPr lang="en-US" sz="1800" dirty="0"/>
              <a:t>type of hobby radio is Radio Control of cars, boats and airplanes</a:t>
            </a:r>
            <a:r>
              <a:rPr lang="en-US" sz="1800" dirty="0" smtClean="0"/>
              <a:t>.</a:t>
            </a:r>
          </a:p>
          <a:p>
            <a:r>
              <a:rPr lang="en-US" sz="1800" b="1" dirty="0" smtClean="0"/>
              <a:t>[3] </a:t>
            </a:r>
            <a:r>
              <a:rPr lang="en-US" sz="1800" dirty="0" smtClean="0"/>
              <a:t>These days, drones are becoming a very popular radio controlled device</a:t>
            </a:r>
            <a:endParaRPr lang="en-US" sz="1800" dirty="0"/>
          </a:p>
          <a:p>
            <a:r>
              <a:rPr lang="en-US" sz="1800" b="1" dirty="0" smtClean="0"/>
              <a:t>[2] </a:t>
            </a:r>
            <a:r>
              <a:rPr lang="en-US" sz="1800" dirty="0" smtClean="0"/>
              <a:t>Citizens </a:t>
            </a:r>
            <a:r>
              <a:rPr lang="en-US" sz="1800" dirty="0"/>
              <a:t>Band radio is used by many truckers.</a:t>
            </a:r>
          </a:p>
          <a:p>
            <a:r>
              <a:rPr lang="en-US" sz="1800" b="1" dirty="0" smtClean="0"/>
              <a:t>[1] </a:t>
            </a:r>
            <a:r>
              <a:rPr lang="en-US" sz="1800" dirty="0" smtClean="0"/>
              <a:t>Many like </a:t>
            </a:r>
            <a:r>
              <a:rPr lang="en-US" sz="1800" dirty="0"/>
              <a:t>to </a:t>
            </a:r>
            <a:r>
              <a:rPr lang="en-US" sz="1800" dirty="0" smtClean="0"/>
              <a:t>use Family </a:t>
            </a:r>
            <a:r>
              <a:rPr lang="en-US" sz="1800" dirty="0"/>
              <a:t>Radio Service (FRS) radios when </a:t>
            </a:r>
            <a:r>
              <a:rPr lang="en-US" sz="1800" dirty="0" smtClean="0"/>
              <a:t>they need to communicate wirelessly such as during hunting.</a:t>
            </a:r>
            <a:endParaRPr lang="en-US" sz="1800" dirty="0"/>
          </a:p>
          <a:p>
            <a:pPr>
              <a:tabLst>
                <a:tab pos="5769542" algn="r"/>
              </a:tabLst>
            </a:pPr>
            <a:r>
              <a:rPr lang="en-US" sz="2800" b="1" u="sng" dirty="0">
                <a:solidFill>
                  <a:prstClr val="black"/>
                </a:solidFill>
              </a:rPr>
              <a:t>SLIDE END	</a:t>
            </a:r>
            <a:endParaRPr lang="en-US" sz="12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769542" algn="r"/>
              </a:tabLst>
            </a:pPr>
            <a:r>
              <a:rPr lang="en-US" sz="3600" b="1" u="sng" dirty="0"/>
              <a:t>1 minute for this slide	Start 13:00</a:t>
            </a:r>
          </a:p>
          <a:p>
            <a:r>
              <a:rPr lang="en-US" sz="2400" b="1" dirty="0" smtClean="0"/>
              <a:t>[3] </a:t>
            </a:r>
            <a:r>
              <a:rPr lang="en-US" sz="2400" dirty="0" smtClean="0"/>
              <a:t>Broadcasting </a:t>
            </a:r>
            <a:r>
              <a:rPr lang="en-US" sz="2400" dirty="0"/>
              <a:t>is one-way communication.</a:t>
            </a:r>
          </a:p>
          <a:p>
            <a:r>
              <a:rPr lang="en-US" sz="2400" dirty="0" smtClean="0"/>
              <a:t>Usually </a:t>
            </a:r>
            <a:r>
              <a:rPr lang="en-US" sz="2400" dirty="0"/>
              <a:t>you can spot a broadcasting antenna; it’s very tall and such antennas are usually located near large population areas.</a:t>
            </a:r>
          </a:p>
          <a:p>
            <a:r>
              <a:rPr lang="en-US" sz="2400" dirty="0"/>
              <a:t>Everyone can listen-in on their radio to the programming.  </a:t>
            </a:r>
          </a:p>
          <a:p>
            <a:r>
              <a:rPr lang="en-US" sz="2400" dirty="0"/>
              <a:t>Broadcasting is usually operated as a business, where advertisers pay to have their products/services advertised over the air waves.</a:t>
            </a:r>
          </a:p>
          <a:p>
            <a:r>
              <a:rPr lang="en-US" sz="2400" dirty="0"/>
              <a:t>Two-Way Communication is just that; it’s NOT one-way broadcasting; there are always two (or more) involved</a:t>
            </a:r>
          </a:p>
          <a:p>
            <a:r>
              <a:rPr lang="en-US" sz="2400" b="1" dirty="0" smtClean="0"/>
              <a:t>[2</a:t>
            </a:r>
            <a:r>
              <a:rPr lang="en-US" sz="2400" b="1" dirty="0"/>
              <a:t>]</a:t>
            </a:r>
            <a:r>
              <a:rPr lang="en-US" sz="2400" dirty="0"/>
              <a:t>  Businesses use two-way communication to be more efficient.</a:t>
            </a:r>
          </a:p>
          <a:p>
            <a:r>
              <a:rPr lang="en-US" sz="2400" b="1" dirty="0" smtClean="0"/>
              <a:t>[1]  </a:t>
            </a:r>
            <a:r>
              <a:rPr lang="en-US" sz="2400" dirty="0"/>
              <a:t>Ham radio operators use two-way communication in emergencies, when experimenting with equipment and antennas, and mostly for fun! </a:t>
            </a:r>
          </a:p>
          <a:p>
            <a:pPr>
              <a:tabLst>
                <a:tab pos="5769542" algn="r"/>
              </a:tabLst>
            </a:pPr>
            <a:r>
              <a:rPr lang="en-US" sz="3600" b="1" u="sng" dirty="0">
                <a:solidFill>
                  <a:prstClr val="black"/>
                </a:solidFill>
              </a:rPr>
              <a:t>SLIDE END	14:00</a:t>
            </a:r>
          </a:p>
          <a:p>
            <a:endParaRPr lang="en-US" sz="2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1.b.</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ea typeface="Verdana" pitchFamily="34" charset="0"/>
                <a:cs typeface="Verdana" pitchFamily="34" charset="0"/>
              </a:rPr>
              <a:t>2 minutes for this slide	</a:t>
            </a:r>
          </a:p>
          <a:p>
            <a:r>
              <a:rPr lang="en-US" sz="1800" b="1" dirty="0" smtClean="0">
                <a:ea typeface="Verdana" pitchFamily="34" charset="0"/>
                <a:cs typeface="Verdana" pitchFamily="34" charset="0"/>
              </a:rPr>
              <a:t>[3] </a:t>
            </a:r>
            <a:r>
              <a:rPr lang="en-US" sz="1800" dirty="0" smtClean="0">
                <a:ea typeface="Verdana" pitchFamily="34" charset="0"/>
                <a:cs typeface="Verdana" pitchFamily="34" charset="0"/>
              </a:rPr>
              <a:t>Call </a:t>
            </a:r>
            <a:r>
              <a:rPr lang="en-US" sz="1800" dirty="0">
                <a:ea typeface="Verdana" pitchFamily="34" charset="0"/>
                <a:cs typeface="Verdana" pitchFamily="34" charset="0"/>
              </a:rPr>
              <a:t>signs are a unique identification for a licensed radio station.  </a:t>
            </a:r>
          </a:p>
          <a:p>
            <a:r>
              <a:rPr lang="en-US" sz="1800" b="1" dirty="0" smtClean="0">
                <a:ea typeface="Verdana" pitchFamily="34" charset="0"/>
                <a:cs typeface="Verdana" pitchFamily="34" charset="0"/>
              </a:rPr>
              <a:t>[2]</a:t>
            </a:r>
            <a:r>
              <a:rPr lang="en-US" sz="1800" dirty="0" smtClean="0">
                <a:ea typeface="Verdana" pitchFamily="34" charset="0"/>
                <a:cs typeface="Verdana" pitchFamily="34" charset="0"/>
              </a:rPr>
              <a:t> </a:t>
            </a:r>
            <a:r>
              <a:rPr lang="en-US" sz="1800" dirty="0">
                <a:ea typeface="Verdana" pitchFamily="34" charset="0"/>
                <a:cs typeface="Verdana" pitchFamily="34" charset="0"/>
              </a:rPr>
              <a:t>Broadcast radio station call signs are three or four letters such as the FM station above and the television broadcasting stations on the right.</a:t>
            </a:r>
          </a:p>
          <a:p>
            <a:r>
              <a:rPr lang="en-US" sz="1800" dirty="0">
                <a:ea typeface="Verdana" pitchFamily="34" charset="0"/>
                <a:cs typeface="Verdana" pitchFamily="34" charset="0"/>
              </a:rPr>
              <a:t>Cable television does not use call signs because their signal does not travel over the airwaves</a:t>
            </a:r>
          </a:p>
          <a:p>
            <a:r>
              <a:rPr lang="en-US" sz="1800" b="1" dirty="0" smtClean="0">
                <a:ea typeface="Verdana" pitchFamily="34" charset="0"/>
                <a:cs typeface="Verdana" pitchFamily="34" charset="0"/>
              </a:rPr>
              <a:t>[1] </a:t>
            </a:r>
            <a:r>
              <a:rPr lang="en-US" sz="1800" dirty="0" smtClean="0">
                <a:ea typeface="Verdana" pitchFamily="34" charset="0"/>
                <a:cs typeface="Verdana" pitchFamily="34" charset="0"/>
              </a:rPr>
              <a:t> </a:t>
            </a:r>
            <a:r>
              <a:rPr lang="en-US" sz="1800" dirty="0">
                <a:ea typeface="Verdana" pitchFamily="34" charset="0"/>
                <a:cs typeface="Verdana" pitchFamily="34" charset="0"/>
              </a:rPr>
              <a:t>U.S. Amateur radio station call signs are letters and a number such as the one shown above</a:t>
            </a:r>
          </a:p>
          <a:p>
            <a:pPr>
              <a:tabLst>
                <a:tab pos="5769542" algn="r"/>
              </a:tabLst>
            </a:pPr>
            <a:r>
              <a:rPr lang="en-US" sz="28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ea typeface="Verdana" pitchFamily="34" charset="0"/>
                <a:cs typeface="Verdana" pitchFamily="34" charset="0"/>
              </a:rPr>
              <a:t>2 minutes for this slide	</a:t>
            </a:r>
          </a:p>
          <a:p>
            <a:r>
              <a:rPr lang="en-US" sz="1800" b="1" dirty="0" smtClean="0">
                <a:ea typeface="Verdana" pitchFamily="34" charset="0"/>
                <a:cs typeface="Verdana" pitchFamily="34" charset="0"/>
              </a:rPr>
              <a:t>[3] </a:t>
            </a:r>
            <a:r>
              <a:rPr lang="en-US" sz="1800" dirty="0">
                <a:ea typeface="Verdana" pitchFamily="34" charset="0"/>
                <a:cs typeface="Verdana" pitchFamily="34" charset="0"/>
              </a:rPr>
              <a:t>Every licensed ham radio operator is assigned a unique call sign.</a:t>
            </a:r>
          </a:p>
          <a:p>
            <a:r>
              <a:rPr lang="en-US" sz="1800" b="1" dirty="0" smtClean="0">
                <a:ea typeface="Verdana" pitchFamily="34" charset="0"/>
                <a:cs typeface="Verdana" pitchFamily="34" charset="0"/>
              </a:rPr>
              <a:t>[2] </a:t>
            </a:r>
            <a:r>
              <a:rPr lang="en-US" sz="1800" dirty="0">
                <a:ea typeface="Verdana" pitchFamily="34" charset="0"/>
                <a:cs typeface="Verdana" pitchFamily="34" charset="0"/>
              </a:rPr>
              <a:t>All U.S. ham radio operators have call signs beginning with AA-AL, K, N or W</a:t>
            </a:r>
          </a:p>
          <a:p>
            <a:r>
              <a:rPr lang="en-US" sz="1800" b="1" dirty="0" smtClean="0">
                <a:ea typeface="Verdana" pitchFamily="34" charset="0"/>
                <a:cs typeface="Verdana" pitchFamily="34" charset="0"/>
              </a:rPr>
              <a:t>[1]</a:t>
            </a:r>
            <a:r>
              <a:rPr lang="en-US" sz="1800" dirty="0" smtClean="0">
                <a:ea typeface="Verdana" pitchFamily="34" charset="0"/>
                <a:cs typeface="Verdana" pitchFamily="34" charset="0"/>
              </a:rPr>
              <a:t> </a:t>
            </a:r>
            <a:r>
              <a:rPr lang="en-US" sz="1800" dirty="0">
                <a:ea typeface="Verdana" pitchFamily="34" charset="0"/>
                <a:cs typeface="Verdana" pitchFamily="34" charset="0"/>
              </a:rPr>
              <a:t>Each U.S. ham radio operator also has a single number in their call letters, 0-9</a:t>
            </a:r>
          </a:p>
          <a:p>
            <a:pPr>
              <a:tabLst>
                <a:tab pos="5769542" algn="r"/>
              </a:tabLst>
            </a:pPr>
            <a:r>
              <a:rPr lang="en-US" sz="2800" b="1" u="sng" dirty="0">
                <a:ea typeface="Verdana" pitchFamily="34" charset="0"/>
                <a:cs typeface="Verdana" pitchFamily="34" charset="0"/>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6/13/2017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1.c.</a:t>
            </a:r>
            <a:endParaRPr lang="en-US" dirty="0"/>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Req </a:t>
            </a:r>
            <a:r>
              <a:rPr lang="en-US" dirty="0" smtClean="0"/>
              <a:t>__</a:t>
            </a:r>
            <a:endParaRPr lang="en-US" dirty="0"/>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866" y="828675"/>
            <a:ext cx="3180533" cy="32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bwMode="auto">
          <a:xfrm>
            <a:off x="1498725" y="971550"/>
            <a:ext cx="2874505" cy="2862322"/>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r"/>
            <a:r>
              <a:rPr lang="en-US" sz="6000" dirty="0" smtClean="0"/>
              <a:t>Radio</a:t>
            </a:r>
          </a:p>
          <a:p>
            <a:pPr algn="r"/>
            <a:r>
              <a:rPr lang="en-US" sz="6000" dirty="0" smtClean="0"/>
              <a:t>Merit</a:t>
            </a:r>
          </a:p>
          <a:p>
            <a:pPr algn="r"/>
            <a:r>
              <a:rPr lang="en-US" sz="6000" dirty="0" smtClean="0"/>
              <a:t>Badge</a:t>
            </a:r>
            <a:endParaRPr lang="en-US" sz="6000" dirty="0"/>
          </a:p>
        </p:txBody>
      </p:sp>
    </p:spTree>
    <p:extLst>
      <p:ext uri="{BB962C8B-B14F-4D97-AF65-F5344CB8AC3E}">
        <p14:creationId xmlns:p14="http://schemas.microsoft.com/office/powerpoint/2010/main" val="41657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1.c.:  Call Signs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grpSp>
        <p:nvGrpSpPr>
          <p:cNvPr id="23" name="Group 22"/>
          <p:cNvGrpSpPr/>
          <p:nvPr/>
        </p:nvGrpSpPr>
        <p:grpSpPr>
          <a:xfrm>
            <a:off x="1669396" y="541444"/>
            <a:ext cx="6055380" cy="3750932"/>
            <a:chOff x="1379835" y="478579"/>
            <a:chExt cx="6900565" cy="4274472"/>
          </a:xfrm>
        </p:grpSpPr>
        <p:grpSp>
          <p:nvGrpSpPr>
            <p:cNvPr id="24" name="Group 23"/>
            <p:cNvGrpSpPr/>
            <p:nvPr/>
          </p:nvGrpSpPr>
          <p:grpSpPr>
            <a:xfrm>
              <a:off x="1379835" y="478579"/>
              <a:ext cx="6900565" cy="4274472"/>
              <a:chOff x="1202035" y="287338"/>
              <a:chExt cx="7311811" cy="4529213"/>
            </a:xfrm>
          </p:grpSpPr>
          <p:sp>
            <p:nvSpPr>
              <p:cNvPr id="26" name="Rectangle 25"/>
              <p:cNvSpPr/>
              <p:nvPr/>
            </p:nvSpPr>
            <p:spPr bwMode="auto">
              <a:xfrm>
                <a:off x="1209675" y="287338"/>
                <a:ext cx="7299325" cy="45227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035" y="295275"/>
                <a:ext cx="7311811" cy="4521276"/>
              </a:xfrm>
              <a:prstGeom prst="rect">
                <a:avLst/>
              </a:prstGeom>
            </p:spPr>
          </p:pic>
        </p:grpSp>
        <p:cxnSp>
          <p:nvCxnSpPr>
            <p:cNvPr id="25" name="Straight Connector 24"/>
            <p:cNvCxnSpPr/>
            <p:nvPr/>
          </p:nvCxnSpPr>
          <p:spPr bwMode="auto">
            <a:xfrm flipV="1">
              <a:off x="4638675" y="2085975"/>
              <a:ext cx="121444" cy="6667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8" name="Rectangle 27"/>
          <p:cNvSpPr/>
          <p:nvPr/>
        </p:nvSpPr>
        <p:spPr bwMode="auto">
          <a:xfrm>
            <a:off x="1695450" y="544513"/>
            <a:ext cx="6026387" cy="3744551"/>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9130">
            <a:off x="3095683" y="1020721"/>
            <a:ext cx="3560099" cy="2670075"/>
          </a:xfrm>
          <a:prstGeom prst="rect">
            <a:avLst/>
          </a:prstGeom>
          <a:ln w="3175">
            <a:solidFill>
              <a:schemeClr val="tx1"/>
            </a:solidFill>
          </a:ln>
          <a:effectLst>
            <a:outerShdw blurRad="50800" dist="101600" dir="2700000" sx="101000" sy="101000" algn="tl" rotWithShape="0">
              <a:prstClr val="black">
                <a:alpha val="77000"/>
              </a:prstClr>
            </a:outerShdw>
          </a:effectLst>
        </p:spPr>
      </p:pic>
      <p:sp>
        <p:nvSpPr>
          <p:cNvPr id="5" name="TextBox 4"/>
          <p:cNvSpPr txBox="1"/>
          <p:nvPr/>
        </p:nvSpPr>
        <p:spPr bwMode="auto">
          <a:xfrm>
            <a:off x="1334876" y="4304011"/>
            <a:ext cx="6753772" cy="461665"/>
          </a:xfrm>
          <a:prstGeom prst="rect">
            <a:avLst/>
          </a:prstGeom>
          <a:noFill/>
          <a:ln w="9525">
            <a:noFill/>
            <a:miter lim="800000"/>
            <a:headEnd/>
            <a:tailEnd/>
          </a:ln>
        </p:spPr>
        <p:txBody>
          <a:bodyPr wrap="none" rtlCol="0">
            <a:spAutoFit/>
          </a:bodyPr>
          <a:lstStyle/>
          <a:p>
            <a:pPr algn="ctr"/>
            <a:r>
              <a:rPr lang="en-US" sz="2400" b="1" dirty="0" smtClean="0">
                <a:ln w="10541" cmpd="sng">
                  <a:solidFill>
                    <a:schemeClr val="accent1">
                      <a:shade val="88000"/>
                      <a:satMod val="110000"/>
                    </a:schemeClr>
                  </a:solidFill>
                  <a:prstDash val="solid"/>
                </a:ln>
                <a:solidFill>
                  <a:srgbClr val="FFFF00"/>
                </a:solidFill>
                <a:latin typeface="Verdana" pitchFamily="34" charset="0"/>
              </a:rPr>
              <a:t>Create Your Own Imaginary Call Sign!</a:t>
            </a:r>
            <a:endParaRPr lang="en-US" sz="2400" b="1" dirty="0">
              <a:ln w="10541" cmpd="sng">
                <a:solidFill>
                  <a:schemeClr val="accent1">
                    <a:shade val="88000"/>
                    <a:satMod val="110000"/>
                  </a:schemeClr>
                </a:solidFill>
                <a:prstDash val="solid"/>
              </a:ln>
              <a:solidFill>
                <a:srgbClr val="FFFF00"/>
              </a:solidFill>
              <a:latin typeface="Verdana" pitchFamily="34" charset="0"/>
            </a:endParaRPr>
          </a:p>
        </p:txBody>
      </p:sp>
      <p:sp>
        <p:nvSpPr>
          <p:cNvPr id="30" name="TextBox 2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Tree>
    <p:extLst>
      <p:ext uri="{BB962C8B-B14F-4D97-AF65-F5344CB8AC3E}">
        <p14:creationId xmlns:p14="http://schemas.microsoft.com/office/powerpoint/2010/main" val="23640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par>
                                <p:cTn id="12" presetID="10" presetClass="exit" presetSubtype="0" fill="hold" grpId="0" nodeType="withEffect">
                                  <p:stCondLst>
                                    <p:cond delay="0"/>
                                  </p:stCondLst>
                                  <p:childTnLst>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0"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8" grpId="1" animBg="1"/>
      <p:bldP spid="5"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1.c.: Call Signs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pic>
        <p:nvPicPr>
          <p:cNvPr id="24"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1373" t="14468" r="22560" b="24522"/>
          <a:stretch/>
        </p:blipFill>
        <p:spPr bwMode="auto">
          <a:xfrm>
            <a:off x="942975" y="590550"/>
            <a:ext cx="7029450" cy="4228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3019425" y="171450"/>
            <a:ext cx="3070071" cy="461665"/>
          </a:xfrm>
          <a:prstGeom prst="rect">
            <a:avLst/>
          </a:prstGeom>
          <a:noFill/>
          <a:ln w="9525">
            <a:noFill/>
            <a:miter lim="800000"/>
            <a:headEnd/>
            <a:tailEnd/>
          </a:ln>
        </p:spPr>
        <p:txBody>
          <a:bodyPr wrap="none" rtlCol="0">
            <a:spAutoFit/>
          </a:bodyPr>
          <a:lstStyle/>
          <a:p>
            <a:pPr algn="ctr"/>
            <a:r>
              <a:rPr lang="en-US" sz="2400" b="1" dirty="0" smtClean="0">
                <a:ln w="10541" cmpd="sng">
                  <a:solidFill>
                    <a:schemeClr val="accent1">
                      <a:shade val="88000"/>
                      <a:satMod val="110000"/>
                    </a:schemeClr>
                  </a:solidFill>
                  <a:prstDash val="solid"/>
                </a:ln>
                <a:solidFill>
                  <a:srgbClr val="FFFF00"/>
                </a:solidFill>
                <a:latin typeface="Verdana" pitchFamily="34" charset="0"/>
              </a:rPr>
              <a:t>Global Call Signs</a:t>
            </a:r>
            <a:endParaRPr lang="en-US" sz="2400" b="1" dirty="0">
              <a:ln w="10541" cmpd="sng">
                <a:solidFill>
                  <a:schemeClr val="accent1">
                    <a:shade val="88000"/>
                    <a:satMod val="110000"/>
                  </a:schemeClr>
                </a:solidFill>
                <a:prstDash val="solid"/>
              </a:ln>
              <a:solidFill>
                <a:srgbClr val="FFFF00"/>
              </a:solidFill>
              <a:latin typeface="Verdana" pitchFamily="34" charset="0"/>
            </a:endParaRPr>
          </a:p>
        </p:txBody>
      </p:sp>
      <p:sp>
        <p:nvSpPr>
          <p:cNvPr id="7" name="Rectangle 6"/>
          <p:cNvSpPr/>
          <p:nvPr/>
        </p:nvSpPr>
        <p:spPr bwMode="auto">
          <a:xfrm>
            <a:off x="942975" y="571500"/>
            <a:ext cx="7000875" cy="4240213"/>
          </a:xfrm>
          <a:prstGeom prst="rect">
            <a:avLst/>
          </a:prstGeom>
          <a:solidFill>
            <a:srgbClr val="F2F2F2">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26"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17864" t="52123" r="58120" b="24522"/>
          <a:stretch/>
        </p:blipFill>
        <p:spPr bwMode="auto">
          <a:xfrm>
            <a:off x="1264161" y="1552137"/>
            <a:ext cx="3422139" cy="24959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1922143" y="4042272"/>
            <a:ext cx="2061782" cy="769441"/>
          </a:xfrm>
          <a:prstGeom prst="rect">
            <a:avLst/>
          </a:prstGeom>
          <a:noFill/>
          <a:ln w="9525">
            <a:noFill/>
            <a:miter lim="800000"/>
            <a:headEnd/>
            <a:tailEnd/>
          </a:ln>
        </p:spPr>
        <p:txBody>
          <a:bodyPr wrap="none" rtlCol="0">
            <a:spAutoFit/>
          </a:bodyPr>
          <a:lstStyle/>
          <a:p>
            <a:pPr algn="ctr"/>
            <a:r>
              <a:rPr lang="en-US" sz="4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rPr>
              <a:t>PW8S</a:t>
            </a:r>
            <a:endParaRPr lang="en-US" sz="4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endParaRPr>
          </a:p>
        </p:txBody>
      </p:sp>
      <p:pic>
        <p:nvPicPr>
          <p:cNvPr id="25"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60021" t="65041" r="29363" b="24522"/>
          <a:stretch/>
        </p:blipFill>
        <p:spPr bwMode="auto">
          <a:xfrm>
            <a:off x="5476875" y="1783179"/>
            <a:ext cx="2076451" cy="15309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auto">
          <a:xfrm>
            <a:off x="5383690" y="1028700"/>
            <a:ext cx="2225289" cy="769441"/>
          </a:xfrm>
          <a:prstGeom prst="rect">
            <a:avLst/>
          </a:prstGeom>
          <a:noFill/>
          <a:ln w="9525">
            <a:noFill/>
            <a:miter lim="800000"/>
            <a:headEnd/>
            <a:tailEnd/>
          </a:ln>
        </p:spPr>
        <p:txBody>
          <a:bodyPr wrap="none" rtlCol="0">
            <a:spAutoFit/>
          </a:bodyPr>
          <a:lstStyle/>
          <a:p>
            <a:pPr algn="ctr"/>
            <a:r>
              <a:rPr lang="en-US" sz="4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rPr>
              <a:t>5R8UI</a:t>
            </a:r>
            <a:endParaRPr lang="en-US" sz="4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endParaRPr>
          </a:p>
        </p:txBody>
      </p:sp>
    </p:spTree>
    <p:extLst>
      <p:ext uri="{BB962C8B-B14F-4D97-AF65-F5344CB8AC3E}">
        <p14:creationId xmlns:p14="http://schemas.microsoft.com/office/powerpoint/2010/main" val="383727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7" grpId="0" animBg="1"/>
      <p:bldP spid="7" grpId="1" animBg="1"/>
      <p:bldP spid="8" grpId="0"/>
      <p:bldP spid="8" grpId="1"/>
      <p:bldP spid="28" grpId="0"/>
      <p:bldP spid="2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1.d.:  Phonetic Alphabet</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grpSp>
        <p:nvGrpSpPr>
          <p:cNvPr id="23" name="Group 22"/>
          <p:cNvGrpSpPr/>
          <p:nvPr/>
        </p:nvGrpSpPr>
        <p:grpSpPr>
          <a:xfrm>
            <a:off x="1392547" y="530862"/>
            <a:ext cx="1310017" cy="4080686"/>
            <a:chOff x="1592572" y="530862"/>
            <a:chExt cx="1310017" cy="4080686"/>
          </a:xfrm>
        </p:grpSpPr>
        <p:grpSp>
          <p:nvGrpSpPr>
            <p:cNvPr id="24" name="Group 23"/>
            <p:cNvGrpSpPr/>
            <p:nvPr/>
          </p:nvGrpSpPr>
          <p:grpSpPr>
            <a:xfrm>
              <a:off x="1608829" y="530862"/>
              <a:ext cx="838394" cy="615553"/>
              <a:chOff x="1608829" y="530862"/>
              <a:chExt cx="838394" cy="615553"/>
            </a:xfrm>
          </p:grpSpPr>
          <p:sp>
            <p:nvSpPr>
              <p:cNvPr id="43" name="Rectangle 42"/>
              <p:cNvSpPr/>
              <p:nvPr/>
            </p:nvSpPr>
            <p:spPr>
              <a:xfrm>
                <a:off x="1608829" y="530862"/>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A</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4" name="TextBox 43"/>
              <p:cNvSpPr txBox="1"/>
              <p:nvPr/>
            </p:nvSpPr>
            <p:spPr>
              <a:xfrm>
                <a:off x="1884248" y="575573"/>
                <a:ext cx="562975" cy="523220"/>
              </a:xfrm>
              <a:prstGeom prst="rect">
                <a:avLst/>
              </a:prstGeom>
              <a:noFill/>
            </p:spPr>
            <p:txBody>
              <a:bodyPr wrap="none" rtlCol="0">
                <a:spAutoFit/>
              </a:bodyPr>
              <a:lstStyle/>
              <a:p>
                <a:r>
                  <a:rPr lang="en-US" sz="2800" dirty="0" err="1" smtClean="0">
                    <a:solidFill>
                      <a:srgbClr val="B3FFB3"/>
                    </a:solidFill>
                  </a:rPr>
                  <a:t>lfa</a:t>
                </a:r>
                <a:endParaRPr lang="en-US" sz="2800" dirty="0">
                  <a:solidFill>
                    <a:srgbClr val="B3FFB3"/>
                  </a:solidFill>
                </a:endParaRPr>
              </a:p>
            </p:txBody>
          </p:sp>
        </p:grpSp>
        <p:grpSp>
          <p:nvGrpSpPr>
            <p:cNvPr id="25" name="Group 24"/>
            <p:cNvGrpSpPr/>
            <p:nvPr/>
          </p:nvGrpSpPr>
          <p:grpSpPr>
            <a:xfrm>
              <a:off x="1621759" y="1092246"/>
              <a:ext cx="1052779" cy="615553"/>
              <a:chOff x="1621759" y="1092246"/>
              <a:chExt cx="1052779" cy="615553"/>
            </a:xfrm>
          </p:grpSpPr>
          <p:sp>
            <p:nvSpPr>
              <p:cNvPr id="41" name="Rectangle 40"/>
              <p:cNvSpPr/>
              <p:nvPr/>
            </p:nvSpPr>
            <p:spPr>
              <a:xfrm>
                <a:off x="1621759" y="1092246"/>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B</a:t>
                </a:r>
              </a:p>
            </p:txBody>
          </p:sp>
          <p:sp>
            <p:nvSpPr>
              <p:cNvPr id="42" name="TextBox 41"/>
              <p:cNvSpPr txBox="1"/>
              <p:nvPr/>
            </p:nvSpPr>
            <p:spPr>
              <a:xfrm>
                <a:off x="1858930" y="1136957"/>
                <a:ext cx="815608" cy="523220"/>
              </a:xfrm>
              <a:prstGeom prst="rect">
                <a:avLst/>
              </a:prstGeom>
              <a:noFill/>
            </p:spPr>
            <p:txBody>
              <a:bodyPr wrap="none" rtlCol="0">
                <a:spAutoFit/>
              </a:bodyPr>
              <a:lstStyle/>
              <a:p>
                <a:r>
                  <a:rPr lang="en-US" sz="2800" dirty="0" err="1" smtClean="0">
                    <a:solidFill>
                      <a:srgbClr val="B3FFB3"/>
                    </a:solidFill>
                  </a:rPr>
                  <a:t>ravo</a:t>
                </a:r>
                <a:endParaRPr lang="en-US" sz="2800" dirty="0">
                  <a:solidFill>
                    <a:srgbClr val="B3FFB3"/>
                  </a:solidFill>
                </a:endParaRPr>
              </a:p>
            </p:txBody>
          </p:sp>
        </p:grpSp>
        <p:grpSp>
          <p:nvGrpSpPr>
            <p:cNvPr id="26" name="Group 25"/>
            <p:cNvGrpSpPr/>
            <p:nvPr/>
          </p:nvGrpSpPr>
          <p:grpSpPr>
            <a:xfrm>
              <a:off x="1609000" y="1671234"/>
              <a:ext cx="1253889" cy="615553"/>
              <a:chOff x="1609000" y="1671234"/>
              <a:chExt cx="1253889" cy="615553"/>
            </a:xfrm>
          </p:grpSpPr>
          <p:sp>
            <p:nvSpPr>
              <p:cNvPr id="39" name="Rectangle 38"/>
              <p:cNvSpPr/>
              <p:nvPr/>
            </p:nvSpPr>
            <p:spPr>
              <a:xfrm>
                <a:off x="1609000" y="1671234"/>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C</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0" name="TextBox 39"/>
              <p:cNvSpPr txBox="1"/>
              <p:nvPr/>
            </p:nvSpPr>
            <p:spPr>
              <a:xfrm>
                <a:off x="1851074" y="1718326"/>
                <a:ext cx="1011815" cy="523220"/>
              </a:xfrm>
              <a:prstGeom prst="rect">
                <a:avLst/>
              </a:prstGeom>
              <a:noFill/>
            </p:spPr>
            <p:txBody>
              <a:bodyPr wrap="none" rtlCol="0">
                <a:spAutoFit/>
              </a:bodyPr>
              <a:lstStyle/>
              <a:p>
                <a:r>
                  <a:rPr lang="en-US" sz="2800" dirty="0" err="1" smtClean="0">
                    <a:solidFill>
                      <a:srgbClr val="B3FFB3"/>
                    </a:solidFill>
                  </a:rPr>
                  <a:t>harlie</a:t>
                </a:r>
                <a:endParaRPr lang="en-US" sz="2800" dirty="0">
                  <a:solidFill>
                    <a:srgbClr val="B3FFB3"/>
                  </a:solidFill>
                </a:endParaRPr>
              </a:p>
            </p:txBody>
          </p:sp>
        </p:grpSp>
        <p:grpSp>
          <p:nvGrpSpPr>
            <p:cNvPr id="27" name="Group 26"/>
            <p:cNvGrpSpPr/>
            <p:nvPr/>
          </p:nvGrpSpPr>
          <p:grpSpPr>
            <a:xfrm>
              <a:off x="1607347" y="2248914"/>
              <a:ext cx="1000004" cy="615553"/>
              <a:chOff x="1607347" y="2248914"/>
              <a:chExt cx="1000004" cy="615553"/>
            </a:xfrm>
          </p:grpSpPr>
          <p:sp>
            <p:nvSpPr>
              <p:cNvPr id="37" name="Rectangle 36"/>
              <p:cNvSpPr/>
              <p:nvPr/>
            </p:nvSpPr>
            <p:spPr>
              <a:xfrm>
                <a:off x="1607347" y="2248914"/>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D</a:t>
                </a:r>
              </a:p>
            </p:txBody>
          </p:sp>
          <p:sp>
            <p:nvSpPr>
              <p:cNvPr id="38" name="TextBox 37"/>
              <p:cNvSpPr txBox="1"/>
              <p:nvPr/>
            </p:nvSpPr>
            <p:spPr>
              <a:xfrm>
                <a:off x="1875612" y="2293625"/>
                <a:ext cx="731739" cy="523220"/>
              </a:xfrm>
              <a:prstGeom prst="rect">
                <a:avLst/>
              </a:prstGeom>
              <a:noFill/>
            </p:spPr>
            <p:txBody>
              <a:bodyPr wrap="none" rtlCol="0">
                <a:spAutoFit/>
              </a:bodyPr>
              <a:lstStyle/>
              <a:p>
                <a:r>
                  <a:rPr lang="en-US" sz="2800" dirty="0" err="1" smtClean="0">
                    <a:solidFill>
                      <a:srgbClr val="B3FFB3"/>
                    </a:solidFill>
                  </a:rPr>
                  <a:t>elta</a:t>
                </a:r>
                <a:endParaRPr lang="en-US" sz="2800" dirty="0">
                  <a:solidFill>
                    <a:srgbClr val="B3FFB3"/>
                  </a:solidFill>
                </a:endParaRPr>
              </a:p>
            </p:txBody>
          </p:sp>
        </p:grpSp>
        <p:grpSp>
          <p:nvGrpSpPr>
            <p:cNvPr id="28" name="Group 27"/>
            <p:cNvGrpSpPr/>
            <p:nvPr/>
          </p:nvGrpSpPr>
          <p:grpSpPr>
            <a:xfrm>
              <a:off x="1621145" y="2841755"/>
              <a:ext cx="931001" cy="615553"/>
              <a:chOff x="1621145" y="2841755"/>
              <a:chExt cx="931001" cy="615553"/>
            </a:xfrm>
          </p:grpSpPr>
          <p:sp>
            <p:nvSpPr>
              <p:cNvPr id="35" name="Rectangle 34"/>
              <p:cNvSpPr/>
              <p:nvPr/>
            </p:nvSpPr>
            <p:spPr>
              <a:xfrm>
                <a:off x="1621145" y="2841755"/>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E</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6" name="TextBox 35"/>
              <p:cNvSpPr txBox="1"/>
              <p:nvPr/>
            </p:nvSpPr>
            <p:spPr>
              <a:xfrm>
                <a:off x="1836886" y="2886466"/>
                <a:ext cx="715260" cy="523220"/>
              </a:xfrm>
              <a:prstGeom prst="rect">
                <a:avLst/>
              </a:prstGeom>
              <a:noFill/>
            </p:spPr>
            <p:txBody>
              <a:bodyPr wrap="none" rtlCol="0">
                <a:spAutoFit/>
              </a:bodyPr>
              <a:lstStyle/>
              <a:p>
                <a:r>
                  <a:rPr lang="en-US" sz="2800" dirty="0" err="1" smtClean="0">
                    <a:solidFill>
                      <a:srgbClr val="B3FFB3"/>
                    </a:solidFill>
                  </a:rPr>
                  <a:t>cho</a:t>
                </a:r>
                <a:endParaRPr lang="en-US" sz="2800" dirty="0">
                  <a:solidFill>
                    <a:srgbClr val="B3FFB3"/>
                  </a:solidFill>
                </a:endParaRPr>
              </a:p>
            </p:txBody>
          </p:sp>
        </p:grpSp>
        <p:grpSp>
          <p:nvGrpSpPr>
            <p:cNvPr id="29" name="Group 28"/>
            <p:cNvGrpSpPr/>
            <p:nvPr/>
          </p:nvGrpSpPr>
          <p:grpSpPr>
            <a:xfrm>
              <a:off x="1636200" y="3435447"/>
              <a:ext cx="1266389" cy="615553"/>
              <a:chOff x="1636200" y="3435447"/>
              <a:chExt cx="1266389" cy="615553"/>
            </a:xfrm>
          </p:grpSpPr>
          <p:sp>
            <p:nvSpPr>
              <p:cNvPr id="33" name="Rectangle 32"/>
              <p:cNvSpPr/>
              <p:nvPr/>
            </p:nvSpPr>
            <p:spPr>
              <a:xfrm>
                <a:off x="1636200" y="3435447"/>
                <a:ext cx="35105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F</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4" name="TextBox 33"/>
              <p:cNvSpPr txBox="1"/>
              <p:nvPr/>
            </p:nvSpPr>
            <p:spPr>
              <a:xfrm>
                <a:off x="1830372" y="3480158"/>
                <a:ext cx="1072217" cy="523220"/>
              </a:xfrm>
              <a:prstGeom prst="rect">
                <a:avLst/>
              </a:prstGeom>
              <a:noFill/>
            </p:spPr>
            <p:txBody>
              <a:bodyPr wrap="none" rtlCol="0">
                <a:spAutoFit/>
              </a:bodyPr>
              <a:lstStyle/>
              <a:p>
                <a:r>
                  <a:rPr lang="en-US" sz="2800" dirty="0" err="1" smtClean="0">
                    <a:solidFill>
                      <a:srgbClr val="B3FFB3"/>
                    </a:solidFill>
                  </a:rPr>
                  <a:t>oxtrot</a:t>
                </a:r>
                <a:endParaRPr lang="en-US" sz="2800" dirty="0">
                  <a:solidFill>
                    <a:srgbClr val="B3FFB3"/>
                  </a:solidFill>
                </a:endParaRPr>
              </a:p>
            </p:txBody>
          </p:sp>
        </p:grpSp>
        <p:grpSp>
          <p:nvGrpSpPr>
            <p:cNvPr id="30" name="Group 29"/>
            <p:cNvGrpSpPr/>
            <p:nvPr/>
          </p:nvGrpSpPr>
          <p:grpSpPr>
            <a:xfrm>
              <a:off x="1592572" y="3995995"/>
              <a:ext cx="847283" cy="615553"/>
              <a:chOff x="1592572" y="3995995"/>
              <a:chExt cx="847283" cy="615553"/>
            </a:xfrm>
          </p:grpSpPr>
          <p:sp>
            <p:nvSpPr>
              <p:cNvPr id="31" name="Rectangle 30"/>
              <p:cNvSpPr/>
              <p:nvPr/>
            </p:nvSpPr>
            <p:spPr>
              <a:xfrm>
                <a:off x="1592572" y="3995995"/>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G</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2" name="TextBox 31"/>
              <p:cNvSpPr txBox="1"/>
              <p:nvPr/>
            </p:nvSpPr>
            <p:spPr>
              <a:xfrm>
                <a:off x="1875277" y="4045469"/>
                <a:ext cx="564578" cy="523220"/>
              </a:xfrm>
              <a:prstGeom prst="rect">
                <a:avLst/>
              </a:prstGeom>
              <a:noFill/>
            </p:spPr>
            <p:txBody>
              <a:bodyPr wrap="none" rtlCol="0">
                <a:spAutoFit/>
              </a:bodyPr>
              <a:lstStyle/>
              <a:p>
                <a:r>
                  <a:rPr lang="en-US" sz="2800" dirty="0" err="1" smtClean="0">
                    <a:solidFill>
                      <a:srgbClr val="B3FFB3"/>
                    </a:solidFill>
                  </a:rPr>
                  <a:t>olf</a:t>
                </a:r>
                <a:endParaRPr lang="en-US" sz="2800" dirty="0">
                  <a:solidFill>
                    <a:srgbClr val="B3FFB3"/>
                  </a:solidFill>
                </a:endParaRPr>
              </a:p>
            </p:txBody>
          </p:sp>
        </p:grpSp>
      </p:grpSp>
      <p:grpSp>
        <p:nvGrpSpPr>
          <p:cNvPr id="45" name="Group 44"/>
          <p:cNvGrpSpPr/>
          <p:nvPr/>
        </p:nvGrpSpPr>
        <p:grpSpPr>
          <a:xfrm>
            <a:off x="3272199" y="536894"/>
            <a:ext cx="1802503" cy="4094878"/>
            <a:chOff x="3472224" y="536894"/>
            <a:chExt cx="1802503" cy="4094878"/>
          </a:xfrm>
        </p:grpSpPr>
        <p:grpSp>
          <p:nvGrpSpPr>
            <p:cNvPr id="46" name="Group 45"/>
            <p:cNvGrpSpPr/>
            <p:nvPr/>
          </p:nvGrpSpPr>
          <p:grpSpPr>
            <a:xfrm>
              <a:off x="3516004" y="536894"/>
              <a:ext cx="1032577" cy="615553"/>
              <a:chOff x="3516004" y="536894"/>
              <a:chExt cx="1032577" cy="615553"/>
            </a:xfrm>
          </p:grpSpPr>
          <p:sp>
            <p:nvSpPr>
              <p:cNvPr id="65" name="Rectangle 64"/>
              <p:cNvSpPr/>
              <p:nvPr/>
            </p:nvSpPr>
            <p:spPr>
              <a:xfrm>
                <a:off x="3516004" y="536894"/>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H</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66" name="TextBox 65"/>
              <p:cNvSpPr txBox="1"/>
              <p:nvPr/>
            </p:nvSpPr>
            <p:spPr>
              <a:xfrm>
                <a:off x="3798696" y="583986"/>
                <a:ext cx="749885" cy="523220"/>
              </a:xfrm>
              <a:prstGeom prst="rect">
                <a:avLst/>
              </a:prstGeom>
              <a:noFill/>
            </p:spPr>
            <p:txBody>
              <a:bodyPr wrap="none" rtlCol="0">
                <a:spAutoFit/>
              </a:bodyPr>
              <a:lstStyle/>
              <a:p>
                <a:r>
                  <a:rPr lang="en-US" sz="2800" dirty="0" err="1" smtClean="0">
                    <a:solidFill>
                      <a:srgbClr val="B3FFB3"/>
                    </a:solidFill>
                  </a:rPr>
                  <a:t>otel</a:t>
                </a:r>
                <a:endParaRPr lang="en-US" sz="2800" dirty="0">
                  <a:solidFill>
                    <a:srgbClr val="B3FFB3"/>
                  </a:solidFill>
                </a:endParaRPr>
              </a:p>
            </p:txBody>
          </p:sp>
        </p:grpSp>
        <p:grpSp>
          <p:nvGrpSpPr>
            <p:cNvPr id="47" name="Group 46"/>
            <p:cNvGrpSpPr/>
            <p:nvPr/>
          </p:nvGrpSpPr>
          <p:grpSpPr>
            <a:xfrm>
              <a:off x="3613607" y="1099702"/>
              <a:ext cx="915421" cy="615553"/>
              <a:chOff x="3613607" y="1099702"/>
              <a:chExt cx="915421" cy="615553"/>
            </a:xfrm>
          </p:grpSpPr>
          <p:sp>
            <p:nvSpPr>
              <p:cNvPr id="63" name="Rectangle 62"/>
              <p:cNvSpPr/>
              <p:nvPr/>
            </p:nvSpPr>
            <p:spPr>
              <a:xfrm>
                <a:off x="3613607" y="1099702"/>
                <a:ext cx="23884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I</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64" name="TextBox 63"/>
              <p:cNvSpPr txBox="1"/>
              <p:nvPr/>
            </p:nvSpPr>
            <p:spPr>
              <a:xfrm>
                <a:off x="3712779" y="1144413"/>
                <a:ext cx="816249" cy="523220"/>
              </a:xfrm>
              <a:prstGeom prst="rect">
                <a:avLst/>
              </a:prstGeom>
              <a:noFill/>
            </p:spPr>
            <p:txBody>
              <a:bodyPr wrap="none" rtlCol="0">
                <a:spAutoFit/>
              </a:bodyPr>
              <a:lstStyle/>
              <a:p>
                <a:r>
                  <a:rPr lang="en-US" sz="2800" dirty="0" err="1" smtClean="0">
                    <a:solidFill>
                      <a:srgbClr val="B3FFB3"/>
                    </a:solidFill>
                  </a:rPr>
                  <a:t>ndia</a:t>
                </a:r>
                <a:endParaRPr lang="en-US" sz="2800" dirty="0">
                  <a:solidFill>
                    <a:srgbClr val="B3FFB3"/>
                  </a:solidFill>
                </a:endParaRPr>
              </a:p>
            </p:txBody>
          </p:sp>
        </p:grpSp>
        <p:grpSp>
          <p:nvGrpSpPr>
            <p:cNvPr id="48" name="Group 47"/>
            <p:cNvGrpSpPr/>
            <p:nvPr/>
          </p:nvGrpSpPr>
          <p:grpSpPr>
            <a:xfrm>
              <a:off x="3586241" y="1681635"/>
              <a:ext cx="953643" cy="615553"/>
              <a:chOff x="3586241" y="1681635"/>
              <a:chExt cx="953643" cy="615553"/>
            </a:xfrm>
          </p:grpSpPr>
          <p:sp>
            <p:nvSpPr>
              <p:cNvPr id="61" name="Rectangle 60"/>
              <p:cNvSpPr/>
              <p:nvPr/>
            </p:nvSpPr>
            <p:spPr>
              <a:xfrm>
                <a:off x="3586241" y="1681635"/>
                <a:ext cx="294953"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J</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62" name="TextBox 61"/>
              <p:cNvSpPr txBox="1"/>
              <p:nvPr/>
            </p:nvSpPr>
            <p:spPr>
              <a:xfrm>
                <a:off x="3706322" y="1726346"/>
                <a:ext cx="833562" cy="523220"/>
              </a:xfrm>
              <a:prstGeom prst="rect">
                <a:avLst/>
              </a:prstGeom>
              <a:noFill/>
            </p:spPr>
            <p:txBody>
              <a:bodyPr wrap="none" rtlCol="0">
                <a:spAutoFit/>
              </a:bodyPr>
              <a:lstStyle/>
              <a:p>
                <a:r>
                  <a:rPr lang="en-US" sz="2800" dirty="0" err="1" smtClean="0">
                    <a:solidFill>
                      <a:srgbClr val="B3FFB3"/>
                    </a:solidFill>
                  </a:rPr>
                  <a:t>uliet</a:t>
                </a:r>
                <a:endParaRPr lang="en-US" sz="2800" dirty="0">
                  <a:solidFill>
                    <a:srgbClr val="B3FFB3"/>
                  </a:solidFill>
                </a:endParaRPr>
              </a:p>
            </p:txBody>
          </p:sp>
        </p:grpSp>
        <p:grpSp>
          <p:nvGrpSpPr>
            <p:cNvPr id="49" name="Group 48"/>
            <p:cNvGrpSpPr/>
            <p:nvPr/>
          </p:nvGrpSpPr>
          <p:grpSpPr>
            <a:xfrm>
              <a:off x="3515322" y="2265669"/>
              <a:ext cx="800972" cy="615553"/>
              <a:chOff x="3515322" y="2265669"/>
              <a:chExt cx="800972" cy="615553"/>
            </a:xfrm>
          </p:grpSpPr>
          <p:sp>
            <p:nvSpPr>
              <p:cNvPr id="59" name="Rectangle 58"/>
              <p:cNvSpPr/>
              <p:nvPr/>
            </p:nvSpPr>
            <p:spPr>
              <a:xfrm>
                <a:off x="3515322" y="2265669"/>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K</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60" name="TextBox 59"/>
              <p:cNvSpPr txBox="1"/>
              <p:nvPr/>
            </p:nvSpPr>
            <p:spPr>
              <a:xfrm>
                <a:off x="3778967" y="2310380"/>
                <a:ext cx="537327" cy="523220"/>
              </a:xfrm>
              <a:prstGeom prst="rect">
                <a:avLst/>
              </a:prstGeom>
              <a:noFill/>
            </p:spPr>
            <p:txBody>
              <a:bodyPr wrap="none" rtlCol="0">
                <a:spAutoFit/>
              </a:bodyPr>
              <a:lstStyle/>
              <a:p>
                <a:r>
                  <a:rPr lang="en-US" sz="2800" dirty="0" err="1" smtClean="0">
                    <a:solidFill>
                      <a:srgbClr val="B3FFB3"/>
                    </a:solidFill>
                  </a:rPr>
                  <a:t>ilo</a:t>
                </a:r>
                <a:endParaRPr lang="en-US" sz="2800" dirty="0">
                  <a:solidFill>
                    <a:srgbClr val="B3FFB3"/>
                  </a:solidFill>
                </a:endParaRPr>
              </a:p>
            </p:txBody>
          </p:sp>
        </p:grpSp>
        <p:grpSp>
          <p:nvGrpSpPr>
            <p:cNvPr id="50" name="Group 49"/>
            <p:cNvGrpSpPr/>
            <p:nvPr/>
          </p:nvGrpSpPr>
          <p:grpSpPr>
            <a:xfrm>
              <a:off x="3543116" y="2858225"/>
              <a:ext cx="954906" cy="615553"/>
              <a:chOff x="3543116" y="2858225"/>
              <a:chExt cx="954906" cy="615553"/>
            </a:xfrm>
          </p:grpSpPr>
          <p:sp>
            <p:nvSpPr>
              <p:cNvPr id="57" name="Rectangle 56"/>
              <p:cNvSpPr/>
              <p:nvPr/>
            </p:nvSpPr>
            <p:spPr>
              <a:xfrm>
                <a:off x="3543116" y="2858225"/>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L</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8" name="TextBox 57"/>
              <p:cNvSpPr txBox="1"/>
              <p:nvPr/>
            </p:nvSpPr>
            <p:spPr>
              <a:xfrm>
                <a:off x="3773144" y="2900555"/>
                <a:ext cx="724878" cy="523220"/>
              </a:xfrm>
              <a:prstGeom prst="rect">
                <a:avLst/>
              </a:prstGeom>
              <a:noFill/>
            </p:spPr>
            <p:txBody>
              <a:bodyPr wrap="none" rtlCol="0">
                <a:spAutoFit/>
              </a:bodyPr>
              <a:lstStyle/>
              <a:p>
                <a:r>
                  <a:rPr lang="en-US" sz="2800" dirty="0" err="1" smtClean="0">
                    <a:solidFill>
                      <a:srgbClr val="B3FFB3"/>
                    </a:solidFill>
                  </a:rPr>
                  <a:t>ima</a:t>
                </a:r>
                <a:endParaRPr lang="en-US" sz="2800" dirty="0">
                  <a:solidFill>
                    <a:srgbClr val="B3FFB3"/>
                  </a:solidFill>
                </a:endParaRPr>
              </a:p>
            </p:txBody>
          </p:sp>
        </p:grpSp>
        <p:grpSp>
          <p:nvGrpSpPr>
            <p:cNvPr id="51" name="Group 50"/>
            <p:cNvGrpSpPr/>
            <p:nvPr/>
          </p:nvGrpSpPr>
          <p:grpSpPr>
            <a:xfrm>
              <a:off x="3472224" y="3450024"/>
              <a:ext cx="978650" cy="615553"/>
              <a:chOff x="3472224" y="3450024"/>
              <a:chExt cx="978650" cy="615553"/>
            </a:xfrm>
          </p:grpSpPr>
          <p:sp>
            <p:nvSpPr>
              <p:cNvPr id="55" name="Rectangle 54"/>
              <p:cNvSpPr/>
              <p:nvPr/>
            </p:nvSpPr>
            <p:spPr>
              <a:xfrm>
                <a:off x="3472224" y="3450024"/>
                <a:ext cx="522579"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M</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6" name="TextBox 55"/>
              <p:cNvSpPr txBox="1"/>
              <p:nvPr/>
            </p:nvSpPr>
            <p:spPr>
              <a:xfrm>
                <a:off x="3854557" y="3497115"/>
                <a:ext cx="596317" cy="523220"/>
              </a:xfrm>
              <a:prstGeom prst="rect">
                <a:avLst/>
              </a:prstGeom>
              <a:noFill/>
            </p:spPr>
            <p:txBody>
              <a:bodyPr wrap="none" rtlCol="0">
                <a:spAutoFit/>
              </a:bodyPr>
              <a:lstStyle/>
              <a:p>
                <a:r>
                  <a:rPr lang="en-US" sz="2800" dirty="0" err="1" smtClean="0">
                    <a:solidFill>
                      <a:srgbClr val="B3FFB3"/>
                    </a:solidFill>
                  </a:rPr>
                  <a:t>ike</a:t>
                </a:r>
                <a:endParaRPr lang="en-US" sz="2800" dirty="0">
                  <a:solidFill>
                    <a:srgbClr val="B3FFB3"/>
                  </a:solidFill>
                </a:endParaRPr>
              </a:p>
            </p:txBody>
          </p:sp>
        </p:grpSp>
        <p:grpSp>
          <p:nvGrpSpPr>
            <p:cNvPr id="52" name="Group 51"/>
            <p:cNvGrpSpPr/>
            <p:nvPr/>
          </p:nvGrpSpPr>
          <p:grpSpPr>
            <a:xfrm>
              <a:off x="3528399" y="4016219"/>
              <a:ext cx="1746328" cy="615553"/>
              <a:chOff x="3528399" y="4016219"/>
              <a:chExt cx="1746328" cy="615553"/>
            </a:xfrm>
          </p:grpSpPr>
          <p:sp>
            <p:nvSpPr>
              <p:cNvPr id="53" name="Rectangle 52"/>
              <p:cNvSpPr/>
              <p:nvPr/>
            </p:nvSpPr>
            <p:spPr>
              <a:xfrm>
                <a:off x="3528399" y="401621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N</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4" name="TextBox 53"/>
              <p:cNvSpPr txBox="1"/>
              <p:nvPr/>
            </p:nvSpPr>
            <p:spPr>
              <a:xfrm>
                <a:off x="3787140" y="4060930"/>
                <a:ext cx="1487587" cy="523220"/>
              </a:xfrm>
              <a:prstGeom prst="rect">
                <a:avLst/>
              </a:prstGeom>
              <a:noFill/>
            </p:spPr>
            <p:txBody>
              <a:bodyPr wrap="none" rtlCol="0">
                <a:spAutoFit/>
              </a:bodyPr>
              <a:lstStyle/>
              <a:p>
                <a:r>
                  <a:rPr lang="en-US" sz="2800" dirty="0" err="1" smtClean="0">
                    <a:solidFill>
                      <a:srgbClr val="B3FFB3"/>
                    </a:solidFill>
                  </a:rPr>
                  <a:t>ovember</a:t>
                </a:r>
                <a:endParaRPr lang="en-US" sz="2800" dirty="0">
                  <a:solidFill>
                    <a:srgbClr val="B3FFB3"/>
                  </a:solidFill>
                </a:endParaRPr>
              </a:p>
            </p:txBody>
          </p:sp>
        </p:grpSp>
      </p:grpSp>
      <p:grpSp>
        <p:nvGrpSpPr>
          <p:cNvPr id="67" name="Group 66"/>
          <p:cNvGrpSpPr/>
          <p:nvPr/>
        </p:nvGrpSpPr>
        <p:grpSpPr>
          <a:xfrm>
            <a:off x="5211481" y="544105"/>
            <a:ext cx="1446538" cy="4089363"/>
            <a:chOff x="5411506" y="544105"/>
            <a:chExt cx="1446538" cy="4089363"/>
          </a:xfrm>
        </p:grpSpPr>
        <p:grpSp>
          <p:nvGrpSpPr>
            <p:cNvPr id="68" name="Group 67"/>
            <p:cNvGrpSpPr/>
            <p:nvPr/>
          </p:nvGrpSpPr>
          <p:grpSpPr>
            <a:xfrm>
              <a:off x="5411506" y="544105"/>
              <a:ext cx="1080514" cy="615553"/>
              <a:chOff x="5411506" y="544105"/>
              <a:chExt cx="1080514" cy="615553"/>
            </a:xfrm>
          </p:grpSpPr>
          <p:sp>
            <p:nvSpPr>
              <p:cNvPr id="87" name="Rectangle 86"/>
              <p:cNvSpPr/>
              <p:nvPr/>
            </p:nvSpPr>
            <p:spPr>
              <a:xfrm>
                <a:off x="5411506" y="544105"/>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O</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8" name="TextBox 87"/>
              <p:cNvSpPr txBox="1"/>
              <p:nvPr/>
            </p:nvSpPr>
            <p:spPr>
              <a:xfrm>
                <a:off x="5720399" y="591196"/>
                <a:ext cx="771621" cy="523220"/>
              </a:xfrm>
              <a:prstGeom prst="rect">
                <a:avLst/>
              </a:prstGeom>
              <a:noFill/>
            </p:spPr>
            <p:txBody>
              <a:bodyPr wrap="none" rtlCol="0">
                <a:spAutoFit/>
              </a:bodyPr>
              <a:lstStyle/>
              <a:p>
                <a:r>
                  <a:rPr lang="en-US" sz="2800" dirty="0" smtClean="0">
                    <a:solidFill>
                      <a:srgbClr val="B3FFB3"/>
                    </a:solidFill>
                  </a:rPr>
                  <a:t>scar</a:t>
                </a:r>
                <a:endParaRPr lang="en-US" sz="2800" dirty="0">
                  <a:solidFill>
                    <a:srgbClr val="B3FFB3"/>
                  </a:solidFill>
                </a:endParaRPr>
              </a:p>
            </p:txBody>
          </p:sp>
        </p:grpSp>
        <p:grpSp>
          <p:nvGrpSpPr>
            <p:cNvPr id="69" name="Group 68"/>
            <p:cNvGrpSpPr/>
            <p:nvPr/>
          </p:nvGrpSpPr>
          <p:grpSpPr>
            <a:xfrm>
              <a:off x="5454388" y="1110298"/>
              <a:ext cx="930063" cy="615553"/>
              <a:chOff x="5454388" y="1110298"/>
              <a:chExt cx="930063" cy="615553"/>
            </a:xfrm>
          </p:grpSpPr>
          <p:sp>
            <p:nvSpPr>
              <p:cNvPr id="85" name="Rectangle 84"/>
              <p:cNvSpPr/>
              <p:nvPr/>
            </p:nvSpPr>
            <p:spPr>
              <a:xfrm>
                <a:off x="5454388" y="1110298"/>
                <a:ext cx="35105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6" name="TextBox 85"/>
              <p:cNvSpPr txBox="1"/>
              <p:nvPr/>
            </p:nvSpPr>
            <p:spPr>
              <a:xfrm>
                <a:off x="5667588" y="1155009"/>
                <a:ext cx="716863" cy="523220"/>
              </a:xfrm>
              <a:prstGeom prst="rect">
                <a:avLst/>
              </a:prstGeom>
              <a:noFill/>
            </p:spPr>
            <p:txBody>
              <a:bodyPr wrap="none" rtlCol="0">
                <a:spAutoFit/>
              </a:bodyPr>
              <a:lstStyle/>
              <a:p>
                <a:r>
                  <a:rPr lang="en-US" sz="2800" dirty="0" err="1" smtClean="0">
                    <a:solidFill>
                      <a:srgbClr val="B3FFB3"/>
                    </a:solidFill>
                  </a:rPr>
                  <a:t>apa</a:t>
                </a:r>
                <a:endParaRPr lang="en-US" sz="2800" dirty="0">
                  <a:solidFill>
                    <a:srgbClr val="B3FFB3"/>
                  </a:solidFill>
                </a:endParaRPr>
              </a:p>
            </p:txBody>
          </p:sp>
        </p:grpSp>
        <p:grpSp>
          <p:nvGrpSpPr>
            <p:cNvPr id="70" name="Group 69"/>
            <p:cNvGrpSpPr/>
            <p:nvPr/>
          </p:nvGrpSpPr>
          <p:grpSpPr>
            <a:xfrm>
              <a:off x="5413504" y="1686884"/>
              <a:ext cx="1370501" cy="615553"/>
              <a:chOff x="5413504" y="1686884"/>
              <a:chExt cx="1370501" cy="615553"/>
            </a:xfrm>
          </p:grpSpPr>
          <p:sp>
            <p:nvSpPr>
              <p:cNvPr id="83" name="Rectangle 82"/>
              <p:cNvSpPr/>
              <p:nvPr/>
            </p:nvSpPr>
            <p:spPr>
              <a:xfrm>
                <a:off x="5413504" y="1686884"/>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Q</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4" name="TextBox 83"/>
              <p:cNvSpPr txBox="1"/>
              <p:nvPr/>
            </p:nvSpPr>
            <p:spPr>
              <a:xfrm>
                <a:off x="5712878" y="1733979"/>
                <a:ext cx="1071127" cy="523220"/>
              </a:xfrm>
              <a:prstGeom prst="rect">
                <a:avLst/>
              </a:prstGeom>
              <a:noFill/>
            </p:spPr>
            <p:txBody>
              <a:bodyPr wrap="none" rtlCol="0">
                <a:spAutoFit/>
              </a:bodyPr>
              <a:lstStyle/>
              <a:p>
                <a:r>
                  <a:rPr lang="en-US" sz="2800" dirty="0" err="1" smtClean="0">
                    <a:solidFill>
                      <a:srgbClr val="B3FFB3"/>
                    </a:solidFill>
                  </a:rPr>
                  <a:t>uebec</a:t>
                </a:r>
                <a:endParaRPr lang="en-US" sz="2800" dirty="0">
                  <a:solidFill>
                    <a:srgbClr val="B3FFB3"/>
                  </a:solidFill>
                </a:endParaRPr>
              </a:p>
            </p:txBody>
          </p:sp>
        </p:grpSp>
        <p:grpSp>
          <p:nvGrpSpPr>
            <p:cNvPr id="71" name="Group 70"/>
            <p:cNvGrpSpPr/>
            <p:nvPr/>
          </p:nvGrpSpPr>
          <p:grpSpPr>
            <a:xfrm>
              <a:off x="5425988" y="2266050"/>
              <a:ext cx="1286594" cy="615553"/>
              <a:chOff x="5425988" y="2266050"/>
              <a:chExt cx="1286594" cy="615553"/>
            </a:xfrm>
          </p:grpSpPr>
          <p:sp>
            <p:nvSpPr>
              <p:cNvPr id="81" name="Rectangle 80"/>
              <p:cNvSpPr/>
              <p:nvPr/>
            </p:nvSpPr>
            <p:spPr>
              <a:xfrm>
                <a:off x="5425988" y="2266050"/>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R</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2" name="TextBox 81"/>
              <p:cNvSpPr txBox="1"/>
              <p:nvPr/>
            </p:nvSpPr>
            <p:spPr>
              <a:xfrm>
                <a:off x="5684737" y="2310765"/>
                <a:ext cx="1027845" cy="523220"/>
              </a:xfrm>
              <a:prstGeom prst="rect">
                <a:avLst/>
              </a:prstGeom>
              <a:noFill/>
            </p:spPr>
            <p:txBody>
              <a:bodyPr wrap="none" rtlCol="0">
                <a:spAutoFit/>
              </a:bodyPr>
              <a:lstStyle/>
              <a:p>
                <a:r>
                  <a:rPr lang="en-US" sz="2800" dirty="0" err="1" smtClean="0">
                    <a:solidFill>
                      <a:srgbClr val="B3FFB3"/>
                    </a:solidFill>
                  </a:rPr>
                  <a:t>omeo</a:t>
                </a:r>
                <a:endParaRPr lang="en-US" sz="2800" dirty="0">
                  <a:solidFill>
                    <a:srgbClr val="B3FFB3"/>
                  </a:solidFill>
                </a:endParaRPr>
              </a:p>
            </p:txBody>
          </p:sp>
        </p:grpSp>
        <p:grpSp>
          <p:nvGrpSpPr>
            <p:cNvPr id="72" name="Group 71"/>
            <p:cNvGrpSpPr/>
            <p:nvPr/>
          </p:nvGrpSpPr>
          <p:grpSpPr>
            <a:xfrm>
              <a:off x="5466911" y="2858530"/>
              <a:ext cx="1066887" cy="615553"/>
              <a:chOff x="5466911" y="2858530"/>
              <a:chExt cx="1066887" cy="615553"/>
            </a:xfrm>
          </p:grpSpPr>
          <p:sp>
            <p:nvSpPr>
              <p:cNvPr id="79" name="Rectangle 78"/>
              <p:cNvSpPr/>
              <p:nvPr/>
            </p:nvSpPr>
            <p:spPr>
              <a:xfrm>
                <a:off x="5466911" y="2858530"/>
                <a:ext cx="32380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S</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0" name="TextBox 79"/>
              <p:cNvSpPr txBox="1"/>
              <p:nvPr/>
            </p:nvSpPr>
            <p:spPr>
              <a:xfrm>
                <a:off x="5675230" y="2903241"/>
                <a:ext cx="858568" cy="523220"/>
              </a:xfrm>
              <a:prstGeom prst="rect">
                <a:avLst/>
              </a:prstGeom>
              <a:noFill/>
            </p:spPr>
            <p:txBody>
              <a:bodyPr wrap="none" rtlCol="0">
                <a:spAutoFit/>
              </a:bodyPr>
              <a:lstStyle/>
              <a:p>
                <a:r>
                  <a:rPr lang="en-US" sz="2800" dirty="0" err="1" smtClean="0">
                    <a:solidFill>
                      <a:srgbClr val="B3FFB3"/>
                    </a:solidFill>
                  </a:rPr>
                  <a:t>ierra</a:t>
                </a:r>
                <a:endParaRPr lang="en-US" sz="2800" dirty="0">
                  <a:solidFill>
                    <a:srgbClr val="B3FFB3"/>
                  </a:solidFill>
                </a:endParaRPr>
              </a:p>
            </p:txBody>
          </p:sp>
        </p:grpSp>
        <p:grpSp>
          <p:nvGrpSpPr>
            <p:cNvPr id="73" name="Group 72"/>
            <p:cNvGrpSpPr/>
            <p:nvPr/>
          </p:nvGrpSpPr>
          <p:grpSpPr>
            <a:xfrm>
              <a:off x="5439626" y="3451304"/>
              <a:ext cx="1081983" cy="615553"/>
              <a:chOff x="5439626" y="3451304"/>
              <a:chExt cx="1081983" cy="615553"/>
            </a:xfrm>
          </p:grpSpPr>
          <p:sp>
            <p:nvSpPr>
              <p:cNvPr id="77" name="Rectangle 76"/>
              <p:cNvSpPr/>
              <p:nvPr/>
            </p:nvSpPr>
            <p:spPr>
              <a:xfrm>
                <a:off x="5439626" y="3451304"/>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T</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78" name="TextBox 77"/>
              <p:cNvSpPr txBox="1"/>
              <p:nvPr/>
            </p:nvSpPr>
            <p:spPr>
              <a:xfrm>
                <a:off x="5621234" y="3496015"/>
                <a:ext cx="900375" cy="523220"/>
              </a:xfrm>
              <a:prstGeom prst="rect">
                <a:avLst/>
              </a:prstGeom>
              <a:noFill/>
            </p:spPr>
            <p:txBody>
              <a:bodyPr wrap="none" rtlCol="0">
                <a:spAutoFit/>
              </a:bodyPr>
              <a:lstStyle/>
              <a:p>
                <a:r>
                  <a:rPr lang="en-US" sz="2800" dirty="0" err="1" smtClean="0">
                    <a:solidFill>
                      <a:srgbClr val="B3FFB3"/>
                    </a:solidFill>
                  </a:rPr>
                  <a:t>ango</a:t>
                </a:r>
                <a:endParaRPr lang="en-US" sz="2800" dirty="0">
                  <a:solidFill>
                    <a:srgbClr val="B3FFB3"/>
                  </a:solidFill>
                </a:endParaRPr>
              </a:p>
            </p:txBody>
          </p:sp>
        </p:grpSp>
        <p:grpSp>
          <p:nvGrpSpPr>
            <p:cNvPr id="74" name="Group 73"/>
            <p:cNvGrpSpPr/>
            <p:nvPr/>
          </p:nvGrpSpPr>
          <p:grpSpPr>
            <a:xfrm>
              <a:off x="5426858" y="4017915"/>
              <a:ext cx="1431186" cy="615553"/>
              <a:chOff x="5426858" y="4017915"/>
              <a:chExt cx="1431186" cy="615553"/>
            </a:xfrm>
          </p:grpSpPr>
          <p:sp>
            <p:nvSpPr>
              <p:cNvPr id="75" name="Rectangle 74"/>
              <p:cNvSpPr/>
              <p:nvPr/>
            </p:nvSpPr>
            <p:spPr>
              <a:xfrm>
                <a:off x="5426858" y="4017915"/>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U</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76" name="TextBox 75"/>
              <p:cNvSpPr txBox="1"/>
              <p:nvPr/>
            </p:nvSpPr>
            <p:spPr>
              <a:xfrm>
                <a:off x="5699906" y="4062626"/>
                <a:ext cx="1158138" cy="523220"/>
              </a:xfrm>
              <a:prstGeom prst="rect">
                <a:avLst/>
              </a:prstGeom>
              <a:noFill/>
            </p:spPr>
            <p:txBody>
              <a:bodyPr wrap="none" rtlCol="0">
                <a:spAutoFit/>
              </a:bodyPr>
              <a:lstStyle/>
              <a:p>
                <a:r>
                  <a:rPr lang="en-US" sz="2800" dirty="0" err="1" smtClean="0">
                    <a:solidFill>
                      <a:srgbClr val="B3FFB3"/>
                    </a:solidFill>
                  </a:rPr>
                  <a:t>niform</a:t>
                </a:r>
                <a:endParaRPr lang="en-US" sz="2800" dirty="0">
                  <a:solidFill>
                    <a:srgbClr val="B3FFB3"/>
                  </a:solidFill>
                </a:endParaRPr>
              </a:p>
            </p:txBody>
          </p:sp>
        </p:grpSp>
      </p:grpSp>
      <p:grpSp>
        <p:nvGrpSpPr>
          <p:cNvPr id="89" name="Group 88"/>
          <p:cNvGrpSpPr/>
          <p:nvPr/>
        </p:nvGrpSpPr>
        <p:grpSpPr>
          <a:xfrm>
            <a:off x="6958011" y="546877"/>
            <a:ext cx="1490018" cy="2926053"/>
            <a:chOff x="7158036" y="546877"/>
            <a:chExt cx="1490018" cy="2926053"/>
          </a:xfrm>
        </p:grpSpPr>
        <p:grpSp>
          <p:nvGrpSpPr>
            <p:cNvPr id="90" name="Group 89"/>
            <p:cNvGrpSpPr/>
            <p:nvPr/>
          </p:nvGrpSpPr>
          <p:grpSpPr>
            <a:xfrm>
              <a:off x="7227489" y="546877"/>
              <a:ext cx="1113095" cy="615553"/>
              <a:chOff x="7227489" y="546877"/>
              <a:chExt cx="1113095" cy="615553"/>
            </a:xfrm>
          </p:grpSpPr>
          <p:sp>
            <p:nvSpPr>
              <p:cNvPr id="103" name="Rectangle 102"/>
              <p:cNvSpPr/>
              <p:nvPr/>
            </p:nvSpPr>
            <p:spPr>
              <a:xfrm>
                <a:off x="7227489" y="546877"/>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V</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04" name="TextBox 103"/>
              <p:cNvSpPr txBox="1"/>
              <p:nvPr/>
            </p:nvSpPr>
            <p:spPr>
              <a:xfrm>
                <a:off x="7490992" y="591588"/>
                <a:ext cx="849592" cy="523220"/>
              </a:xfrm>
              <a:prstGeom prst="rect">
                <a:avLst/>
              </a:prstGeom>
              <a:noFill/>
            </p:spPr>
            <p:txBody>
              <a:bodyPr wrap="none" rtlCol="0">
                <a:spAutoFit/>
              </a:bodyPr>
              <a:lstStyle/>
              <a:p>
                <a:r>
                  <a:rPr lang="en-US" sz="2800" dirty="0" err="1" smtClean="0">
                    <a:solidFill>
                      <a:srgbClr val="B3FFB3"/>
                    </a:solidFill>
                  </a:rPr>
                  <a:t>ictor</a:t>
                </a:r>
                <a:endParaRPr lang="en-US" sz="2800" dirty="0">
                  <a:solidFill>
                    <a:srgbClr val="B3FFB3"/>
                  </a:solidFill>
                </a:endParaRPr>
              </a:p>
            </p:txBody>
          </p:sp>
        </p:grpSp>
        <p:grpSp>
          <p:nvGrpSpPr>
            <p:cNvPr id="91" name="Group 90"/>
            <p:cNvGrpSpPr/>
            <p:nvPr/>
          </p:nvGrpSpPr>
          <p:grpSpPr>
            <a:xfrm>
              <a:off x="7158036" y="1110501"/>
              <a:ext cx="1490018" cy="615553"/>
              <a:chOff x="7158036" y="1110501"/>
              <a:chExt cx="1490018" cy="615553"/>
            </a:xfrm>
          </p:grpSpPr>
          <p:sp>
            <p:nvSpPr>
              <p:cNvPr id="101" name="Rectangle 100"/>
              <p:cNvSpPr/>
              <p:nvPr/>
            </p:nvSpPr>
            <p:spPr>
              <a:xfrm>
                <a:off x="7158036" y="1110501"/>
                <a:ext cx="551434"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W</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02" name="TextBox 101"/>
              <p:cNvSpPr txBox="1"/>
              <p:nvPr/>
            </p:nvSpPr>
            <p:spPr>
              <a:xfrm>
                <a:off x="7561923" y="1155212"/>
                <a:ext cx="1086131" cy="523220"/>
              </a:xfrm>
              <a:prstGeom prst="rect">
                <a:avLst/>
              </a:prstGeom>
              <a:noFill/>
            </p:spPr>
            <p:txBody>
              <a:bodyPr wrap="none" rtlCol="0">
                <a:spAutoFit/>
              </a:bodyPr>
              <a:lstStyle/>
              <a:p>
                <a:r>
                  <a:rPr lang="en-US" sz="2800" dirty="0" err="1" smtClean="0">
                    <a:solidFill>
                      <a:srgbClr val="B3FFB3"/>
                    </a:solidFill>
                  </a:rPr>
                  <a:t>hiskey</a:t>
                </a:r>
                <a:endParaRPr lang="en-US" sz="2800" dirty="0">
                  <a:solidFill>
                    <a:srgbClr val="B3FFB3"/>
                  </a:solidFill>
                </a:endParaRPr>
              </a:p>
            </p:txBody>
          </p:sp>
        </p:grpSp>
        <p:grpSp>
          <p:nvGrpSpPr>
            <p:cNvPr id="92" name="Group 91"/>
            <p:cNvGrpSpPr/>
            <p:nvPr/>
          </p:nvGrpSpPr>
          <p:grpSpPr>
            <a:xfrm>
              <a:off x="7229389" y="1687739"/>
              <a:ext cx="957954" cy="615553"/>
              <a:chOff x="7229389" y="1687739"/>
              <a:chExt cx="957954" cy="615553"/>
            </a:xfrm>
          </p:grpSpPr>
          <p:sp>
            <p:nvSpPr>
              <p:cNvPr id="99" name="Rectangle 98"/>
              <p:cNvSpPr/>
              <p:nvPr/>
            </p:nvSpPr>
            <p:spPr>
              <a:xfrm>
                <a:off x="7229389" y="168773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X</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00" name="TextBox 99"/>
              <p:cNvSpPr txBox="1"/>
              <p:nvPr/>
            </p:nvSpPr>
            <p:spPr>
              <a:xfrm>
                <a:off x="7447653" y="1734831"/>
                <a:ext cx="739690" cy="523220"/>
              </a:xfrm>
              <a:prstGeom prst="rect">
                <a:avLst/>
              </a:prstGeom>
              <a:noFill/>
            </p:spPr>
            <p:txBody>
              <a:bodyPr wrap="none" rtlCol="0">
                <a:spAutoFit/>
              </a:bodyPr>
              <a:lstStyle/>
              <a:p>
                <a:r>
                  <a:rPr lang="en-US" sz="2800" dirty="0" smtClean="0">
                    <a:solidFill>
                      <a:srgbClr val="B3FFB3"/>
                    </a:solidFill>
                  </a:rPr>
                  <a:t>-ray</a:t>
                </a:r>
                <a:endParaRPr lang="en-US" sz="2800" dirty="0">
                  <a:solidFill>
                    <a:srgbClr val="B3FFB3"/>
                  </a:solidFill>
                </a:endParaRPr>
              </a:p>
            </p:txBody>
          </p:sp>
        </p:grpSp>
        <p:grpSp>
          <p:nvGrpSpPr>
            <p:cNvPr id="93" name="Group 92"/>
            <p:cNvGrpSpPr/>
            <p:nvPr/>
          </p:nvGrpSpPr>
          <p:grpSpPr>
            <a:xfrm>
              <a:off x="7228725" y="2267359"/>
              <a:ext cx="1269055" cy="615553"/>
              <a:chOff x="7228725" y="2267359"/>
              <a:chExt cx="1269055" cy="615553"/>
            </a:xfrm>
          </p:grpSpPr>
          <p:sp>
            <p:nvSpPr>
              <p:cNvPr id="97" name="Rectangle 96"/>
              <p:cNvSpPr/>
              <p:nvPr/>
            </p:nvSpPr>
            <p:spPr>
              <a:xfrm>
                <a:off x="7228725" y="226735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Y</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98" name="TextBox 97"/>
              <p:cNvSpPr txBox="1"/>
              <p:nvPr/>
            </p:nvSpPr>
            <p:spPr>
              <a:xfrm>
                <a:off x="7444607" y="2314451"/>
                <a:ext cx="1053173" cy="523220"/>
              </a:xfrm>
              <a:prstGeom prst="rect">
                <a:avLst/>
              </a:prstGeom>
              <a:noFill/>
            </p:spPr>
            <p:txBody>
              <a:bodyPr wrap="none" rtlCol="0">
                <a:spAutoFit/>
              </a:bodyPr>
              <a:lstStyle/>
              <a:p>
                <a:r>
                  <a:rPr lang="en-US" sz="2800" dirty="0" err="1" smtClean="0">
                    <a:solidFill>
                      <a:srgbClr val="B3FFB3"/>
                    </a:solidFill>
                  </a:rPr>
                  <a:t>ankee</a:t>
                </a:r>
                <a:endParaRPr lang="en-US" sz="2800" dirty="0">
                  <a:solidFill>
                    <a:srgbClr val="B3FFB3"/>
                  </a:solidFill>
                </a:endParaRPr>
              </a:p>
            </p:txBody>
          </p:sp>
        </p:grpSp>
        <p:grpSp>
          <p:nvGrpSpPr>
            <p:cNvPr id="94" name="Group 93"/>
            <p:cNvGrpSpPr/>
            <p:nvPr/>
          </p:nvGrpSpPr>
          <p:grpSpPr>
            <a:xfrm>
              <a:off x="7243022" y="2857377"/>
              <a:ext cx="860469" cy="615553"/>
              <a:chOff x="7243022" y="2857377"/>
              <a:chExt cx="860469" cy="615553"/>
            </a:xfrm>
          </p:grpSpPr>
          <p:sp>
            <p:nvSpPr>
              <p:cNvPr id="95" name="Rectangle 94"/>
              <p:cNvSpPr/>
              <p:nvPr/>
            </p:nvSpPr>
            <p:spPr>
              <a:xfrm>
                <a:off x="7243022" y="2857377"/>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Z</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96" name="TextBox 95"/>
              <p:cNvSpPr txBox="1"/>
              <p:nvPr/>
            </p:nvSpPr>
            <p:spPr>
              <a:xfrm>
                <a:off x="7458763" y="2906850"/>
                <a:ext cx="644728" cy="523220"/>
              </a:xfrm>
              <a:prstGeom prst="rect">
                <a:avLst/>
              </a:prstGeom>
              <a:noFill/>
            </p:spPr>
            <p:txBody>
              <a:bodyPr wrap="none" rtlCol="0">
                <a:spAutoFit/>
              </a:bodyPr>
              <a:lstStyle/>
              <a:p>
                <a:r>
                  <a:rPr lang="en-US" sz="2800" dirty="0" err="1" smtClean="0">
                    <a:solidFill>
                      <a:srgbClr val="B3FFB3"/>
                    </a:solidFill>
                  </a:rPr>
                  <a:t>ulu</a:t>
                </a:r>
                <a:endParaRPr lang="en-US" sz="2800" dirty="0">
                  <a:solidFill>
                    <a:srgbClr val="B3FFB3"/>
                  </a:solidFill>
                </a:endParaRPr>
              </a:p>
            </p:txBody>
          </p:sp>
        </p:grpSp>
      </p:grpSp>
      <p:sp>
        <p:nvSpPr>
          <p:cNvPr id="5" name="TextBox 4"/>
          <p:cNvSpPr txBox="1"/>
          <p:nvPr/>
        </p:nvSpPr>
        <p:spPr bwMode="auto">
          <a:xfrm>
            <a:off x="1876425" y="828675"/>
            <a:ext cx="829073"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B</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05" name="TextBox 104"/>
          <p:cNvSpPr txBox="1"/>
          <p:nvPr/>
        </p:nvSpPr>
        <p:spPr bwMode="auto">
          <a:xfrm>
            <a:off x="2886075" y="209550"/>
            <a:ext cx="797013"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C</a:t>
            </a:r>
          </a:p>
        </p:txBody>
      </p:sp>
      <p:sp>
        <p:nvSpPr>
          <p:cNvPr id="106" name="TextBox 105"/>
          <p:cNvSpPr txBox="1"/>
          <p:nvPr/>
        </p:nvSpPr>
        <p:spPr bwMode="auto">
          <a:xfrm>
            <a:off x="4133850" y="809625"/>
            <a:ext cx="886781"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D</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07" name="TextBox 106"/>
          <p:cNvSpPr txBox="1"/>
          <p:nvPr/>
        </p:nvSpPr>
        <p:spPr bwMode="auto">
          <a:xfrm>
            <a:off x="5210175" y="247650"/>
            <a:ext cx="763351"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E</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08" name="TextBox 107"/>
          <p:cNvSpPr txBox="1"/>
          <p:nvPr/>
        </p:nvSpPr>
        <p:spPr bwMode="auto">
          <a:xfrm>
            <a:off x="6143625" y="876300"/>
            <a:ext cx="870751"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G</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09" name="TextBox 108"/>
          <p:cNvSpPr txBox="1"/>
          <p:nvPr/>
        </p:nvSpPr>
        <p:spPr bwMode="auto">
          <a:xfrm>
            <a:off x="1762125" y="1990725"/>
            <a:ext cx="805029"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P</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10" name="TextBox 109"/>
          <p:cNvSpPr txBox="1"/>
          <p:nvPr/>
        </p:nvSpPr>
        <p:spPr bwMode="auto">
          <a:xfrm>
            <a:off x="3238500" y="1657350"/>
            <a:ext cx="761747"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T</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11" name="TextBox 110"/>
          <p:cNvSpPr txBox="1"/>
          <p:nvPr/>
        </p:nvSpPr>
        <p:spPr bwMode="auto">
          <a:xfrm>
            <a:off x="5210175" y="1685925"/>
            <a:ext cx="830677"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V</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12" name="TextBox 111"/>
          <p:cNvSpPr txBox="1"/>
          <p:nvPr/>
        </p:nvSpPr>
        <p:spPr bwMode="auto">
          <a:xfrm>
            <a:off x="6781800" y="2066925"/>
            <a:ext cx="769763" cy="1107996"/>
          </a:xfrm>
          <a:prstGeom prst="rect">
            <a:avLst/>
          </a:prstGeom>
          <a:noFill/>
          <a:ln w="9525">
            <a:noFill/>
            <a:miter lim="800000"/>
            <a:headEnd/>
            <a:tailEnd/>
          </a:ln>
        </p:spPr>
        <p:txBody>
          <a:bodyPr wrap="none" rtlCol="0">
            <a:spAutoFit/>
          </a:bodyPr>
          <a:lstStyle/>
          <a:p>
            <a:r>
              <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Z</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endParaRPr>
          </a:p>
        </p:txBody>
      </p:sp>
      <p:sp>
        <p:nvSpPr>
          <p:cNvPr id="113" name="TextBox 112"/>
          <p:cNvSpPr txBox="1"/>
          <p:nvPr/>
        </p:nvSpPr>
        <p:spPr bwMode="auto">
          <a:xfrm>
            <a:off x="1857375" y="3288249"/>
            <a:ext cx="2369559" cy="1323439"/>
          </a:xfrm>
          <a:prstGeom prst="rect">
            <a:avLst/>
          </a:prstGeom>
          <a:noFill/>
          <a:ln w="9525">
            <a:noFill/>
            <a:miter lim="800000"/>
            <a:headEnd/>
            <a:tailEnd/>
          </a:ln>
        </p:spPr>
        <p:txBody>
          <a:bodyPr wrap="none" rtlCol="0">
            <a:spAutoFit/>
          </a:bodyPr>
          <a:lstStyle/>
          <a:p>
            <a:r>
              <a:rPr lang="en-US" sz="8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rPr>
              <a:t>Phil</a:t>
            </a:r>
            <a:endParaRPr lang="en-US" sz="8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endParaRPr>
          </a:p>
        </p:txBody>
      </p:sp>
      <p:sp>
        <p:nvSpPr>
          <p:cNvPr id="114" name="TextBox 113"/>
          <p:cNvSpPr txBox="1"/>
          <p:nvPr/>
        </p:nvSpPr>
        <p:spPr bwMode="auto">
          <a:xfrm>
            <a:off x="5267325" y="3276600"/>
            <a:ext cx="2020105" cy="1323439"/>
          </a:xfrm>
          <a:prstGeom prst="rect">
            <a:avLst/>
          </a:prstGeom>
          <a:noFill/>
          <a:ln w="9525">
            <a:noFill/>
            <a:miter lim="800000"/>
            <a:headEnd/>
            <a:tailEnd/>
          </a:ln>
        </p:spPr>
        <p:txBody>
          <a:bodyPr wrap="none" rtlCol="0">
            <a:spAutoFit/>
          </a:bodyPr>
          <a:lstStyle/>
          <a:p>
            <a:r>
              <a:rPr lang="en-US" sz="80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rPr>
              <a:t>Bill</a:t>
            </a:r>
            <a:endParaRPr lang="en-US" sz="8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endParaRPr>
          </a:p>
        </p:txBody>
      </p:sp>
      <p:sp>
        <p:nvSpPr>
          <p:cNvPr id="115" name="TextBox 114"/>
          <p:cNvSpPr txBox="1"/>
          <p:nvPr/>
        </p:nvSpPr>
        <p:spPr bwMode="auto">
          <a:xfrm>
            <a:off x="1388329" y="742950"/>
            <a:ext cx="6361037" cy="3046988"/>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r>
              <a:rPr lang="en-US" dirty="0" smtClean="0"/>
              <a:t>Phonetic</a:t>
            </a:r>
          </a:p>
          <a:p>
            <a:r>
              <a:rPr lang="en-US" dirty="0" smtClean="0"/>
              <a:t>Alphabet</a:t>
            </a:r>
            <a:endParaRPr lang="en-US" dirty="0"/>
          </a:p>
        </p:txBody>
      </p:sp>
    </p:spTree>
    <p:extLst>
      <p:ext uri="{BB962C8B-B14F-4D97-AF65-F5344CB8AC3E}">
        <p14:creationId xmlns:p14="http://schemas.microsoft.com/office/powerpoint/2010/main" val="53599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5"/>
                                        </p:tgtEl>
                                      </p:cBhvr>
                                    </p:animEffect>
                                    <p:set>
                                      <p:cBhvr>
                                        <p:cTn id="10" dur="1" fill="hold">
                                          <p:stCondLst>
                                            <p:cond delay="499"/>
                                          </p:stCondLst>
                                        </p:cTn>
                                        <p:tgtEl>
                                          <p:spTgt spid="115"/>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down)">
                                      <p:cBhvr>
                                        <p:cTn id="13" dur="1000"/>
                                        <p:tgtEl>
                                          <p:spTgt spid="10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right)">
                                      <p:cBhvr>
                                        <p:cTn id="16" dur="1000"/>
                                        <p:tgtEl>
                                          <p:spTgt spid="11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up)">
                                      <p:cBhvr>
                                        <p:cTn id="19" dur="1000"/>
                                        <p:tgtEl>
                                          <p:spTgt spid="10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wipe(right)">
                                      <p:cBhvr>
                                        <p:cTn id="22" dur="1000"/>
                                        <p:tgtEl>
                                          <p:spTgt spid="10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up)">
                                      <p:cBhvr>
                                        <p:cTn id="25" dur="1000"/>
                                        <p:tgtEl>
                                          <p:spTgt spid="1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down)">
                                      <p:cBhvr>
                                        <p:cTn id="31" dur="1000"/>
                                        <p:tgtEl>
                                          <p:spTgt spid="10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wipe(up)">
                                      <p:cBhvr>
                                        <p:cTn id="34" dur="1000"/>
                                        <p:tgtEl>
                                          <p:spTgt spid="1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down)">
                                      <p:cBhvr>
                                        <p:cTn id="37" dur="10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par>
                                <p:cTn id="43" presetID="10" presetClass="exit" presetSubtype="0" fill="hold" grpId="0"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500"/>
                                        <p:tgtEl>
                                          <p:spTgt spid="1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05"/>
                                        </p:tgtEl>
                                      </p:cBhvr>
                                    </p:animEffect>
                                    <p:set>
                                      <p:cBhvr>
                                        <p:cTn id="54" dur="1" fill="hold">
                                          <p:stCondLst>
                                            <p:cond delay="499"/>
                                          </p:stCondLst>
                                        </p:cTn>
                                        <p:tgtEl>
                                          <p:spTgt spid="10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7"/>
                                        </p:tgtEl>
                                      </p:cBhvr>
                                    </p:animEffect>
                                    <p:set>
                                      <p:cBhvr>
                                        <p:cTn id="63" dur="1" fill="hold">
                                          <p:stCondLst>
                                            <p:cond delay="499"/>
                                          </p:stCondLst>
                                        </p:cTn>
                                        <p:tgtEl>
                                          <p:spTgt spid="10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9"/>
                                        </p:tgtEl>
                                      </p:cBhvr>
                                    </p:animEffect>
                                    <p:set>
                                      <p:cBhvr>
                                        <p:cTn id="66" dur="1" fill="hold">
                                          <p:stCondLst>
                                            <p:cond delay="499"/>
                                          </p:stCondLst>
                                        </p:cTn>
                                        <p:tgtEl>
                                          <p:spTgt spid="10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2"/>
                                        </p:tgtEl>
                                      </p:cBhvr>
                                    </p:animEffect>
                                    <p:set>
                                      <p:cBhvr>
                                        <p:cTn id="69" dur="1" fill="hold">
                                          <p:stCondLst>
                                            <p:cond delay="499"/>
                                          </p:stCondLst>
                                        </p:cTn>
                                        <p:tgtEl>
                                          <p:spTgt spid="11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8"/>
                                        </p:tgtEl>
                                      </p:cBhvr>
                                    </p:animEffect>
                                    <p:set>
                                      <p:cBhvr>
                                        <p:cTn id="75" dur="1" fill="hold">
                                          <p:stCondLst>
                                            <p:cond delay="499"/>
                                          </p:stCondLst>
                                        </p:cTn>
                                        <p:tgtEl>
                                          <p:spTgt spid="10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10"/>
                                        </p:tgtEl>
                                      </p:cBhvr>
                                    </p:animEffect>
                                    <p:set>
                                      <p:cBhvr>
                                        <p:cTn id="78" dur="1" fill="hold">
                                          <p:stCondLst>
                                            <p:cond delay="499"/>
                                          </p:stCondLst>
                                        </p:cTn>
                                        <p:tgtEl>
                                          <p:spTgt spid="1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06"/>
                                        </p:tgtEl>
                                      </p:cBhvr>
                                    </p:animEffect>
                                    <p:set>
                                      <p:cBhvr>
                                        <p:cTn id="81" dur="1" fill="hold">
                                          <p:stCondLst>
                                            <p:cond delay="499"/>
                                          </p:stCondLst>
                                        </p:cTn>
                                        <p:tgtEl>
                                          <p:spTgt spid="10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13"/>
                                        </p:tgtEl>
                                      </p:cBhvr>
                                    </p:animEffect>
                                    <p:set>
                                      <p:cBhvr>
                                        <p:cTn id="84" dur="1" fill="hold">
                                          <p:stCondLst>
                                            <p:cond delay="499"/>
                                          </p:stCondLst>
                                        </p:cTn>
                                        <p:tgtEl>
                                          <p:spTgt spid="1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4"/>
                                        </p:tgtEl>
                                      </p:cBhvr>
                                    </p:animEffect>
                                    <p:set>
                                      <p:cBhvr>
                                        <p:cTn id="87" dur="1" fill="hold">
                                          <p:stCondLst>
                                            <p:cond delay="499"/>
                                          </p:stCondLst>
                                        </p:cTn>
                                        <p:tgtEl>
                                          <p:spTgt spid="114"/>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par>
                          <p:cTn id="92" fill="hold">
                            <p:stCondLst>
                              <p:cond delay="1000"/>
                            </p:stCondLst>
                            <p:childTnLst>
                              <p:par>
                                <p:cTn id="93" presetID="22" presetClass="entr" presetSubtype="8" fill="hold"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left)">
                                      <p:cBhvr>
                                        <p:cTn id="99" dur="500"/>
                                        <p:tgtEl>
                                          <p:spTgt spid="67"/>
                                        </p:tgtEl>
                                      </p:cBhvr>
                                    </p:animEffect>
                                  </p:childTnLst>
                                </p:cTn>
                              </p:par>
                            </p:childTnLst>
                          </p:cTn>
                        </p:par>
                        <p:par>
                          <p:cTn id="100" fill="hold">
                            <p:stCondLst>
                              <p:cond delay="2000"/>
                            </p:stCondLst>
                            <p:childTnLst>
                              <p:par>
                                <p:cTn id="101" presetID="22" presetClass="entr" presetSubtype="8" fill="hold" nodeType="after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wipe(left)">
                                      <p:cBhvr>
                                        <p:cTn id="10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5" grpId="0"/>
      <p:bldP spid="5"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  What is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9741" y="1096963"/>
            <a:ext cx="354647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bwMode="auto">
          <a:xfrm>
            <a:off x="3046095" y="1444625"/>
            <a:ext cx="3048000" cy="3048000"/>
          </a:xfrm>
          <a:prstGeom prst="ellipse">
            <a:avLst/>
          </a:prstGeom>
          <a:solidFill>
            <a:srgbClr val="FFFFFF">
              <a:alpha val="20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25" name="Group 24"/>
          <p:cNvGrpSpPr/>
          <p:nvPr/>
        </p:nvGrpSpPr>
        <p:grpSpPr>
          <a:xfrm>
            <a:off x="3398066" y="2100149"/>
            <a:ext cx="397670" cy="1259682"/>
            <a:chOff x="3733346" y="1846149"/>
            <a:chExt cx="397670" cy="1259682"/>
          </a:xfrm>
        </p:grpSpPr>
        <p:sp>
          <p:nvSpPr>
            <p:cNvPr id="26" name="Rectangle 25"/>
            <p:cNvSpPr/>
            <p:nvPr/>
          </p:nvSpPr>
          <p:spPr bwMode="auto">
            <a:xfrm rot="20831166">
              <a:off x="3790496" y="2608150"/>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733346" y="2343831"/>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Oval 27"/>
            <p:cNvSpPr/>
            <p:nvPr/>
          </p:nvSpPr>
          <p:spPr bwMode="auto">
            <a:xfrm>
              <a:off x="3807165" y="2089037"/>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Oval 28"/>
            <p:cNvSpPr/>
            <p:nvPr/>
          </p:nvSpPr>
          <p:spPr bwMode="auto">
            <a:xfrm>
              <a:off x="3933372" y="184614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0" name="Group 29"/>
          <p:cNvGrpSpPr/>
          <p:nvPr/>
        </p:nvGrpSpPr>
        <p:grpSpPr>
          <a:xfrm>
            <a:off x="4240899" y="1641839"/>
            <a:ext cx="733992" cy="226800"/>
            <a:chOff x="4576179" y="1387839"/>
            <a:chExt cx="733992" cy="226800"/>
          </a:xfrm>
        </p:grpSpPr>
        <p:sp>
          <p:nvSpPr>
            <p:cNvPr id="31" name="Oval 30"/>
            <p:cNvSpPr/>
            <p:nvPr/>
          </p:nvSpPr>
          <p:spPr bwMode="auto">
            <a:xfrm rot="4051951">
              <a:off x="4576179" y="141699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rot="4051951">
              <a:off x="4839844" y="138783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Oval 32"/>
            <p:cNvSpPr/>
            <p:nvPr/>
          </p:nvSpPr>
          <p:spPr bwMode="auto">
            <a:xfrm rot="4051951">
              <a:off x="5112527" y="141164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4" name="Group 33"/>
          <p:cNvGrpSpPr/>
          <p:nvPr/>
        </p:nvGrpSpPr>
        <p:grpSpPr>
          <a:xfrm>
            <a:off x="5495042" y="2122478"/>
            <a:ext cx="369999" cy="751580"/>
            <a:chOff x="5830322" y="1868478"/>
            <a:chExt cx="369999" cy="751580"/>
          </a:xfrm>
        </p:grpSpPr>
        <p:sp>
          <p:nvSpPr>
            <p:cNvPr id="35" name="Oval 34"/>
            <p:cNvSpPr/>
            <p:nvPr/>
          </p:nvSpPr>
          <p:spPr bwMode="auto">
            <a:xfrm rot="4051951">
              <a:off x="5830322" y="1868478"/>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Rectangle 35"/>
            <p:cNvSpPr/>
            <p:nvPr/>
          </p:nvSpPr>
          <p:spPr bwMode="auto">
            <a:xfrm rot="20448226">
              <a:off x="6057446" y="2122377"/>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7" name="TextBox 36"/>
          <p:cNvSpPr txBox="1"/>
          <p:nvPr/>
        </p:nvSpPr>
        <p:spPr bwMode="auto">
          <a:xfrm rot="16817022">
            <a:off x="2075512" y="1887415"/>
            <a:ext cx="703719"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B</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
        <p:nvSpPr>
          <p:cNvPr id="38" name="TextBox 37"/>
          <p:cNvSpPr txBox="1"/>
          <p:nvPr/>
        </p:nvSpPr>
        <p:spPr bwMode="auto">
          <a:xfrm>
            <a:off x="4256248" y="156308"/>
            <a:ext cx="655629"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S</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
        <p:nvSpPr>
          <p:cNvPr id="39" name="TextBox 38"/>
          <p:cNvSpPr txBox="1"/>
          <p:nvPr/>
        </p:nvSpPr>
        <p:spPr bwMode="auto">
          <a:xfrm rot="3871235">
            <a:off x="6322445" y="1598241"/>
            <a:ext cx="716543"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A</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Tree>
    <p:extLst>
      <p:ext uri="{BB962C8B-B14F-4D97-AF65-F5344CB8AC3E}">
        <p14:creationId xmlns:p14="http://schemas.microsoft.com/office/powerpoint/2010/main" val="28140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4" repeatCount="200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200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xit" presetSubtype="0" fill="hold" grpId="0"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xit" presetSubtype="0" fill="hold" grpId="0"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repeatCount="200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xit" presetSubtype="0" fill="hold" grpId="0"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24" grpId="0" animBg="1"/>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  What is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5" name="TextBox 4"/>
          <p:cNvSpPr txBox="1"/>
          <p:nvPr/>
        </p:nvSpPr>
        <p:spPr bwMode="auto">
          <a:xfrm>
            <a:off x="1167117" y="2600589"/>
            <a:ext cx="3898824" cy="1015663"/>
          </a:xfrm>
          <a:prstGeom prst="rect">
            <a:avLst/>
          </a:prstGeom>
          <a:noFill/>
          <a:ln w="9525">
            <a:noFill/>
            <a:miter lim="800000"/>
            <a:headEnd/>
            <a:tailEnd/>
          </a:ln>
        </p:spPr>
        <p:txBody>
          <a:bodyPr wrap="none" rtlCol="0">
            <a:spAutoFit/>
          </a:bodyPr>
          <a:lstStyle/>
          <a:p>
            <a:r>
              <a:rPr 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erdana" pitchFamily="34" charset="0"/>
              </a:rPr>
              <a:t>Wireless</a:t>
            </a:r>
            <a:endPar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erdana" pitchFamily="34" charset="0"/>
            </a:endParaRPr>
          </a:p>
        </p:txBody>
      </p:sp>
      <p:sp>
        <p:nvSpPr>
          <p:cNvPr id="23" name="TextBox 22"/>
          <p:cNvSpPr txBox="1"/>
          <p:nvPr/>
        </p:nvSpPr>
        <p:spPr bwMode="auto">
          <a:xfrm>
            <a:off x="1226980" y="3620184"/>
            <a:ext cx="6311343" cy="1015663"/>
          </a:xfrm>
          <a:prstGeom prst="rect">
            <a:avLst/>
          </a:prstGeom>
          <a:noFill/>
          <a:ln w="9525">
            <a:noFill/>
            <a:miter lim="800000"/>
            <a:headEnd/>
            <a:tailEnd/>
          </a:ln>
        </p:spPr>
        <p:txBody>
          <a:bodyPr wrap="none" rtlCol="0">
            <a:spAutoFit/>
          </a:bodyPr>
          <a:lstStyle/>
          <a:p>
            <a:r>
              <a:rPr lang="en-US" sz="6000" b="1" dirty="0" smtClean="0">
                <a:ln w="17780" cmpd="sng">
                  <a:solidFill>
                    <a:schemeClr val="accent1">
                      <a:tint val="3000"/>
                    </a:schemeClr>
                  </a:solidFill>
                  <a:prstDash val="solid"/>
                  <a:miter lim="800000"/>
                </a:ln>
                <a:solidFill>
                  <a:srgbClr val="00FFFF"/>
                </a:solidFill>
                <a:effectLst>
                  <a:outerShdw blurRad="55000" dist="50800" dir="5400000" algn="tl">
                    <a:srgbClr val="000000">
                      <a:alpha val="33000"/>
                    </a:srgbClr>
                  </a:outerShdw>
                </a:effectLst>
                <a:latin typeface="Verdana" pitchFamily="34" charset="0"/>
              </a:rPr>
              <a:t>“Off The Grid”</a:t>
            </a:r>
            <a:endParaRPr lang="en-US" sz="6000" b="1" dirty="0">
              <a:ln w="17780" cmpd="sng">
                <a:solidFill>
                  <a:schemeClr val="accent1">
                    <a:tint val="3000"/>
                  </a:schemeClr>
                </a:solidFill>
                <a:prstDash val="solid"/>
                <a:miter lim="800000"/>
              </a:ln>
              <a:solidFill>
                <a:srgbClr val="00FFFF"/>
              </a:solidFill>
              <a:effectLst>
                <a:outerShdw blurRad="55000" dist="50800" dir="5400000" algn="tl">
                  <a:srgbClr val="000000">
                    <a:alpha val="33000"/>
                  </a:srgbClr>
                </a:outerShdw>
              </a:effectLst>
              <a:latin typeface="Verdana" pitchFamily="34" charset="0"/>
            </a:endParaRPr>
          </a:p>
        </p:txBody>
      </p:sp>
      <p:sp>
        <p:nvSpPr>
          <p:cNvPr id="24" name="TextBox 23"/>
          <p:cNvSpPr txBox="1"/>
          <p:nvPr/>
        </p:nvSpPr>
        <p:spPr bwMode="auto">
          <a:xfrm>
            <a:off x="1130060" y="1572848"/>
            <a:ext cx="6901131" cy="1077218"/>
          </a:xfrm>
          <a:prstGeom prst="rect">
            <a:avLst/>
          </a:prstGeom>
          <a:noFill/>
          <a:ln w="9525">
            <a:noFill/>
            <a:miter lim="800000"/>
            <a:headEnd/>
            <a:tailEnd/>
          </a:ln>
        </p:spPr>
        <p:txBody>
          <a:bodyPr wrap="square" rtlCol="0">
            <a:spAutoFit/>
          </a:bodyPr>
          <a:lstStyle/>
          <a:p>
            <a:r>
              <a:rPr lang="en-US" sz="32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Verdana" pitchFamily="34" charset="0"/>
              </a:rPr>
              <a:t>Communication system, using electromagnetic waves</a:t>
            </a:r>
            <a:endParaRPr lang="en-US" sz="32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Verdana" pitchFamily="34" charset="0"/>
            </a:endParaRPr>
          </a:p>
        </p:txBody>
      </p:sp>
      <p:sp>
        <p:nvSpPr>
          <p:cNvPr id="25" name="TextBox 24"/>
          <p:cNvSpPr txBox="1"/>
          <p:nvPr/>
        </p:nvSpPr>
        <p:spPr bwMode="auto">
          <a:xfrm>
            <a:off x="988304" y="-60382"/>
            <a:ext cx="4857420" cy="1569660"/>
          </a:xfrm>
          <a:prstGeom prst="rect">
            <a:avLst/>
          </a:prstGeom>
          <a:noFill/>
          <a:ln w="9525">
            <a:noFill/>
            <a:miter lim="800000"/>
            <a:headEnd/>
            <a:tailEnd/>
          </a:ln>
        </p:spPr>
        <p:txBody>
          <a:bodyPr wrap="none" rtlCol="0">
            <a:spAutoFit/>
          </a:bodyPr>
          <a:lstStyle/>
          <a:p>
            <a:pPr algn="ctr"/>
            <a:r>
              <a:rPr lang="en-US" sz="9600" b="1" dirty="0" smtClean="0">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rPr>
              <a:t>Radio?</a:t>
            </a:r>
            <a:endParaRPr lang="en-US" sz="9600" b="1" dirty="0">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endParaRPr>
          </a:p>
        </p:txBody>
      </p:sp>
      <p:pic>
        <p:nvPicPr>
          <p:cNvPr id="1030" name="Picture 6" descr="http://fp-financial.com/wp-content/uploads/2016/09/CellPhon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3248" r="693"/>
          <a:stretch/>
        </p:blipFill>
        <p:spPr bwMode="auto">
          <a:xfrm>
            <a:off x="1187449" y="1631950"/>
            <a:ext cx="6959601" cy="2832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29760" y="1385229"/>
            <a:ext cx="7033045" cy="3309668"/>
            <a:chOff x="1063085" y="1442379"/>
            <a:chExt cx="7033045" cy="3309668"/>
          </a:xfrm>
        </p:grpSpPr>
        <p:pic>
          <p:nvPicPr>
            <p:cNvPr id="1026" name="Picture 2" descr="Image result for Einstein's quote about wirel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85" y="1442379"/>
              <a:ext cx="7033045" cy="3309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638925" y="4295775"/>
              <a:ext cx="1362075" cy="35242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4" name="TextBox 3"/>
          <p:cNvSpPr txBox="1"/>
          <p:nvPr/>
        </p:nvSpPr>
        <p:spPr bwMode="auto">
          <a:xfrm>
            <a:off x="1104594" y="-57150"/>
            <a:ext cx="5408853" cy="3046988"/>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l"/>
            <a:r>
              <a:rPr lang="en-US" dirty="0" smtClean="0"/>
              <a:t>What is</a:t>
            </a:r>
          </a:p>
          <a:p>
            <a:pPr algn="l"/>
            <a:r>
              <a:rPr lang="en-US" dirty="0" smtClean="0"/>
              <a:t>Radio</a:t>
            </a:r>
            <a:r>
              <a:rPr lang="en-US" dirty="0"/>
              <a:t>?</a:t>
            </a:r>
          </a:p>
        </p:txBody>
      </p:sp>
    </p:spTree>
    <p:extLst>
      <p:ext uri="{BB962C8B-B14F-4D97-AF65-F5344CB8AC3E}">
        <p14:creationId xmlns:p14="http://schemas.microsoft.com/office/powerpoint/2010/main" val="35012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0"/>
                                        </p:tgtEl>
                                      </p:cBhvr>
                                    </p:animEffect>
                                    <p:set>
                                      <p:cBhvr>
                                        <p:cTn id="37" dur="1" fill="hold">
                                          <p:stCondLst>
                                            <p:cond delay="499"/>
                                          </p:stCondLst>
                                        </p:cTn>
                                        <p:tgtEl>
                                          <p:spTgt spid="103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ntr" presetSubtype="0"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xit" presetSubtype="0" fill="hold" grpId="0"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5" grpId="0"/>
      <p:bldP spid="23" grpId="0"/>
      <p:bldP spid="24" grpId="0"/>
      <p:bldP spid="2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  What is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pic>
        <p:nvPicPr>
          <p:cNvPr id="29" name="Picture 6" descr="http://s.hswstatic.com/gif/wireless-network-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34" y="1773177"/>
            <a:ext cx="2390957" cy="15939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720" y="1767600"/>
            <a:ext cx="2335386" cy="1605126"/>
          </a:xfrm>
          <a:prstGeom prst="rect">
            <a:avLst/>
          </a:prstGeom>
          <a:noFill/>
          <a:ln w="57150">
            <a:solidFill>
              <a:schemeClr val="bg1"/>
            </a:solidFill>
          </a:ln>
        </p:spPr>
      </p:pic>
      <p:pic>
        <p:nvPicPr>
          <p:cNvPr id="31" name="Picture 2" descr="https://timedotcom.files.wordpress.com/2014/11/smartphones.jpg?quality=75&amp;strip=color&amp;w=1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975" y="1672583"/>
            <a:ext cx="2428875" cy="179515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2" name="Picture 4" descr="http://www.homedepot.com/hdus/en_US/DTCCOM/HomePage/How_To/Buying_Guides/Building_Materials/HT_BG_BM_Garage-Door-Openers/Body/Images/350_NewStep_gar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963" y="1721803"/>
            <a:ext cx="2120900" cy="169672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3" name="Picture 10" descr="http://homexgarden.com/wp-content/uploads/2015/02/Microwave-oven-maintenance-tip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2136" y="1790517"/>
            <a:ext cx="2336553" cy="15592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www.patspapers.com/images/uploads/ez_pass_hold_main.jpg"/>
          <p:cNvPicPr>
            <a:picLocks noChangeAspect="1" noChangeArrowheads="1"/>
          </p:cNvPicPr>
          <p:nvPr/>
        </p:nvPicPr>
        <p:blipFill rotWithShape="1">
          <a:blip r:embed="rId8">
            <a:extLst>
              <a:ext uri="{28A0092B-C50C-407E-A947-70E740481C1C}">
                <a14:useLocalDpi xmlns:a14="http://schemas.microsoft.com/office/drawing/2010/main" val="0"/>
              </a:ext>
            </a:extLst>
          </a:blip>
          <a:srcRect t="19880" r="46563"/>
          <a:stretch/>
        </p:blipFill>
        <p:spPr bwMode="auto">
          <a:xfrm>
            <a:off x="3614854" y="1464285"/>
            <a:ext cx="1911118" cy="221175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bwMode="auto">
          <a:xfrm>
            <a:off x="1371294" y="1085850"/>
            <a:ext cx="6516528" cy="2800767"/>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l"/>
            <a:r>
              <a:rPr lang="en-US" sz="4400" i="1" dirty="0" smtClean="0"/>
              <a:t>Lot’s of things</a:t>
            </a:r>
          </a:p>
          <a:p>
            <a:pPr algn="l"/>
            <a:r>
              <a:rPr lang="en-US" sz="4400" i="1" dirty="0" smtClean="0"/>
              <a:t>we use every day</a:t>
            </a:r>
          </a:p>
          <a:p>
            <a:pPr algn="l"/>
            <a:r>
              <a:rPr lang="en-US" sz="4400" i="1" dirty="0" smtClean="0"/>
              <a:t>could be considered</a:t>
            </a:r>
          </a:p>
          <a:p>
            <a:pPr algn="l"/>
            <a:r>
              <a:rPr lang="en-US" sz="4400" i="1" dirty="0" smtClean="0"/>
              <a:t>forms of radio…</a:t>
            </a:r>
            <a:endParaRPr lang="en-US" sz="4400" i="1" dirty="0"/>
          </a:p>
        </p:txBody>
      </p:sp>
    </p:spTree>
    <p:extLst>
      <p:ext uri="{BB962C8B-B14F-4D97-AF65-F5344CB8AC3E}">
        <p14:creationId xmlns:p14="http://schemas.microsoft.com/office/powerpoint/2010/main" val="26343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500"/>
                            </p:stCondLst>
                            <p:childTnLst>
                              <p:par>
                                <p:cTn id="15" presetID="42" presetClass="path" presetSubtype="0" accel="50000" decel="50000" fill="hold" nodeType="afterEffect">
                                  <p:stCondLst>
                                    <p:cond delay="250"/>
                                  </p:stCondLst>
                                  <p:childTnLst>
                                    <p:animMotion origin="layout" path="M 3.61111E-6 4.36863E-6 L -0.23056 -0.23001 " pathEditMode="relative" rAng="0" ptsTypes="AA">
                                      <p:cBhvr>
                                        <p:cTn id="16" dur="500" fill="hold"/>
                                        <p:tgtEl>
                                          <p:spTgt spid="29"/>
                                        </p:tgtEl>
                                        <p:attrNameLst>
                                          <p:attrName>ppt_x</p:attrName>
                                          <p:attrName>ppt_y</p:attrName>
                                        </p:attrNameLst>
                                      </p:cBhvr>
                                      <p:rCtr x="-11528" y="-115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xit" presetSubtype="0" fill="hold" grpId="0"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42" presetClass="path" presetSubtype="0" accel="50000" decel="50000" fill="hold" nodeType="afterEffect">
                                  <p:stCondLst>
                                    <p:cond delay="250"/>
                                  </p:stCondLst>
                                  <p:childTnLst>
                                    <p:animMotion origin="layout" path="M 3.61111E-6 4.36863E-6 L 0.33784 0.22414 " pathEditMode="relative" rAng="0" ptsTypes="AA">
                                      <p:cBhvr>
                                        <p:cTn id="27" dur="500" fill="hold"/>
                                        <p:tgtEl>
                                          <p:spTgt spid="30"/>
                                        </p:tgtEl>
                                        <p:attrNameLst>
                                          <p:attrName>ppt_x</p:attrName>
                                          <p:attrName>ppt_y</p:attrName>
                                        </p:attrNameLst>
                                      </p:cBhvr>
                                      <p:rCtr x="16892" y="11207"/>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xit" presetSubtype="0" fill="hold" grpId="0"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accel="50000" decel="50000" fill="hold" nodeType="afterEffect">
                                  <p:stCondLst>
                                    <p:cond delay="250"/>
                                  </p:stCondLst>
                                  <p:childTnLst>
                                    <p:animMotion origin="layout" path="M 3.61111E-6 4.36863E-6 L -0.22726 0.18339 " pathEditMode="relative" rAng="0" ptsTypes="AA">
                                      <p:cBhvr>
                                        <p:cTn id="38" dur="500" fill="hold"/>
                                        <p:tgtEl>
                                          <p:spTgt spid="31"/>
                                        </p:tgtEl>
                                        <p:attrNameLst>
                                          <p:attrName>ppt_x</p:attrName>
                                          <p:attrName>ppt_y</p:attrName>
                                        </p:attrNameLst>
                                      </p:cBhvr>
                                      <p:rCtr x="-11372" y="9169"/>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xit" presetSubtype="0" fill="hold" grpId="0"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42" presetClass="path" presetSubtype="0" accel="50000" decel="50000" fill="hold" nodeType="afterEffect">
                                  <p:stCondLst>
                                    <p:cond delay="250"/>
                                  </p:stCondLst>
                                  <p:childTnLst>
                                    <p:animMotion origin="layout" path="M 3.61111E-6 4.36863E-6 L 0.05399 -0.26058 " pathEditMode="relative" rAng="0" ptsTypes="AA">
                                      <p:cBhvr>
                                        <p:cTn id="49" dur="500" fill="hold"/>
                                        <p:tgtEl>
                                          <p:spTgt spid="32"/>
                                        </p:tgtEl>
                                        <p:attrNameLst>
                                          <p:attrName>ppt_x</p:attrName>
                                          <p:attrName>ppt_y</p:attrName>
                                        </p:attrNameLst>
                                      </p:cBhvr>
                                      <p:rCtr x="2691" y="-13029"/>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xit" presetSubtype="0" fill="hold" grpId="0"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par>
                          <p:cTn id="58" fill="hold">
                            <p:stCondLst>
                              <p:cond delay="500"/>
                            </p:stCondLst>
                            <p:childTnLst>
                              <p:par>
                                <p:cTn id="59" presetID="42" presetClass="path" presetSubtype="0" accel="50000" decel="50000" fill="hold" nodeType="afterEffect">
                                  <p:stCondLst>
                                    <p:cond delay="250"/>
                                  </p:stCondLst>
                                  <p:childTnLst>
                                    <p:animMotion origin="layout" path="M 3.61111E-6 4.36863E-6 L 0.33611 -0.17691 " pathEditMode="relative" rAng="0" ptsTypes="AA">
                                      <p:cBhvr>
                                        <p:cTn id="60" dur="500" fill="hold"/>
                                        <p:tgtEl>
                                          <p:spTgt spid="33"/>
                                        </p:tgtEl>
                                        <p:attrNameLst>
                                          <p:attrName>ppt_x</p:attrName>
                                          <p:attrName>ppt_y</p:attrName>
                                        </p:attrNameLst>
                                      </p:cBhvr>
                                      <p:rCtr x="16806" y="-8861"/>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xit" presetSubtype="0" fill="hold" grpId="0"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par>
                          <p:cTn id="69" fill="hold">
                            <p:stCondLst>
                              <p:cond delay="500"/>
                            </p:stCondLst>
                            <p:childTnLst>
                              <p:par>
                                <p:cTn id="70" presetID="42" presetClass="path" presetSubtype="0" accel="50000" decel="50000" fill="hold" nodeType="afterEffect">
                                  <p:stCondLst>
                                    <p:cond delay="250"/>
                                  </p:stCondLst>
                                  <p:childTnLst>
                                    <p:animMotion origin="layout" path="M 3.61111E-6 4.36863E-6 L 0.04982 0.19697 " pathEditMode="relative" rAng="0" ptsTypes="AA">
                                      <p:cBhvr>
                                        <p:cTn id="71" dur="500" fill="hold"/>
                                        <p:tgtEl>
                                          <p:spTgt spid="34"/>
                                        </p:tgtEl>
                                        <p:attrNameLst>
                                          <p:attrName>ppt_x</p:attrName>
                                          <p:attrName>ppt_y</p:attrName>
                                        </p:attrNameLst>
                                      </p:cBhvr>
                                      <p:rCtr x="2483" y="98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1.a.:  Broadcast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pic>
        <p:nvPicPr>
          <p:cNvPr id="23" name="Picture 8" descr="http://media2.picsearch.com/is?_1XxwKuxdlRZJNmJM64oNBoIfyHpFicvUO3nwiZRGKc&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470888"/>
            <a:ext cx="3121513" cy="417426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4" name="Picture 2" descr="http://media2.picsearch.com/is?VguZ9Kg1jraGNOzUQfofeBD0qdEny4hiRIPVTfDZCH4&amp;height=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904" y="3162300"/>
            <a:ext cx="2874008" cy="13906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2" descr="https://lukem5455.files.wordpress.com/2013/04/spin_studi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099" y="563563"/>
            <a:ext cx="3133725" cy="2350294"/>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1.a.: Hobby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4791" b="7565"/>
          <a:stretch/>
        </p:blipFill>
        <p:spPr>
          <a:xfrm>
            <a:off x="4180582" y="458788"/>
            <a:ext cx="3084657" cy="2019300"/>
          </a:xfrm>
          <a:prstGeom prst="rect">
            <a:avLst/>
          </a:prstGeom>
          <a:noFill/>
          <a:ln w="57150">
            <a:solidFill>
              <a:schemeClr val="bg1"/>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742" y="2718692"/>
            <a:ext cx="3207708" cy="2131121"/>
          </a:xfrm>
          <a:prstGeom prst="rect">
            <a:avLst/>
          </a:prstGeom>
          <a:noFill/>
          <a:ln w="57150">
            <a:solidFill>
              <a:schemeClr val="bg1"/>
            </a:solid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526" y="528715"/>
            <a:ext cx="1417731" cy="1987473"/>
          </a:xfrm>
          <a:prstGeom prst="rect">
            <a:avLst/>
          </a:prstGeom>
          <a:noFill/>
          <a:ln w="57150">
            <a:solidFill>
              <a:schemeClr val="bg1"/>
            </a:solidFill>
          </a:ln>
        </p:spPr>
      </p:pic>
      <p:pic>
        <p:nvPicPr>
          <p:cNvPr id="26" name="Picture 2" descr="http://www.wia.org.au/discover/introduction/whoweare/images/Sco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364" y="2716212"/>
            <a:ext cx="1893461" cy="212407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2/22/RC_car_rock_crawl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220" y="389573"/>
            <a:ext cx="3275648" cy="218376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https://static.rcgroups.net/forums/attachments/2/7/4/2/9/6/ai17665606-204-thumb-gas_boats_for_beginners_splas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75" y="2992437"/>
            <a:ext cx="4757015" cy="181927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www.top-flite.com/airplanes/topa0210-05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4968" y="688466"/>
            <a:ext cx="4186557" cy="251193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40" name="Picture 16" descr="http://mycarneedsthis.com/wp-content/uploads/2015/12/753146485_c7aca7241f_b-1024x76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1225" y="639763"/>
            <a:ext cx="5175250" cy="388143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44" name="Picture 20" descr="http://thewirecutter.com/wp-content/uploads/2015/11/12-drones-blade-chroma-4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5588" y="1600200"/>
            <a:ext cx="4071937" cy="271462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8" name="Picture 14" descr="http://www.nextwavetech.com/wp-content/uploads/2015/07/drone-flyin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8100" y="314325"/>
            <a:ext cx="2998258" cy="449738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bwMode="auto">
          <a:xfrm>
            <a:off x="8658225"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21" name="TextBox 2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22" name="TextBox 2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pic>
        <p:nvPicPr>
          <p:cNvPr id="1042" name="Picture 18" descr="Best 2 Way Radios For Hunt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5775" y="760237"/>
            <a:ext cx="5657850" cy="308030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https://i.ytimg.com/vi/F8FvNfnjHUA/maxresdefault.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33943"/>
          <a:stretch/>
        </p:blipFill>
        <p:spPr bwMode="auto">
          <a:xfrm>
            <a:off x="5872632" y="2514600"/>
            <a:ext cx="2013427" cy="17145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500"/>
                                        <p:tgtEl>
                                          <p:spTgt spid="1034"/>
                                        </p:tgtEl>
                                      </p:cBhvr>
                                    </p:animEffect>
                                  </p:childTnLst>
                                </p:cTn>
                              </p:par>
                              <p:par>
                                <p:cTn id="26" presetID="10" presetClass="entr" presetSubtype="0"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5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30"/>
                                        </p:tgtEl>
                                      </p:cBhvr>
                                    </p:animEffect>
                                    <p:set>
                                      <p:cBhvr>
                                        <p:cTn id="33" dur="1" fill="hold">
                                          <p:stCondLst>
                                            <p:cond delay="499"/>
                                          </p:stCondLst>
                                        </p:cTn>
                                        <p:tgtEl>
                                          <p:spTgt spid="103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32"/>
                                        </p:tgtEl>
                                      </p:cBhvr>
                                    </p:animEffect>
                                    <p:set>
                                      <p:cBhvr>
                                        <p:cTn id="42" dur="1" fill="hold">
                                          <p:stCondLst>
                                            <p:cond delay="499"/>
                                          </p:stCondLst>
                                        </p:cTn>
                                        <p:tgtEl>
                                          <p:spTgt spid="103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animEffect transition="in" filter="fade">
                                      <p:cBhvr>
                                        <p:cTn id="45" dur="500"/>
                                        <p:tgtEl>
                                          <p:spTgt spid="1038"/>
                                        </p:tgtEl>
                                      </p:cBhvr>
                                    </p:animEffect>
                                  </p:childTnLst>
                                </p:cTn>
                              </p:par>
                              <p:par>
                                <p:cTn id="46" presetID="10" presetClass="entr" presetSubtype="0" fill="hold" nodeType="withEffect">
                                  <p:stCondLst>
                                    <p:cond delay="0"/>
                                  </p:stCondLst>
                                  <p:childTnLst>
                                    <p:set>
                                      <p:cBhvr>
                                        <p:cTn id="47" dur="1" fill="hold">
                                          <p:stCondLst>
                                            <p:cond delay="0"/>
                                          </p:stCondLst>
                                        </p:cTn>
                                        <p:tgtEl>
                                          <p:spTgt spid="1044"/>
                                        </p:tgtEl>
                                        <p:attrNameLst>
                                          <p:attrName>style.visibility</p:attrName>
                                        </p:attrNameLst>
                                      </p:cBhvr>
                                      <p:to>
                                        <p:strVal val="visible"/>
                                      </p:to>
                                    </p:set>
                                    <p:animEffect transition="in" filter="fade">
                                      <p:cBhvr>
                                        <p:cTn id="48" dur="500"/>
                                        <p:tgtEl>
                                          <p:spTgt spid="10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038"/>
                                        </p:tgtEl>
                                      </p:cBhvr>
                                    </p:animEffect>
                                    <p:set>
                                      <p:cBhvr>
                                        <p:cTn id="53" dur="1" fill="hold">
                                          <p:stCondLst>
                                            <p:cond delay="499"/>
                                          </p:stCondLst>
                                        </p:cTn>
                                        <p:tgtEl>
                                          <p:spTgt spid="1038"/>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44"/>
                                        </p:tgtEl>
                                      </p:cBhvr>
                                    </p:animEffect>
                                    <p:set>
                                      <p:cBhvr>
                                        <p:cTn id="59" dur="1" fill="hold">
                                          <p:stCondLst>
                                            <p:cond delay="499"/>
                                          </p:stCondLst>
                                        </p:cTn>
                                        <p:tgtEl>
                                          <p:spTgt spid="104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040"/>
                                        </p:tgtEl>
                                        <p:attrNameLst>
                                          <p:attrName>style.visibility</p:attrName>
                                        </p:attrNameLst>
                                      </p:cBhvr>
                                      <p:to>
                                        <p:strVal val="visible"/>
                                      </p:to>
                                    </p:set>
                                    <p:animEffect transition="in" filter="fade">
                                      <p:cBhvr>
                                        <p:cTn id="62" dur="500"/>
                                        <p:tgtEl>
                                          <p:spTgt spid="10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40"/>
                                        </p:tgtEl>
                                      </p:cBhvr>
                                    </p:animEffect>
                                    <p:set>
                                      <p:cBhvr>
                                        <p:cTn id="67" dur="1" fill="hold">
                                          <p:stCondLst>
                                            <p:cond delay="499"/>
                                          </p:stCondLst>
                                        </p:cTn>
                                        <p:tgtEl>
                                          <p:spTgt spid="1040"/>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042"/>
                                        </p:tgtEl>
                                        <p:attrNameLst>
                                          <p:attrName>style.visibility</p:attrName>
                                        </p:attrNameLst>
                                      </p:cBhvr>
                                      <p:to>
                                        <p:strVal val="visible"/>
                                      </p:to>
                                    </p:set>
                                    <p:animEffect transition="in" filter="fade">
                                      <p:cBhvr>
                                        <p:cTn id="73" dur="500"/>
                                        <p:tgtEl>
                                          <p:spTgt spid="1042"/>
                                        </p:tgtEl>
                                      </p:cBhvr>
                                    </p:animEffect>
                                  </p:childTnLst>
                                </p:cTn>
                              </p:par>
                              <p:par>
                                <p:cTn id="74" presetID="10"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animEffect transition="in" filter="fade">
                                      <p:cBhvr>
                                        <p:cTn id="7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1.b.: Broadcasting vs. Two-Way Radio</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pic>
        <p:nvPicPr>
          <p:cNvPr id="23" name="Picture 2" descr="http://media.web.britannica.com/eb-media/01/62901-004-2383D0EE.gif"/>
          <p:cNvPicPr>
            <a:picLocks noChangeAspect="1" noChangeArrowheads="1"/>
          </p:cNvPicPr>
          <p:nvPr/>
        </p:nvPicPr>
        <p:blipFill rotWithShape="1">
          <a:blip r:embed="rId3">
            <a:extLst>
              <a:ext uri="{28A0092B-C50C-407E-A947-70E740481C1C}">
                <a14:useLocalDpi xmlns:a14="http://schemas.microsoft.com/office/drawing/2010/main" val="0"/>
              </a:ext>
            </a:extLst>
          </a:blip>
          <a:srcRect b="4785"/>
          <a:stretch/>
        </p:blipFill>
        <p:spPr bwMode="auto">
          <a:xfrm>
            <a:off x="1597025" y="600075"/>
            <a:ext cx="570547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blogsdir.cms.rrcdn.com/91/files/2014/06/workerontwowayradio-Better-Roa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0" r="9132"/>
          <a:stretch/>
        </p:blipFill>
        <p:spPr bwMode="auto">
          <a:xfrm>
            <a:off x="1371600" y="451155"/>
            <a:ext cx="3413054" cy="269993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6" descr="http://www.twocommunications.com/wp-content/uploads/2016/02/Two-Way-Radi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509"/>
          <a:stretch/>
        </p:blipFill>
        <p:spPr bwMode="auto">
          <a:xfrm>
            <a:off x="5085715" y="1903588"/>
            <a:ext cx="3537584" cy="269559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6" name="Picture 10" descr="http://www.arrl.org/images/view/Ham_Radio_Operators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658938"/>
            <a:ext cx="4524375" cy="29337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7" name="Picture 12" descr="https://upload.wikimedia.org/wikipedia/commons/3/31/HamRadioGir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7979" y="443593"/>
            <a:ext cx="2631017" cy="197326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8" name="Picture 2" descr="https://media.consumeraffairs.com/files/cache/news/radio-car_medi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916" y="1959428"/>
            <a:ext cx="2517321" cy="25173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1.c.:  Call Signs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097" y="793506"/>
            <a:ext cx="3236090" cy="1797294"/>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http://www.gpb.org/sites/www.gpb.org/files/television/total_tv_coverage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763" y="638175"/>
            <a:ext cx="3121504" cy="394754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4" descr="http://www.themainestore.com/shop/images/100017-753.jpg"/>
          <p:cNvPicPr>
            <a:picLocks noChangeAspect="1" noChangeArrowheads="1"/>
          </p:cNvPicPr>
          <p:nvPr/>
        </p:nvPicPr>
        <p:blipFill rotWithShape="1">
          <a:blip r:embed="rId5">
            <a:extLst>
              <a:ext uri="{28A0092B-C50C-407E-A947-70E740481C1C}">
                <a14:useLocalDpi xmlns:a14="http://schemas.microsoft.com/office/drawing/2010/main" val="0"/>
              </a:ext>
            </a:extLst>
          </a:blip>
          <a:srcRect l="37328" t="6407" b="56427"/>
          <a:stretch/>
        </p:blipFill>
        <p:spPr bwMode="auto">
          <a:xfrm>
            <a:off x="1269999" y="2931886"/>
            <a:ext cx="3459352" cy="137885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104594" y="1485900"/>
            <a:ext cx="6928500" cy="1569660"/>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r>
              <a:rPr lang="en-US" dirty="0" smtClean="0"/>
              <a:t>Call Signs</a:t>
            </a:r>
            <a:endParaRPr lang="en-US" dirty="0"/>
          </a:p>
        </p:txBody>
      </p:sp>
    </p:spTree>
    <p:extLst>
      <p:ext uri="{BB962C8B-B14F-4D97-AF65-F5344CB8AC3E}">
        <p14:creationId xmlns:p14="http://schemas.microsoft.com/office/powerpoint/2010/main" val="17603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1.c.:  Call Signs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23" name="Content Placeholder 6"/>
          <p:cNvSpPr txBox="1">
            <a:spLocks/>
          </p:cNvSpPr>
          <p:nvPr/>
        </p:nvSpPr>
        <p:spPr>
          <a:xfrm>
            <a:off x="6203950" y="803623"/>
            <a:ext cx="2273300" cy="3539430"/>
          </a:xfrm>
          <a:prstGeom prst="rect">
            <a:avLst/>
          </a:prstGeom>
        </p:spPr>
        <p:txBody>
          <a:bodyPr vert="horz" wrap="square" lIns="91440" tIns="45720" rIns="91440" bIns="45720" rtlCol="0">
            <a:spAutoFit/>
          </a:bodyPr>
          <a:lstStyle>
            <a:defPPr>
              <a:defRPr lang="en-US"/>
            </a:defPPr>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AA - AL</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 - KZ</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 - NZ</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 - WZ  </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p:txBody>
      </p:sp>
      <p:grpSp>
        <p:nvGrpSpPr>
          <p:cNvPr id="24" name="Group 23"/>
          <p:cNvGrpSpPr/>
          <p:nvPr/>
        </p:nvGrpSpPr>
        <p:grpSpPr>
          <a:xfrm>
            <a:off x="1212916" y="636898"/>
            <a:ext cx="4084256" cy="3816011"/>
            <a:chOff x="1212916" y="636898"/>
            <a:chExt cx="4084256" cy="3816011"/>
          </a:xfrm>
        </p:grpSpPr>
        <p:sp>
          <p:nvSpPr>
            <p:cNvPr id="25" name="Rectangle 24"/>
            <p:cNvSpPr/>
            <p:nvPr/>
          </p:nvSpPr>
          <p:spPr>
            <a:xfrm>
              <a:off x="1214002" y="3252580"/>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WB8AXP</a:t>
              </a:r>
            </a:p>
          </p:txBody>
        </p:sp>
        <p:sp>
          <p:nvSpPr>
            <p:cNvPr id="26" name="Rectangle 25"/>
            <p:cNvSpPr/>
            <p:nvPr/>
          </p:nvSpPr>
          <p:spPr>
            <a:xfrm>
              <a:off x="1212916" y="636898"/>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cap="none" spc="50" dirty="0" smtClean="0">
                  <a:ln w="11430"/>
                  <a:solidFill>
                    <a:srgbClr val="3366FF"/>
                  </a:solidFill>
                  <a:effectLst>
                    <a:outerShdw blurRad="76200" dist="50800" dir="5400000" algn="tl" rotWithShape="0">
                      <a:srgbClr val="000000">
                        <a:alpha val="65000"/>
                      </a:srgbClr>
                    </a:outerShdw>
                  </a:effectLst>
                </a:rPr>
                <a:t>2GW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27" name="Rectangle 26"/>
            <p:cNvSpPr/>
            <p:nvPr/>
          </p:nvSpPr>
          <p:spPr>
            <a:xfrm>
              <a:off x="1213461" y="1507861"/>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AD4UM</a:t>
              </a:r>
            </a:p>
          </p:txBody>
        </p:sp>
        <p:sp>
          <p:nvSpPr>
            <p:cNvPr id="28" name="Rectangle 27"/>
            <p:cNvSpPr/>
            <p:nvPr/>
          </p:nvSpPr>
          <p:spPr>
            <a:xfrm>
              <a:off x="1214529" y="2374531"/>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cap="none" spc="50" dirty="0" smtClean="0">
                  <a:ln w="11430"/>
                  <a:solidFill>
                    <a:srgbClr val="3366FF"/>
                  </a:solidFill>
                  <a:effectLst>
                    <a:outerShdw blurRad="76200" dist="50800" dir="5400000" algn="tl" rotWithShape="0">
                      <a:srgbClr val="000000">
                        <a:alpha val="65000"/>
                      </a:srgbClr>
                    </a:outerShdw>
                  </a:effectLst>
                </a:rPr>
                <a:t>7QR</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grpSp>
      <p:grpSp>
        <p:nvGrpSpPr>
          <p:cNvPr id="29" name="Group 28"/>
          <p:cNvGrpSpPr/>
          <p:nvPr/>
        </p:nvGrpSpPr>
        <p:grpSpPr>
          <a:xfrm>
            <a:off x="1216264" y="636757"/>
            <a:ext cx="4084256" cy="3816011"/>
            <a:chOff x="1209766" y="638514"/>
            <a:chExt cx="4084256" cy="3816011"/>
          </a:xfrm>
        </p:grpSpPr>
        <p:sp>
          <p:nvSpPr>
            <p:cNvPr id="30" name="Rectangle 29"/>
            <p:cNvSpPr/>
            <p:nvPr/>
          </p:nvSpPr>
          <p:spPr>
            <a:xfrm>
              <a:off x="1210852" y="325419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WB</a:t>
              </a:r>
              <a:r>
                <a:rPr lang="en-US" sz="7200" b="1" spc="50" dirty="0">
                  <a:ln w="11430"/>
                  <a:solidFill>
                    <a:srgbClr val="3366FF"/>
                  </a:solidFill>
                  <a:effectLst>
                    <a:outerShdw blurRad="76200" dist="50800" dir="5400000" algn="tl" rotWithShape="0">
                      <a:srgbClr val="000000">
                        <a:alpha val="65000"/>
                      </a:srgbClr>
                    </a:outerShdw>
                  </a:effectLst>
                </a:rPr>
                <a:t>8AXP</a:t>
              </a:r>
            </a:p>
          </p:txBody>
        </p:sp>
        <p:sp>
          <p:nvSpPr>
            <p:cNvPr id="31" name="Rectangle 30"/>
            <p:cNvSpPr/>
            <p:nvPr/>
          </p:nvSpPr>
          <p:spPr>
            <a:xfrm>
              <a:off x="1209766" y="63851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smtClean="0">
                  <a:ln w="19050">
                    <a:solidFill>
                      <a:srgbClr val="FF0000"/>
                    </a:solidFill>
                    <a:prstDash val="solid"/>
                  </a:ln>
                  <a:solidFill>
                    <a:srgbClr val="FFFF00"/>
                  </a:solidFill>
                  <a:effectLst>
                    <a:outerShdw blurRad="50000" dist="50800" dir="7500000" algn="tl">
                      <a:srgbClr val="000000">
                        <a:shade val="5000"/>
                        <a:alpha val="35000"/>
                      </a:srgbClr>
                    </a:outerShdw>
                  </a:effectLst>
                </a:rPr>
                <a:t>K</a:t>
              </a:r>
              <a:r>
                <a:rPr lang="en-US" sz="7200" b="1" cap="none" spc="50" dirty="0" smtClean="0">
                  <a:ln w="11430"/>
                  <a:solidFill>
                    <a:srgbClr val="3366FF"/>
                  </a:solidFill>
                  <a:effectLst>
                    <a:outerShdw blurRad="76200" dist="50800" dir="5400000" algn="tl" rotWithShape="0">
                      <a:srgbClr val="000000">
                        <a:alpha val="65000"/>
                      </a:srgbClr>
                    </a:outerShdw>
                  </a:effectLst>
                </a:rPr>
                <a:t>2GW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32" name="Rectangle 31"/>
            <p:cNvSpPr/>
            <p:nvPr/>
          </p:nvSpPr>
          <p:spPr>
            <a:xfrm>
              <a:off x="1210311" y="150947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AD</a:t>
              </a:r>
              <a:r>
                <a:rPr lang="en-US" sz="7200" b="1" spc="50" dirty="0">
                  <a:ln w="11430"/>
                  <a:solidFill>
                    <a:srgbClr val="3366FF"/>
                  </a:solidFill>
                  <a:effectLst>
                    <a:outerShdw blurRad="76200" dist="50800" dir="5400000" algn="tl" rotWithShape="0">
                      <a:srgbClr val="000000">
                        <a:alpha val="65000"/>
                      </a:srgbClr>
                    </a:outerShdw>
                  </a:effectLst>
                </a:rPr>
                <a:t>4UM</a:t>
              </a:r>
            </a:p>
          </p:txBody>
        </p:sp>
        <p:sp>
          <p:nvSpPr>
            <p:cNvPr id="33" name="Rectangle 32"/>
            <p:cNvSpPr/>
            <p:nvPr/>
          </p:nvSpPr>
          <p:spPr>
            <a:xfrm>
              <a:off x="1211379" y="237614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N</a:t>
              </a:r>
              <a:r>
                <a:rPr lang="en-US" sz="7200" b="1" spc="50" dirty="0">
                  <a:ln w="11430"/>
                  <a:solidFill>
                    <a:srgbClr val="3366FF"/>
                  </a:solidFill>
                  <a:effectLst>
                    <a:outerShdw blurRad="76200" dist="50800" dir="5400000" algn="tl" rotWithShape="0">
                      <a:srgbClr val="000000">
                        <a:alpha val="65000"/>
                      </a:srgbClr>
                    </a:outerShdw>
                  </a:effectLst>
                </a:rPr>
                <a:t>7QR</a:t>
              </a:r>
            </a:p>
          </p:txBody>
        </p:sp>
      </p:grpSp>
      <p:grpSp>
        <p:nvGrpSpPr>
          <p:cNvPr id="34" name="Group 33"/>
          <p:cNvGrpSpPr/>
          <p:nvPr/>
        </p:nvGrpSpPr>
        <p:grpSpPr>
          <a:xfrm>
            <a:off x="1224061" y="638467"/>
            <a:ext cx="4084256" cy="3816011"/>
            <a:chOff x="1209130" y="638034"/>
            <a:chExt cx="4084256" cy="3816011"/>
          </a:xfrm>
        </p:grpSpPr>
        <p:sp>
          <p:nvSpPr>
            <p:cNvPr id="35" name="Rectangle 34"/>
            <p:cNvSpPr/>
            <p:nvPr/>
          </p:nvSpPr>
          <p:spPr>
            <a:xfrm>
              <a:off x="1210216" y="325371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8</a:t>
              </a:r>
              <a:r>
                <a:rPr lang="en-US" sz="7200" b="1" spc="50" dirty="0">
                  <a:ln w="11430"/>
                  <a:solidFill>
                    <a:srgbClr val="3366FF"/>
                  </a:solidFill>
                  <a:effectLst>
                    <a:outerShdw blurRad="76200" dist="50800" dir="5400000" algn="tl" rotWithShape="0">
                      <a:srgbClr val="000000">
                        <a:alpha val="65000"/>
                      </a:srgbClr>
                    </a:outerShdw>
                  </a:effectLst>
                </a:rPr>
                <a:t>AXP</a:t>
              </a:r>
            </a:p>
          </p:txBody>
        </p:sp>
        <p:sp>
          <p:nvSpPr>
            <p:cNvPr id="36" name="Rectangle 35"/>
            <p:cNvSpPr/>
            <p:nvPr/>
          </p:nvSpPr>
          <p:spPr>
            <a:xfrm>
              <a:off x="1209130" y="63803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2</a:t>
              </a:r>
              <a:r>
                <a:rPr lang="en-US" sz="7200" b="1" cap="none" spc="50" dirty="0" smtClean="0">
                  <a:ln w="11430"/>
                  <a:solidFill>
                    <a:srgbClr val="3366FF"/>
                  </a:solidFill>
                  <a:effectLst>
                    <a:outerShdw blurRad="76200" dist="50800" dir="5400000" algn="tl" rotWithShape="0">
                      <a:srgbClr val="000000">
                        <a:alpha val="65000"/>
                      </a:srgbClr>
                    </a:outerShdw>
                  </a:effectLst>
                </a:rPr>
                <a:t>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37" name="Rectangle 36"/>
            <p:cNvSpPr/>
            <p:nvPr/>
          </p:nvSpPr>
          <p:spPr>
            <a:xfrm>
              <a:off x="1209675" y="150899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4</a:t>
              </a:r>
              <a:r>
                <a:rPr lang="en-US" sz="7200" b="1" spc="50" dirty="0">
                  <a:ln w="11430"/>
                  <a:solidFill>
                    <a:srgbClr val="3366FF"/>
                  </a:solidFill>
                  <a:effectLst>
                    <a:outerShdw blurRad="76200" dist="50800" dir="5400000" algn="tl" rotWithShape="0">
                      <a:srgbClr val="000000">
                        <a:alpha val="65000"/>
                      </a:srgbClr>
                    </a:outerShdw>
                  </a:effectLst>
                </a:rPr>
                <a:t>UM</a:t>
              </a:r>
            </a:p>
          </p:txBody>
        </p:sp>
        <p:sp>
          <p:nvSpPr>
            <p:cNvPr id="38" name="Rectangle 37"/>
            <p:cNvSpPr/>
            <p:nvPr/>
          </p:nvSpPr>
          <p:spPr>
            <a:xfrm>
              <a:off x="1210743" y="237566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7</a:t>
              </a:r>
              <a:r>
                <a:rPr lang="en-US" sz="7200" b="1" spc="50" dirty="0">
                  <a:ln w="11430"/>
                  <a:solidFill>
                    <a:srgbClr val="3366FF"/>
                  </a:solidFill>
                  <a:effectLst>
                    <a:outerShdw blurRad="76200" dist="50800" dir="5400000" algn="tl" rotWithShape="0">
                      <a:srgbClr val="000000">
                        <a:alpha val="65000"/>
                      </a:srgbClr>
                    </a:outerShdw>
                  </a:effectLst>
                </a:rPr>
                <a:t>Q</a:t>
              </a:r>
              <a:r>
                <a:rPr lang="en-US" sz="7200" b="1" cap="none" spc="50" dirty="0" smtClean="0">
                  <a:ln w="11430"/>
                  <a:solidFill>
                    <a:srgbClr val="3366FF"/>
                  </a:solidFill>
                  <a:effectLst>
                    <a:outerShdw blurRad="76200" dist="50800" dir="5400000" algn="tl" rotWithShape="0">
                      <a:srgbClr val="000000">
                        <a:alpha val="65000"/>
                      </a:srgbClr>
                    </a:outerShdw>
                  </a:effectLst>
                </a:rPr>
                <a:t>R</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grpSp>
      <p:sp>
        <p:nvSpPr>
          <p:cNvPr id="39" name="TextBox 38"/>
          <p:cNvSpPr txBox="1"/>
          <p:nvPr/>
        </p:nvSpPr>
        <p:spPr>
          <a:xfrm>
            <a:off x="5484858" y="1412935"/>
            <a:ext cx="2933701" cy="1862048"/>
          </a:xfrm>
          <a:prstGeom prst="rect">
            <a:avLst/>
          </a:prstGeom>
        </p:spPr>
        <p:txBody>
          <a:bodyPr vert="horz" wrap="square" lIns="91440" tIns="45720" rIns="91440" bIns="45720" rtlCol="0">
            <a:spAutoFit/>
          </a:bodyPr>
          <a:lstStyle>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1500" b="1" dirty="0">
                <a:ln w="19050">
                  <a:solidFill>
                    <a:srgbClr val="FF0000"/>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0 - 9</a:t>
            </a:r>
          </a:p>
        </p:txBody>
      </p:sp>
    </p:spTree>
    <p:extLst>
      <p:ext uri="{BB962C8B-B14F-4D97-AF65-F5344CB8AC3E}">
        <p14:creationId xmlns:p14="http://schemas.microsoft.com/office/powerpoint/2010/main" val="787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3" grpId="0"/>
      <p:bldP spid="23" grpId="1"/>
      <p:bldP spid="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35797</TotalTime>
  <Words>910</Words>
  <Application>Microsoft Office PowerPoint</Application>
  <PresentationFormat>On-screen Show (16:9)</PresentationFormat>
  <Paragraphs>323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Req. 1.:  What is Radio?</vt:lpstr>
      <vt:lpstr>Req. 1.:  What is Radio?</vt:lpstr>
      <vt:lpstr>Req. 1.:  What is Radio?</vt:lpstr>
      <vt:lpstr>Req. 1.a.:  Broadcast Radio</vt:lpstr>
      <vt:lpstr>Req. 1.a.: Hobby Radio</vt:lpstr>
      <vt:lpstr>Req. 1.b.: Broadcasting vs. Two-Way Radio</vt:lpstr>
      <vt:lpstr>Req. 1.c.:  Call Signs</vt:lpstr>
      <vt:lpstr>Req. 1.c.:  Call Signs</vt:lpstr>
      <vt:lpstr>Req. 1.c.:  Call Signs</vt:lpstr>
      <vt:lpstr>Req. 1.c.: Call Signs</vt:lpstr>
      <vt:lpstr>Req. 1.d.:  Phonetic Alphabet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746</cp:revision>
  <cp:lastPrinted>2017-02-12T19:26:11Z</cp:lastPrinted>
  <dcterms:created xsi:type="dcterms:W3CDTF">2002-05-01T00:47:11Z</dcterms:created>
  <dcterms:modified xsi:type="dcterms:W3CDTF">2017-06-13T23:22:36Z</dcterms:modified>
</cp:coreProperties>
</file>