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86" r:id="rId3"/>
    <p:sldId id="281" r:id="rId4"/>
    <p:sldId id="282" r:id="rId5"/>
    <p:sldId id="262" r:id="rId6"/>
    <p:sldId id="283" r:id="rId7"/>
    <p:sldId id="284" r:id="rId8"/>
    <p:sldId id="287" r:id="rId9"/>
    <p:sldId id="288" r:id="rId10"/>
    <p:sldId id="289" r:id="rId11"/>
    <p:sldId id="290" r:id="rId12"/>
    <p:sldId id="292" r:id="rId13"/>
    <p:sldId id="294" r:id="rId14"/>
    <p:sldId id="293" r:id="rId15"/>
    <p:sldId id="295" r:id="rId16"/>
    <p:sldId id="297" r:id="rId17"/>
    <p:sldId id="298" r:id="rId18"/>
    <p:sldId id="296" r:id="rId19"/>
    <p:sldId id="291" r:id="rId20"/>
    <p:sldId id="299" r:id="rId21"/>
    <p:sldId id="300" r:id="rId22"/>
    <p:sldId id="301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Introduction" id="{779CC93D-E52E-4D84-901B-11D7331DD495}">
          <p14:sldIdLst>
            <p14:sldId id="259"/>
            <p14:sldId id="286"/>
            <p14:sldId id="281"/>
          </p14:sldIdLst>
        </p14:section>
        <p14:section name="What is Radio Scouting?" id="{ABA716BF-3A5C-4ADB-94C9-CFEF84EBA240}">
          <p14:sldIdLst>
            <p14:sldId id="282"/>
            <p14:sldId id="262"/>
          </p14:sldIdLst>
        </p14:section>
        <p14:section name="Who is Involved?" id="{C77BD050-7458-A143-BFAE-DD2F3B0E650B}">
          <p14:sldIdLst>
            <p14:sldId id="283"/>
            <p14:sldId id="284"/>
            <p14:sldId id="287"/>
            <p14:sldId id="288"/>
            <p14:sldId id="289"/>
          </p14:sldIdLst>
        </p14:section>
        <p14:section name="Results" id="{1CF40DD0-6AA1-5046-B53A-BA6F36DDD6D6}">
          <p14:sldIdLst>
            <p14:sldId id="290"/>
            <p14:sldId id="292"/>
            <p14:sldId id="294"/>
            <p14:sldId id="293"/>
            <p14:sldId id="295"/>
            <p14:sldId id="297"/>
            <p14:sldId id="298"/>
            <p14:sldId id="296"/>
          </p14:sldIdLst>
        </p14:section>
        <p14:section name="Get Involved" id="{C33E608A-4D23-5243-AB32-03BEA8181DEF}">
          <p14:sldIdLst>
            <p14:sldId id="291"/>
            <p14:sldId id="299"/>
            <p14:sldId id="300"/>
            <p14:sldId id="301"/>
          </p14:sldIdLst>
        </p14:section>
        <p14:section name="Conclusion and Summary" id="{790CEF5B-569A-4C2F-BED5-750B08C0E5AD}">
          <p14:sldIdLst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83976" autoAdjust="0"/>
  </p:normalViewPr>
  <p:slideViewPr>
    <p:cSldViewPr>
      <p:cViewPr>
        <p:scale>
          <a:sx n="150" d="100"/>
          <a:sy n="150" d="100"/>
        </p:scale>
        <p:origin x="-608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m:Desktop:World%20JOTA%20Organizer:2015%20Report:Spreadsheets:base%20numbers%20STATISTC2015%20-%20JBW%20Edi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im:Documents:BSA%20Ham%20Radio:Radio%20Merit%20Badge:Radio%20MB%20Stats:Radio%20Merit%20Badge%20His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427647760006"/>
          <c:y val="0.0375830116496973"/>
          <c:w val="0.788364521583153"/>
          <c:h val="0.780400183079008"/>
        </c:manualLayout>
      </c:layout>
      <c:barChart>
        <c:barDir val="col"/>
        <c:grouping val="stacked"/>
        <c:varyColors val="0"/>
        <c:ser>
          <c:idx val="4"/>
          <c:order val="2"/>
          <c:tx>
            <c:strRef>
              <c:f>'[base numbers STATISTC2015 - JBW Edits.xlsx]participation'!$F$2</c:f>
              <c:strCache>
                <c:ptCount val="1"/>
                <c:pt idx="0">
                  <c:v>Echolink &amp; Radio</c:v>
                </c:pt>
              </c:strCache>
            </c:strRef>
          </c:tx>
          <c:invertIfNegative val="0"/>
          <c:cat>
            <c:numRef>
              <c:f>'[base numbers STATISTC2015 - JBW Edits.xlsx]participation'!$A$3:$A$13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'[base numbers STATISTC2015 - JBW Edits.xlsx]participation'!$G$3:$G$11</c:f>
              <c:numCache>
                <c:formatCode>0</c:formatCode>
                <c:ptCount val="9"/>
                <c:pt idx="0">
                  <c:v>519135.7813364341</c:v>
                </c:pt>
                <c:pt idx="1">
                  <c:v>536656.0</c:v>
                </c:pt>
                <c:pt idx="2">
                  <c:v>569722.0</c:v>
                </c:pt>
                <c:pt idx="3">
                  <c:v>638479.0</c:v>
                </c:pt>
                <c:pt idx="4">
                  <c:v>702406.0</c:v>
                </c:pt>
                <c:pt idx="5">
                  <c:v>748796.0</c:v>
                </c:pt>
                <c:pt idx="6">
                  <c:v>724372.4325</c:v>
                </c:pt>
                <c:pt idx="7">
                  <c:v>689740.36</c:v>
                </c:pt>
                <c:pt idx="8">
                  <c:v>753710.4545000001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D3-4B85-B2FD-E6262F093B60}"/>
            </c:ext>
          </c:extLst>
        </c:ser>
        <c:ser>
          <c:idx val="1"/>
          <c:order val="3"/>
          <c:tx>
            <c:strRef>
              <c:f>'[base numbers STATISTC2015 - JBW Edits.xlsx]participation'!$I$2</c:f>
              <c:strCache>
                <c:ptCount val="1"/>
                <c:pt idx="0">
                  <c:v>internet</c:v>
                </c:pt>
              </c:strCache>
            </c:strRef>
          </c:tx>
          <c:invertIfNegative val="0"/>
          <c:cat>
            <c:numRef>
              <c:f>'[base numbers STATISTC2015 - JBW Edits.xlsx]participation'!$A$3:$A$13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'[base numbers STATISTC2015 - JBW Edits.xlsx]participation'!$I$3:$I$11</c:f>
              <c:numCache>
                <c:formatCode>General</c:formatCode>
                <c:ptCount val="9"/>
                <c:pt idx="8" formatCode="0">
                  <c:v>270000.0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D3-4B85-B2FD-E6262F093B60}"/>
            </c:ext>
          </c:extLst>
        </c:ser>
        <c:ser>
          <c:idx val="0"/>
          <c:order val="4"/>
          <c:tx>
            <c:strRef>
              <c:f>'[base numbers STATISTC2015 - JBW Edits.xlsx]participation'!$E$2</c:f>
              <c:strCache>
                <c:ptCount val="1"/>
                <c:pt idx="0">
                  <c:v>JOTAJOTI</c:v>
                </c:pt>
              </c:strCache>
            </c:strRef>
          </c:tx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7D3-4B85-B2FD-E6262F093B60}"/>
              </c:ext>
            </c:extLst>
          </c:dPt>
          <c:cat>
            <c:numRef>
              <c:f>'[base numbers STATISTC2015 - JBW Edits.xlsx]participation'!$A$3:$A$13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'[base numbers STATISTC2015 - JBW Edits.xlsx]participation'!$E$3:$E$13</c:f>
              <c:numCache>
                <c:formatCode>General</c:formatCode>
                <c:ptCount val="11"/>
                <c:pt idx="9" formatCode="0">
                  <c:v>1.332265005E6</c:v>
                </c:pt>
                <c:pt idx="10" formatCode="0">
                  <c:v>962358.7192000001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D3-4B85-B2FD-E6262F093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3040008"/>
        <c:axId val="-2123036952"/>
      </c:barChart>
      <c:lineChart>
        <c:grouping val="standard"/>
        <c:varyColors val="0"/>
        <c:ser>
          <c:idx val="2"/>
          <c:order val="0"/>
          <c:tx>
            <c:strRef>
              <c:f>'[base numbers STATISTC2015 - JBW Edits.xlsx]participation'!$B$2</c:f>
              <c:strCache>
                <c:ptCount val="1"/>
                <c:pt idx="0">
                  <c:v>Countries</c:v>
                </c:pt>
              </c:strCache>
            </c:strRef>
          </c:tx>
          <c:marker>
            <c:symbol val="none"/>
          </c:marker>
          <c:cat>
            <c:numRef>
              <c:f>'[base numbers STATISTC2015 - JBW Edits.xlsx]participation'!$A$3:$A$13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'[base numbers STATISTC2015 - JBW Edits.xlsx]participation'!$B$3:$B$13</c:f>
              <c:numCache>
                <c:formatCode>0</c:formatCode>
                <c:ptCount val="11"/>
                <c:pt idx="0">
                  <c:v>130.0</c:v>
                </c:pt>
                <c:pt idx="1">
                  <c:v>132.0</c:v>
                </c:pt>
                <c:pt idx="2">
                  <c:v>121.0</c:v>
                </c:pt>
                <c:pt idx="3">
                  <c:v>116.0</c:v>
                </c:pt>
                <c:pt idx="4">
                  <c:v>142.0</c:v>
                </c:pt>
                <c:pt idx="5">
                  <c:v>152.0</c:v>
                </c:pt>
                <c:pt idx="6">
                  <c:v>150.0</c:v>
                </c:pt>
                <c:pt idx="7">
                  <c:v>142.0</c:v>
                </c:pt>
                <c:pt idx="8">
                  <c:v>151.0</c:v>
                </c:pt>
                <c:pt idx="9">
                  <c:v>157.0</c:v>
                </c:pt>
                <c:pt idx="10">
                  <c:v>151.0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67D3-4B85-B2FD-E6262F093B60}"/>
            </c:ext>
          </c:extLst>
        </c:ser>
        <c:ser>
          <c:idx val="3"/>
          <c:order val="1"/>
          <c:tx>
            <c:strRef>
              <c:f>'[base numbers STATISTC2015 - JBW Edits.xlsx]participation'!$C$2</c:f>
              <c:strCache>
                <c:ptCount val="1"/>
                <c:pt idx="0">
                  <c:v>Reports</c:v>
                </c:pt>
              </c:strCache>
            </c:strRef>
          </c:tx>
          <c:marker>
            <c:symbol val="none"/>
          </c:marker>
          <c:cat>
            <c:numRef>
              <c:f>'[base numbers STATISTC2015 - JBW Edits.xlsx]participation'!$A$3:$A$13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'[base numbers STATISTC2015 - JBW Edits.xlsx]participation'!$C$3:$C$13</c:f>
              <c:numCache>
                <c:formatCode>0</c:formatCode>
                <c:ptCount val="11"/>
                <c:pt idx="0">
                  <c:v>39.0</c:v>
                </c:pt>
                <c:pt idx="1">
                  <c:v>43.0</c:v>
                </c:pt>
                <c:pt idx="2">
                  <c:v>38.0</c:v>
                </c:pt>
                <c:pt idx="3">
                  <c:v>31.0</c:v>
                </c:pt>
                <c:pt idx="4">
                  <c:v>34.0</c:v>
                </c:pt>
                <c:pt idx="5">
                  <c:v>39.0</c:v>
                </c:pt>
                <c:pt idx="6">
                  <c:v>33.0</c:v>
                </c:pt>
                <c:pt idx="7">
                  <c:v>29.0</c:v>
                </c:pt>
                <c:pt idx="8">
                  <c:v>30.0</c:v>
                </c:pt>
                <c:pt idx="9">
                  <c:v>39.0</c:v>
                </c:pt>
                <c:pt idx="10">
                  <c:v>27.0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67D3-4B85-B2FD-E6262F093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3048664"/>
        <c:axId val="-2123045512"/>
      </c:lineChart>
      <c:catAx>
        <c:axId val="-21230486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2123045512"/>
        <c:crosses val="autoZero"/>
        <c:auto val="0"/>
        <c:lblAlgn val="ctr"/>
        <c:lblOffset val="100"/>
        <c:tickMarkSkip val="1"/>
        <c:noMultiLvlLbl val="0"/>
      </c:catAx>
      <c:valAx>
        <c:axId val="-2123045512"/>
        <c:scaling>
          <c:orientation val="minMax"/>
          <c:max val="180.0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nl-NL" sz="1100"/>
                  <a:t>number of reports / countries</a:t>
                </a:r>
              </a:p>
            </c:rich>
          </c:tx>
          <c:layout>
            <c:manualLayout>
              <c:xMode val="edge"/>
              <c:yMode val="edge"/>
              <c:x val="0.0269426567580692"/>
              <c:y val="0.192336667376037"/>
            </c:manualLayout>
          </c:layout>
          <c:overlay val="0"/>
        </c:title>
        <c:numFmt formatCode="0" sourceLinked="1"/>
        <c:majorTickMark val="cross"/>
        <c:minorTickMark val="cross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2123048664"/>
        <c:crosses val="autoZero"/>
        <c:crossBetween val="between"/>
        <c:majorUnit val="10.0"/>
        <c:minorUnit val="5.0"/>
      </c:valAx>
      <c:catAx>
        <c:axId val="-2123040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123036952"/>
        <c:crosses val="autoZero"/>
        <c:auto val="0"/>
        <c:lblAlgn val="ctr"/>
        <c:lblOffset val="100"/>
        <c:noMultiLvlLbl val="0"/>
      </c:catAx>
      <c:valAx>
        <c:axId val="-2123036952"/>
        <c:scaling>
          <c:orientation val="minMax"/>
          <c:max val="1.4E6"/>
        </c:scaling>
        <c:delete val="0"/>
        <c:axPos val="r"/>
        <c:title>
          <c:tx>
            <c:rich>
              <a:bodyPr/>
              <a:lstStyle/>
              <a:p>
                <a:pPr>
                  <a:defRPr sz="1100"/>
                </a:pPr>
                <a:r>
                  <a:rPr lang="nl-NL" sz="1100"/>
                  <a:t>number of participants</a:t>
                </a:r>
              </a:p>
            </c:rich>
          </c:tx>
          <c:layout>
            <c:manualLayout>
              <c:xMode val="edge"/>
              <c:yMode val="edge"/>
              <c:x val="0.954245795697962"/>
              <c:y val="0.256448937205053"/>
            </c:manualLayout>
          </c:layout>
          <c:overlay val="0"/>
        </c:title>
        <c:numFmt formatCode="0" sourceLinked="1"/>
        <c:majorTickMark val="cross"/>
        <c:minorTickMark val="cross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2123040008"/>
        <c:crosses val="max"/>
        <c:crossBetween val="between"/>
        <c:majorUnit val="100000.0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'[Radio Merit Badge History.xlsx]Data 2'!$A$2:$A$67</c:f>
              <c:numCache>
                <c:formatCode>General</c:formatCode>
                <c:ptCount val="66"/>
                <c:pt idx="0">
                  <c:v>1950.0</c:v>
                </c:pt>
                <c:pt idx="1">
                  <c:v>1951.0</c:v>
                </c:pt>
                <c:pt idx="2">
                  <c:v>1952.0</c:v>
                </c:pt>
                <c:pt idx="3">
                  <c:v>1953.0</c:v>
                </c:pt>
                <c:pt idx="4">
                  <c:v>1954.0</c:v>
                </c:pt>
                <c:pt idx="5">
                  <c:v>1955.0</c:v>
                </c:pt>
                <c:pt idx="6">
                  <c:v>1956.0</c:v>
                </c:pt>
                <c:pt idx="7">
                  <c:v>1957.0</c:v>
                </c:pt>
                <c:pt idx="8">
                  <c:v>1958.0</c:v>
                </c:pt>
                <c:pt idx="9">
                  <c:v>1959.0</c:v>
                </c:pt>
                <c:pt idx="10">
                  <c:v>1960.0</c:v>
                </c:pt>
                <c:pt idx="11">
                  <c:v>1961.0</c:v>
                </c:pt>
                <c:pt idx="12">
                  <c:v>1962.0</c:v>
                </c:pt>
                <c:pt idx="13">
                  <c:v>1963.0</c:v>
                </c:pt>
                <c:pt idx="14">
                  <c:v>1964.0</c:v>
                </c:pt>
                <c:pt idx="15">
                  <c:v>1965.0</c:v>
                </c:pt>
                <c:pt idx="16">
                  <c:v>1966.0</c:v>
                </c:pt>
                <c:pt idx="17">
                  <c:v>1967.0</c:v>
                </c:pt>
                <c:pt idx="18">
                  <c:v>1968.0</c:v>
                </c:pt>
                <c:pt idx="19">
                  <c:v>1969.0</c:v>
                </c:pt>
                <c:pt idx="20">
                  <c:v>1970.0</c:v>
                </c:pt>
                <c:pt idx="21">
                  <c:v>1971.0</c:v>
                </c:pt>
                <c:pt idx="22">
                  <c:v>1972.0</c:v>
                </c:pt>
                <c:pt idx="23">
                  <c:v>1973.0</c:v>
                </c:pt>
                <c:pt idx="24">
                  <c:v>1974.0</c:v>
                </c:pt>
                <c:pt idx="25">
                  <c:v>1975.0</c:v>
                </c:pt>
                <c:pt idx="26">
                  <c:v>1976.0</c:v>
                </c:pt>
                <c:pt idx="27">
                  <c:v>1977.0</c:v>
                </c:pt>
                <c:pt idx="28">
                  <c:v>1978.0</c:v>
                </c:pt>
                <c:pt idx="29">
                  <c:v>1979.0</c:v>
                </c:pt>
                <c:pt idx="30">
                  <c:v>1980.0</c:v>
                </c:pt>
                <c:pt idx="31">
                  <c:v>1981.0</c:v>
                </c:pt>
                <c:pt idx="32">
                  <c:v>1982.0</c:v>
                </c:pt>
                <c:pt idx="33">
                  <c:v>1983.0</c:v>
                </c:pt>
                <c:pt idx="34">
                  <c:v>1984.0</c:v>
                </c:pt>
                <c:pt idx="35">
                  <c:v>1985.0</c:v>
                </c:pt>
                <c:pt idx="36">
                  <c:v>1986.0</c:v>
                </c:pt>
                <c:pt idx="37">
                  <c:v>1987.0</c:v>
                </c:pt>
                <c:pt idx="38">
                  <c:v>1988.0</c:v>
                </c:pt>
                <c:pt idx="39">
                  <c:v>1989.0</c:v>
                </c:pt>
                <c:pt idx="40">
                  <c:v>1990.0</c:v>
                </c:pt>
                <c:pt idx="41">
                  <c:v>1991.0</c:v>
                </c:pt>
                <c:pt idx="42">
                  <c:v>1992.0</c:v>
                </c:pt>
                <c:pt idx="43">
                  <c:v>1993.0</c:v>
                </c:pt>
                <c:pt idx="44">
                  <c:v>1994.0</c:v>
                </c:pt>
                <c:pt idx="45">
                  <c:v>1995.0</c:v>
                </c:pt>
                <c:pt idx="46">
                  <c:v>1996.0</c:v>
                </c:pt>
                <c:pt idx="47">
                  <c:v>1997.0</c:v>
                </c:pt>
                <c:pt idx="48">
                  <c:v>1998.0</c:v>
                </c:pt>
                <c:pt idx="49">
                  <c:v>1999.0</c:v>
                </c:pt>
                <c:pt idx="50">
                  <c:v>2000.0</c:v>
                </c:pt>
                <c:pt idx="51">
                  <c:v>2001.0</c:v>
                </c:pt>
                <c:pt idx="52">
                  <c:v>2002.0</c:v>
                </c:pt>
                <c:pt idx="53">
                  <c:v>2003.0</c:v>
                </c:pt>
                <c:pt idx="54">
                  <c:v>2004.0</c:v>
                </c:pt>
                <c:pt idx="55">
                  <c:v>2005.0</c:v>
                </c:pt>
                <c:pt idx="56">
                  <c:v>2006.0</c:v>
                </c:pt>
                <c:pt idx="57">
                  <c:v>2007.0</c:v>
                </c:pt>
                <c:pt idx="58">
                  <c:v>2008.0</c:v>
                </c:pt>
                <c:pt idx="59">
                  <c:v>2009.0</c:v>
                </c:pt>
                <c:pt idx="60">
                  <c:v>2010.0</c:v>
                </c:pt>
                <c:pt idx="61">
                  <c:v>2011.0</c:v>
                </c:pt>
                <c:pt idx="62">
                  <c:v>2012.0</c:v>
                </c:pt>
                <c:pt idx="63">
                  <c:v>2013.0</c:v>
                </c:pt>
                <c:pt idx="64">
                  <c:v>2014.0</c:v>
                </c:pt>
                <c:pt idx="65">
                  <c:v>2015.0</c:v>
                </c:pt>
              </c:numCache>
            </c:numRef>
          </c:cat>
          <c:val>
            <c:numRef>
              <c:f>'[Radio Merit Badge History.xlsx]Data 2'!$B$2:$B$67</c:f>
              <c:numCache>
                <c:formatCode>General</c:formatCode>
                <c:ptCount val="66"/>
                <c:pt idx="0">
                  <c:v>429.0</c:v>
                </c:pt>
                <c:pt idx="1">
                  <c:v>577.0</c:v>
                </c:pt>
                <c:pt idx="2">
                  <c:v>738.0</c:v>
                </c:pt>
                <c:pt idx="3">
                  <c:v>822.0</c:v>
                </c:pt>
                <c:pt idx="4" formatCode="#,##0">
                  <c:v>1195.0</c:v>
                </c:pt>
                <c:pt idx="5" formatCode="#,##0">
                  <c:v>1562.0</c:v>
                </c:pt>
                <c:pt idx="6" formatCode="#,##0">
                  <c:v>1684.0</c:v>
                </c:pt>
                <c:pt idx="7" formatCode="#,##0">
                  <c:v>2044.0</c:v>
                </c:pt>
                <c:pt idx="8" formatCode="#,##0">
                  <c:v>2112.0</c:v>
                </c:pt>
                <c:pt idx="9" formatCode="#,##0">
                  <c:v>2080.0</c:v>
                </c:pt>
                <c:pt idx="10" formatCode="#,##0">
                  <c:v>2236.0</c:v>
                </c:pt>
                <c:pt idx="11" formatCode="#,##0">
                  <c:v>2012.0</c:v>
                </c:pt>
                <c:pt idx="12" formatCode="#,##0">
                  <c:v>1856.0</c:v>
                </c:pt>
                <c:pt idx="13" formatCode="#,##0">
                  <c:v>1902.0</c:v>
                </c:pt>
                <c:pt idx="14" formatCode="#,##0">
                  <c:v>1846.0</c:v>
                </c:pt>
                <c:pt idx="15" formatCode="#,##0">
                  <c:v>1920.0</c:v>
                </c:pt>
                <c:pt idx="16" formatCode="#,##0">
                  <c:v>1551.0</c:v>
                </c:pt>
                <c:pt idx="17" formatCode="#,##0">
                  <c:v>1514.0</c:v>
                </c:pt>
                <c:pt idx="18" formatCode="#,##0">
                  <c:v>1497.0</c:v>
                </c:pt>
                <c:pt idx="19" formatCode="#,##0">
                  <c:v>1550.0</c:v>
                </c:pt>
                <c:pt idx="20" formatCode="#,##0">
                  <c:v>1612.0</c:v>
                </c:pt>
                <c:pt idx="21" formatCode="#,##0">
                  <c:v>1534.0</c:v>
                </c:pt>
                <c:pt idx="22" formatCode="#,##0">
                  <c:v>1745.0</c:v>
                </c:pt>
                <c:pt idx="23" formatCode="#,##0">
                  <c:v>2266.0</c:v>
                </c:pt>
                <c:pt idx="27" formatCode="#,##0">
                  <c:v>1880.0</c:v>
                </c:pt>
                <c:pt idx="28" formatCode="#,##0">
                  <c:v>1696.0</c:v>
                </c:pt>
                <c:pt idx="29" formatCode="#,##0">
                  <c:v>883.0</c:v>
                </c:pt>
                <c:pt idx="30" formatCode="#,##0">
                  <c:v>552.0</c:v>
                </c:pt>
                <c:pt idx="31" formatCode="#,##0">
                  <c:v>709.0</c:v>
                </c:pt>
                <c:pt idx="32" formatCode="#,##0">
                  <c:v>655.0</c:v>
                </c:pt>
                <c:pt idx="33" formatCode="#,##0">
                  <c:v>697.0</c:v>
                </c:pt>
                <c:pt idx="34" formatCode="#,##0">
                  <c:v>531.0</c:v>
                </c:pt>
                <c:pt idx="35" formatCode="#,##0">
                  <c:v>743.0</c:v>
                </c:pt>
                <c:pt idx="36" formatCode="#,##0">
                  <c:v>665.0</c:v>
                </c:pt>
                <c:pt idx="37" formatCode="#,##0">
                  <c:v>714.0</c:v>
                </c:pt>
                <c:pt idx="38" formatCode="#,##0">
                  <c:v>742.0</c:v>
                </c:pt>
                <c:pt idx="39" formatCode="#,##0">
                  <c:v>854.0</c:v>
                </c:pt>
                <c:pt idx="40" formatCode="#,##0">
                  <c:v>954.0</c:v>
                </c:pt>
                <c:pt idx="41" formatCode="#,##0">
                  <c:v>1132.0</c:v>
                </c:pt>
                <c:pt idx="42" formatCode="#,##0">
                  <c:v>1361.0</c:v>
                </c:pt>
                <c:pt idx="43" formatCode="#,##0">
                  <c:v>1549.0</c:v>
                </c:pt>
                <c:pt idx="44" formatCode="#,##0">
                  <c:v>1325.0</c:v>
                </c:pt>
                <c:pt idx="45" formatCode="#,##0">
                  <c:v>1802.0</c:v>
                </c:pt>
                <c:pt idx="46" formatCode="#,##0">
                  <c:v>1655.0</c:v>
                </c:pt>
                <c:pt idx="47" formatCode="#,##0">
                  <c:v>2290.0</c:v>
                </c:pt>
                <c:pt idx="48" formatCode="#,##0">
                  <c:v>2720.0</c:v>
                </c:pt>
                <c:pt idx="49" formatCode="#,##0">
                  <c:v>3915.0</c:v>
                </c:pt>
                <c:pt idx="50" formatCode="#,##0">
                  <c:v>3982.0</c:v>
                </c:pt>
                <c:pt idx="51" formatCode="#,##0">
                  <c:v>3623.0</c:v>
                </c:pt>
                <c:pt idx="52" formatCode="#,##0">
                  <c:v>4232.0</c:v>
                </c:pt>
                <c:pt idx="53" formatCode="#,##0">
                  <c:v>5417.0</c:v>
                </c:pt>
                <c:pt idx="54" formatCode="#,##0">
                  <c:v>5394.0</c:v>
                </c:pt>
                <c:pt idx="55" formatCode="#,##0">
                  <c:v>4963.0</c:v>
                </c:pt>
                <c:pt idx="56" formatCode="#,##0">
                  <c:v>5058.0</c:v>
                </c:pt>
                <c:pt idx="57" formatCode="#,##0">
                  <c:v>5766.0</c:v>
                </c:pt>
                <c:pt idx="58" formatCode="#,##0">
                  <c:v>5829.0</c:v>
                </c:pt>
                <c:pt idx="59" formatCode="#,##0">
                  <c:v>7190.0</c:v>
                </c:pt>
                <c:pt idx="60" formatCode="#,##0">
                  <c:v>6994.0</c:v>
                </c:pt>
                <c:pt idx="61" formatCode="#,##0">
                  <c:v>6257.0</c:v>
                </c:pt>
                <c:pt idx="62" formatCode="#,##0">
                  <c:v>6957.0</c:v>
                </c:pt>
                <c:pt idx="63" formatCode="#,##0">
                  <c:v>7208.0</c:v>
                </c:pt>
                <c:pt idx="64" formatCode="#,##0">
                  <c:v>6665.0</c:v>
                </c:pt>
                <c:pt idx="65" formatCode="#,##0">
                  <c:v>6709.0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2458488"/>
        <c:axId val="-2122455448"/>
      </c:barChart>
      <c:catAx>
        <c:axId val="-2122458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 anchor="ctr" anchorCtr="1"/>
          <a:lstStyle/>
          <a:p>
            <a:pPr>
              <a:defRPr sz="1400" kern="1200"/>
            </a:pPr>
            <a:endParaRPr lang="en-US"/>
          </a:p>
        </c:txPr>
        <c:crossAx val="-2122455448"/>
        <c:crosses val="autoZero"/>
        <c:auto val="1"/>
        <c:lblAlgn val="ctr"/>
        <c:lblOffset val="100"/>
        <c:noMultiLvlLbl val="0"/>
      </c:catAx>
      <c:valAx>
        <c:axId val="-2122455448"/>
        <c:scaling>
          <c:orientation val="minMax"/>
          <c:max val="7500.0"/>
          <c:min val="0.0"/>
        </c:scaling>
        <c:delete val="0"/>
        <c:axPos val="l"/>
        <c:majorGridlines/>
        <c:numFmt formatCode="#,##0" sourceLinked="0"/>
        <c:majorTickMark val="out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22458488"/>
        <c:crosses val="autoZero"/>
        <c:crossBetween val="between"/>
        <c:minorUnit val="500.0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dirty="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/>
            </a:rPr>
            <a:t>Scouting Advancement – Radio Merit Badge</a:t>
          </a:r>
          <a:endParaRPr lang="en-US" sz="3200" dirty="0">
            <a:effectLst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/>
            </a:rPr>
            <a:t>Licensing and Morse Code – Uniform Badges</a:t>
          </a:r>
          <a:endParaRPr lang="en-US" sz="3200" dirty="0">
            <a:effectLst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>
        <a:effectLst>
          <a:outerShdw blurRad="40005" dist="22987" dir="5400000" algn="tl" rotWithShape="0">
            <a:srgbClr val="000000">
              <a:alpha val="35000"/>
            </a:srgbClr>
          </a:outerShdw>
        </a:effectLst>
      </dgm:spPr>
      <dgm:t>
        <a:bodyPr/>
        <a:lstStyle/>
        <a:p>
          <a:pPr marL="280988" indent="-280988"/>
          <a:r>
            <a:rPr lang="en-US" sz="3200" dirty="0" smtClean="0">
              <a:effectLst/>
            </a:rPr>
            <a:t>Jamboree on the Air –  Introduction for Scouts</a:t>
          </a:r>
          <a:endParaRPr lang="en-US" sz="3200" dirty="0">
            <a:effectLst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DB37D63A-D0CA-3540-92C7-26E60F4E711C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/>
            </a:rPr>
            <a:t>4</a:t>
          </a:r>
          <a:endParaRPr lang="en-US" sz="3200" dirty="0">
            <a:effectLst/>
          </a:endParaRPr>
        </a:p>
      </dgm:t>
    </dgm:pt>
    <dgm:pt modelId="{73BF08B7-4E4A-D349-8C04-52F7170520A5}" type="parTrans" cxnId="{707798B0-9343-AF4A-8F3D-791318CE3C8A}">
      <dgm:prSet/>
      <dgm:spPr/>
      <dgm:t>
        <a:bodyPr/>
        <a:lstStyle/>
        <a:p>
          <a:endParaRPr lang="en-US"/>
        </a:p>
      </dgm:t>
    </dgm:pt>
    <dgm:pt modelId="{B1A1D139-F4E3-BA41-85C0-3AA52CF39013}" type="sibTrans" cxnId="{707798B0-9343-AF4A-8F3D-791318CE3C8A}">
      <dgm:prSet/>
      <dgm:spPr/>
      <dgm:t>
        <a:bodyPr/>
        <a:lstStyle/>
        <a:p>
          <a:endParaRPr lang="en-US"/>
        </a:p>
      </dgm:t>
    </dgm:pt>
    <dgm:pt modelId="{E126B888-6060-034A-9857-A63174666B9F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/>
            </a:rPr>
            <a:t>Leader Recognition –        ARRL Service to Scouting</a:t>
          </a:r>
          <a:endParaRPr lang="en-US" sz="3200" dirty="0">
            <a:effectLst/>
          </a:endParaRPr>
        </a:p>
      </dgm:t>
    </dgm:pt>
    <dgm:pt modelId="{02AB2BBA-9F99-3D44-88B2-552D4959C35B}" type="parTrans" cxnId="{104CF5B7-0E47-4C4C-8305-DA6928836201}">
      <dgm:prSet/>
      <dgm:spPr/>
      <dgm:t>
        <a:bodyPr/>
        <a:lstStyle/>
        <a:p>
          <a:endParaRPr lang="en-US"/>
        </a:p>
      </dgm:t>
    </dgm:pt>
    <dgm:pt modelId="{7C3E7503-093A-4249-8804-2BCBE727B31D}" type="sibTrans" cxnId="{104CF5B7-0E47-4C4C-8305-DA6928836201}">
      <dgm:prSet/>
      <dgm:spPr/>
      <dgm:t>
        <a:bodyPr/>
        <a:lstStyle/>
        <a:p>
          <a:endParaRPr 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4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AED64BD-5B68-5B4F-B92C-19920E0C878C}" type="pres">
      <dgm:prSet presAssocID="{88B75C29-8054-417D-BCE3-878A55118F6D}" presName="sp" presStyleCnt="0"/>
      <dgm:spPr/>
    </dgm:pt>
    <dgm:pt modelId="{8ED2A658-D98E-074B-9102-691129BA5826}" type="pres">
      <dgm:prSet presAssocID="{DB37D63A-D0CA-3540-92C7-26E60F4E711C}" presName="linNode" presStyleCnt="0"/>
      <dgm:spPr/>
    </dgm:pt>
    <dgm:pt modelId="{557DD373-86ED-0B4E-A834-9CA644652FE2}" type="pres">
      <dgm:prSet presAssocID="{DB37D63A-D0CA-3540-92C7-26E60F4E711C}" presName="parentText" presStyleLbl="node1" presStyleIdx="3" presStyleCnt="4" custScaleX="494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84D58-7D9B-FB40-A575-B018A27F204A}" type="pres">
      <dgm:prSet presAssocID="{DB37D63A-D0CA-3540-92C7-26E60F4E711C}" presName="descendantText" presStyleLbl="alignAccFollowNode1" presStyleIdx="3" presStyleCnt="4" custScaleX="127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707798B0-9343-AF4A-8F3D-791318CE3C8A}" srcId="{F6FEADD9-F67D-41F5-BA4C-3C84956E7F46}" destId="{DB37D63A-D0CA-3540-92C7-26E60F4E711C}" srcOrd="3" destOrd="0" parTransId="{73BF08B7-4E4A-D349-8C04-52F7170520A5}" sibTransId="{B1A1D139-F4E3-BA41-85C0-3AA52CF39013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02EBA955-D031-C741-95B8-747E19898426}" type="presOf" srcId="{E126B888-6060-034A-9857-A63174666B9F}" destId="{4CD84D58-7D9B-FB40-A575-B018A27F204A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5CEB876A-B2AA-F24F-8B85-510821A1CB87}" type="presOf" srcId="{DB37D63A-D0CA-3540-92C7-26E60F4E711C}" destId="{557DD373-86ED-0B4E-A834-9CA644652FE2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04CF5B7-0E47-4C4C-8305-DA6928836201}" srcId="{DB37D63A-D0CA-3540-92C7-26E60F4E711C}" destId="{E126B888-6060-034A-9857-A63174666B9F}" srcOrd="0" destOrd="0" parTransId="{02AB2BBA-9F99-3D44-88B2-552D4959C35B}" sibTransId="{7C3E7503-093A-4249-8804-2BCBE727B31D}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  <dgm:cxn modelId="{0F546D2C-79F3-8943-919C-21173E538041}" type="presParOf" srcId="{AAE7A1E6-6847-453D-B55B-8A82BF138C1D}" destId="{EAED64BD-5B68-5B4F-B92C-19920E0C878C}" srcOrd="5" destOrd="0" presId="urn:microsoft.com/office/officeart/2005/8/layout/vList5"/>
    <dgm:cxn modelId="{87BCAB20-0DB5-7946-9A1A-40776CFC1FBF}" type="presParOf" srcId="{AAE7A1E6-6847-453D-B55B-8A82BF138C1D}" destId="{8ED2A658-D98E-074B-9102-691129BA5826}" srcOrd="6" destOrd="0" presId="urn:microsoft.com/office/officeart/2005/8/layout/vList5"/>
    <dgm:cxn modelId="{E00CD34E-733A-4C44-9627-78E7A449A904}" type="presParOf" srcId="{8ED2A658-D98E-074B-9102-691129BA5826}" destId="{557DD373-86ED-0B4E-A834-9CA644652FE2}" srcOrd="0" destOrd="0" presId="urn:microsoft.com/office/officeart/2005/8/layout/vList5"/>
    <dgm:cxn modelId="{0E1B7274-494B-304E-B4D4-DE2B1BC47B9D}" type="presParOf" srcId="{8ED2A658-D98E-074B-9102-691129BA5826}" destId="{4CD84D58-7D9B-FB40-A575-B018A27F20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778893" y="-2390963"/>
          <a:ext cx="880467" cy="58870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7" dir="5400000" algn="tl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/>
            </a:rPr>
            <a:t>Jamboree on the Air –  Introduction for Scouts</a:t>
          </a:r>
          <a:endParaRPr lang="en-US" sz="3200" kern="1200" dirty="0">
            <a:effectLst/>
          </a:endParaRPr>
        </a:p>
      </dsp:txBody>
      <dsp:txXfrm rot="-5400000">
        <a:off x="1275583" y="112347"/>
        <a:ext cx="5887087" cy="880467"/>
      </dsp:txXfrm>
    </dsp:sp>
    <dsp:sp modelId="{7E429971-BC57-430F-BB25-C0574E5E39E3}">
      <dsp:nvSpPr>
        <dsp:cNvPr id="0" name=""/>
        <dsp:cNvSpPr/>
      </dsp:nvSpPr>
      <dsp:spPr>
        <a:xfrm>
          <a:off x="129" y="0"/>
          <a:ext cx="1275454" cy="11005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53855" y="53726"/>
        <a:ext cx="1168002" cy="993131"/>
      </dsp:txXfrm>
    </dsp:sp>
    <dsp:sp modelId="{B37A5355-225B-4C6F-AED7-6C620F99EECC}">
      <dsp:nvSpPr>
        <dsp:cNvPr id="0" name=""/>
        <dsp:cNvSpPr/>
      </dsp:nvSpPr>
      <dsp:spPr>
        <a:xfrm rot="5400000">
          <a:off x="3778893" y="-1235350"/>
          <a:ext cx="880467" cy="5887087"/>
        </a:xfrm>
        <a:prstGeom prst="rect">
          <a:avLst/>
        </a:prstGeom>
        <a:solidFill>
          <a:schemeClr val="accent3">
            <a:tint val="40000"/>
            <a:alpha val="90000"/>
            <a:hueOff val="3572284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4"/>
              <a:satOff val="-4598"/>
              <a:lumOff val="-3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/>
            </a:rPr>
            <a:t>Scouting Advancement – Radio Merit Badge</a:t>
          </a:r>
          <a:endParaRPr lang="en-US" sz="3200" kern="1200" dirty="0">
            <a:effectLst/>
          </a:endParaRPr>
        </a:p>
      </dsp:txBody>
      <dsp:txXfrm rot="-5400000">
        <a:off x="1275583" y="1267960"/>
        <a:ext cx="5887087" cy="880467"/>
      </dsp:txXfrm>
    </dsp:sp>
    <dsp:sp modelId="{C04276DC-EE64-470A-B8BC-09067B8045FA}">
      <dsp:nvSpPr>
        <dsp:cNvPr id="0" name=""/>
        <dsp:cNvSpPr/>
      </dsp:nvSpPr>
      <dsp:spPr>
        <a:xfrm>
          <a:off x="129" y="1157901"/>
          <a:ext cx="1275454" cy="1100583"/>
        </a:xfrm>
        <a:prstGeom prst="roundRect">
          <a:avLst/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</a:t>
          </a:r>
          <a:endParaRPr lang="en-US" sz="4400" kern="1200" dirty="0"/>
        </a:p>
      </dsp:txBody>
      <dsp:txXfrm>
        <a:off x="53855" y="1211627"/>
        <a:ext cx="1168002" cy="993131"/>
      </dsp:txXfrm>
    </dsp:sp>
    <dsp:sp modelId="{C7C3E6FD-D83F-4BDA-907E-B5EE041DA931}">
      <dsp:nvSpPr>
        <dsp:cNvPr id="0" name=""/>
        <dsp:cNvSpPr/>
      </dsp:nvSpPr>
      <dsp:spPr>
        <a:xfrm rot="5400000">
          <a:off x="3778893" y="-79737"/>
          <a:ext cx="880467" cy="5887087"/>
        </a:xfrm>
        <a:prstGeom prst="rect">
          <a:avLst/>
        </a:prstGeom>
        <a:solidFill>
          <a:schemeClr val="accent3">
            <a:tint val="40000"/>
            <a:alpha val="90000"/>
            <a:hueOff val="7144568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8"/>
              <a:satOff val="-9195"/>
              <a:lumOff val="-7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/>
            </a:rPr>
            <a:t>Licensing and Morse Code – Uniform Badges</a:t>
          </a:r>
          <a:endParaRPr lang="en-US" sz="3200" kern="1200" dirty="0">
            <a:effectLst/>
          </a:endParaRPr>
        </a:p>
      </dsp:txBody>
      <dsp:txXfrm rot="-5400000">
        <a:off x="1275583" y="2423573"/>
        <a:ext cx="5887087" cy="880467"/>
      </dsp:txXfrm>
    </dsp:sp>
    <dsp:sp modelId="{F5034101-5B7D-4FE7-B47A-5A48CF39606B}">
      <dsp:nvSpPr>
        <dsp:cNvPr id="0" name=""/>
        <dsp:cNvSpPr/>
      </dsp:nvSpPr>
      <dsp:spPr>
        <a:xfrm>
          <a:off x="129" y="2313514"/>
          <a:ext cx="1275454" cy="1100583"/>
        </a:xfrm>
        <a:prstGeom prst="roundRect">
          <a:avLst/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3</a:t>
          </a:r>
          <a:endParaRPr lang="en-US" sz="4400" kern="1200" dirty="0"/>
        </a:p>
      </dsp:txBody>
      <dsp:txXfrm>
        <a:off x="53855" y="2367240"/>
        <a:ext cx="1168002" cy="993131"/>
      </dsp:txXfrm>
    </dsp:sp>
    <dsp:sp modelId="{4CD84D58-7D9B-FB40-A575-B018A27F204A}">
      <dsp:nvSpPr>
        <dsp:cNvPr id="0" name=""/>
        <dsp:cNvSpPr/>
      </dsp:nvSpPr>
      <dsp:spPr>
        <a:xfrm rot="5400000">
          <a:off x="3752525" y="1103071"/>
          <a:ext cx="880467" cy="5832696"/>
        </a:xfrm>
        <a:prstGeom prst="round2SameRect">
          <a:avLst/>
        </a:prstGeom>
        <a:solidFill>
          <a:schemeClr val="accent3">
            <a:tint val="40000"/>
            <a:alpha val="90000"/>
            <a:hueOff val="10716852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2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/>
            </a:rPr>
            <a:t>Leader Recognition –        ARRL Service to Scouting</a:t>
          </a:r>
          <a:endParaRPr lang="en-US" sz="3200" kern="1200" dirty="0">
            <a:effectLst/>
          </a:endParaRPr>
        </a:p>
      </dsp:txBody>
      <dsp:txXfrm rot="-5400000">
        <a:off x="1276411" y="3622167"/>
        <a:ext cx="5789715" cy="794505"/>
      </dsp:txXfrm>
    </dsp:sp>
    <dsp:sp modelId="{557DD373-86ED-0B4E-A834-9CA644652FE2}">
      <dsp:nvSpPr>
        <dsp:cNvPr id="0" name=""/>
        <dsp:cNvSpPr/>
      </dsp:nvSpPr>
      <dsp:spPr>
        <a:xfrm>
          <a:off x="129" y="3469127"/>
          <a:ext cx="1276282" cy="1100583"/>
        </a:xfrm>
        <a:prstGeom prst="round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0988" lvl="0" indent="-280988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effectLst/>
            </a:rPr>
            <a:t>4</a:t>
          </a:r>
          <a:endParaRPr lang="en-US" sz="3200" kern="1200" dirty="0">
            <a:effectLst/>
          </a:endParaRPr>
        </a:p>
      </dsp:txBody>
      <dsp:txXfrm>
        <a:off x="53855" y="3522853"/>
        <a:ext cx="1168830" cy="99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6/3/16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6/3/16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slide. </a:t>
            </a:r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6/3/16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6/3/16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k2bsa.net/apply-ham-radio-to-all-scouting-activitie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1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guides-on-the-air.co.uk" TargetMode="External"/><Relationship Id="rId12" Type="http://schemas.openxmlformats.org/officeDocument/2006/relationships/hyperlink" Target="mailto:Jim.wilson@k2bsa.net" TargetMode="External"/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2.xml"/><Relationship Id="rId6" Type="http://schemas.openxmlformats.org/officeDocument/2006/relationships/hyperlink" Target="http://www.K2BSA.net" TargetMode="External"/><Relationship Id="rId7" Type="http://schemas.openxmlformats.org/officeDocument/2006/relationships/hyperlink" Target="http://www.JOTAJOTI.info" TargetMode="External"/><Relationship Id="rId8" Type="http://schemas.openxmlformats.org/officeDocument/2006/relationships/hyperlink" Target="http://www.Scouting.org/JOTA" TargetMode="External"/><Relationship Id="rId9" Type="http://schemas.openxmlformats.org/officeDocument/2006/relationships/hyperlink" Target="http://www.ARRL.org/jamboree-on-the-air-jota" TargetMode="External"/><Relationship Id="rId10" Type="http://schemas.openxmlformats.org/officeDocument/2006/relationships/hyperlink" Target="http://www.ARRL.org/amateur-radio-and-scoutin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1524000"/>
            <a:ext cx="6180224" cy="1752600"/>
          </a:xfrm>
        </p:spPr>
        <p:txBody>
          <a:bodyPr>
            <a:noAutofit/>
          </a:bodyPr>
          <a:lstStyle/>
          <a:p>
            <a:r>
              <a:rPr lang="en-US" sz="5400" dirty="0" smtClean="0"/>
              <a:t>Jamboree on the Air</a:t>
            </a:r>
            <a:br>
              <a:rPr lang="en-US" sz="5400" dirty="0" smtClean="0"/>
            </a:br>
            <a:r>
              <a:rPr lang="en-US" sz="5400" dirty="0" smtClean="0"/>
              <a:t>Radio Scouting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Jim Wilson, K5ND</a:t>
            </a:r>
          </a:p>
          <a:p>
            <a:r>
              <a:rPr lang="en-US" sz="2400" dirty="0" err="1" smtClean="0">
                <a:latin typeface="+mn-lt"/>
              </a:rPr>
              <a:t>HamCom</a:t>
            </a:r>
            <a:r>
              <a:rPr lang="en-US" sz="2400" dirty="0" smtClean="0">
                <a:latin typeface="+mn-lt"/>
              </a:rPr>
              <a:t> 2016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524000"/>
            <a:ext cx="8077200" cy="5029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Icom</a:t>
            </a:r>
            <a:r>
              <a:rPr lang="en-US" dirty="0" smtClean="0"/>
              <a:t> America</a:t>
            </a:r>
          </a:p>
          <a:p>
            <a:pPr lvl="1"/>
            <a:r>
              <a:rPr lang="en-US" dirty="0" smtClean="0"/>
              <a:t>Jamboree on the Air Promotion</a:t>
            </a:r>
          </a:p>
          <a:p>
            <a:pPr lvl="1"/>
            <a:r>
              <a:rPr lang="en-US" dirty="0" smtClean="0"/>
              <a:t>Local Council Loan Station Program</a:t>
            </a:r>
          </a:p>
          <a:p>
            <a:pPr lvl="1"/>
            <a:r>
              <a:rPr lang="en-US" dirty="0" smtClean="0"/>
              <a:t>Now being updated from IC-7200 to IC-7300</a:t>
            </a:r>
          </a:p>
          <a:p>
            <a:pPr lvl="1"/>
            <a:r>
              <a:rPr lang="en-US" dirty="0" smtClean="0"/>
              <a:t>Official Transceiver Supplier for the National Scout Jamboree (2013 and 2017)</a:t>
            </a:r>
          </a:p>
          <a:p>
            <a:pPr lvl="1"/>
            <a:r>
              <a:rPr lang="en-US" dirty="0" smtClean="0"/>
              <a:t>Installed 3 Repeaters at the Summit </a:t>
            </a:r>
          </a:p>
          <a:p>
            <a:pPr lvl="1"/>
            <a:r>
              <a:rPr lang="en-US" dirty="0" smtClean="0"/>
              <a:t>Provided Transceivers for 2015 NOAC and for 2016 </a:t>
            </a:r>
            <a:r>
              <a:rPr lang="en-US" dirty="0" err="1" smtClean="0"/>
              <a:t>Philmont</a:t>
            </a:r>
            <a:r>
              <a:rPr lang="en-US" dirty="0" smtClean="0"/>
              <a:t> Scout Ranch activation</a:t>
            </a:r>
          </a:p>
          <a:p>
            <a:r>
              <a:rPr lang="en-US" dirty="0" smtClean="0"/>
              <a:t>Additional Jamboree Sponsorship Soon</a:t>
            </a:r>
            <a:endParaRPr lang="en-US" dirty="0"/>
          </a:p>
        </p:txBody>
      </p:sp>
      <p:pic>
        <p:nvPicPr>
          <p:cNvPr id="7" name="Picture 6" descr="ICOM-blk-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67" y="376767"/>
            <a:ext cx="2870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18804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167640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What Have </a:t>
            </a:r>
            <a:r>
              <a:rPr lang="en-US" sz="7200" dirty="0"/>
              <a:t>B</a:t>
            </a:r>
            <a:r>
              <a:rPr lang="en-US" sz="7200" dirty="0" smtClean="0"/>
              <a:t>een the Results?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-670560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386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 Scouting JOTA-JOTI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1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924909"/>
              </p:ext>
            </p:extLst>
          </p:nvPr>
        </p:nvGraphicFramePr>
        <p:xfrm>
          <a:off x="533400" y="1597025"/>
          <a:ext cx="8305800" cy="472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8377651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562600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Active in Malaysia and around the World</a:t>
            </a:r>
            <a:endParaRPr lang="en-US" dirty="0"/>
          </a:p>
        </p:txBody>
      </p:sp>
      <p:pic>
        <p:nvPicPr>
          <p:cNvPr id="5" name="Picture Placeholder 4" descr="9M Photo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r="5437"/>
          <a:stretch>
            <a:fillRect/>
          </a:stretch>
        </p:blipFill>
        <p:spPr>
          <a:xfrm>
            <a:off x="1792287" y="612774"/>
            <a:ext cx="6396567" cy="4797425"/>
          </a:xfrm>
        </p:spPr>
      </p:pic>
    </p:spTree>
    <p:extLst>
      <p:ext uri="{BB962C8B-B14F-4D97-AF65-F5344CB8AC3E}">
        <p14:creationId xmlns:p14="http://schemas.microsoft.com/office/powerpoint/2010/main" val="3108496407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Scouting JOTA-JOTI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6400800" cy="4728187"/>
          </a:xfrm>
        </p:spPr>
        <p:txBody>
          <a:bodyPr>
            <a:normAutofit/>
          </a:bodyPr>
          <a:lstStyle/>
          <a:p>
            <a:r>
              <a:rPr lang="en-US" dirty="0" smtClean="0"/>
              <a:t>Nearly 1 million Scouts and Guides</a:t>
            </a:r>
          </a:p>
          <a:p>
            <a:r>
              <a:rPr lang="en-US" dirty="0" smtClean="0"/>
              <a:t>151 Active Countries</a:t>
            </a:r>
          </a:p>
          <a:p>
            <a:r>
              <a:rPr lang="en-US" dirty="0" smtClean="0"/>
              <a:t>17,776 Stations</a:t>
            </a:r>
          </a:p>
          <a:p>
            <a:r>
              <a:rPr lang="en-US" dirty="0" smtClean="0"/>
              <a:t>Registration System Operational                   but crashed on Saturday</a:t>
            </a:r>
          </a:p>
          <a:p>
            <a:r>
              <a:rPr lang="en-US" dirty="0" smtClean="0"/>
              <a:t>Testing new registration now        and it will be active in            August/September 2016</a:t>
            </a:r>
            <a:endParaRPr lang="en-US" dirty="0"/>
          </a:p>
        </p:txBody>
      </p:sp>
      <p:pic>
        <p:nvPicPr>
          <p:cNvPr id="5" name="Picture 4" descr="2015-jotajoti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0201">
            <a:off x="6482141" y="3738941"/>
            <a:ext cx="2161032" cy="21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45586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 JOTA 2015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7,117 Scouts, down 8% from 2014</a:t>
            </a:r>
          </a:p>
          <a:p>
            <a:r>
              <a:rPr lang="en-US" dirty="0" smtClean="0"/>
              <a:t>208 stations filed their reports</a:t>
            </a:r>
          </a:p>
          <a:p>
            <a:r>
              <a:rPr lang="en-US" dirty="0" smtClean="0"/>
              <a:t>106 countries worked on the weekend</a:t>
            </a:r>
          </a:p>
          <a:p>
            <a:r>
              <a:rPr lang="en-US" dirty="0" smtClean="0"/>
              <a:t>346 stations registered but only 60% filed an after action report</a:t>
            </a:r>
          </a:p>
          <a:p>
            <a:endParaRPr lang="en-US" dirty="0"/>
          </a:p>
          <a:p>
            <a:r>
              <a:rPr lang="en-US" dirty="0" smtClean="0"/>
              <a:t>Increased contest interference from state QSO Parties: Iowa, Illinois, South Dakota, New York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42095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Merit Badge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420847"/>
              </p:ext>
            </p:extLst>
          </p:nvPr>
        </p:nvGraphicFramePr>
        <p:xfrm>
          <a:off x="762000" y="2057400"/>
          <a:ext cx="80772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Radio-Merit-Bad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48123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Numbers and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Amateur Radio Operator Rating Strip = 1,826</a:t>
            </a:r>
          </a:p>
          <a:p>
            <a:r>
              <a:rPr lang="en-US" dirty="0" smtClean="0"/>
              <a:t>Morse Code Interpreter Strip = 319 </a:t>
            </a:r>
          </a:p>
          <a:p>
            <a:r>
              <a:rPr lang="en-US" dirty="0" smtClean="0"/>
              <a:t>ARRL Service to Scouting Award = 49 total</a:t>
            </a:r>
          </a:p>
          <a:p>
            <a:r>
              <a:rPr lang="en-US" dirty="0" smtClean="0"/>
              <a:t>Radio Merit Badge Revision Underway</a:t>
            </a:r>
            <a:endParaRPr lang="en-US" dirty="0"/>
          </a:p>
        </p:txBody>
      </p:sp>
      <p:pic>
        <p:nvPicPr>
          <p:cNvPr id="5" name="Picture 4" descr="AmateurRadioOperator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343400"/>
            <a:ext cx="5181600" cy="826701"/>
          </a:xfrm>
          <a:prstGeom prst="rect">
            <a:avLst/>
          </a:prstGeom>
        </p:spPr>
      </p:pic>
      <p:pic>
        <p:nvPicPr>
          <p:cNvPr id="6" name="Picture 5" descr="InterpretorStrip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410200"/>
            <a:ext cx="5257800" cy="79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39695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K2BSA ARA Actions /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077200" cy="32041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Membership Growth = 165 members now, up from 8 in January 2015</a:t>
            </a:r>
          </a:p>
          <a:p>
            <a:r>
              <a:rPr lang="en-US" dirty="0" smtClean="0"/>
              <a:t>New Materials and Support</a:t>
            </a:r>
          </a:p>
          <a:p>
            <a:r>
              <a:rPr lang="en-US" dirty="0" smtClean="0"/>
              <a:t>Email List = ~ 1,800</a:t>
            </a:r>
          </a:p>
          <a:p>
            <a:r>
              <a:rPr lang="en-US" dirty="0" smtClean="0"/>
              <a:t>2016 Dayton </a:t>
            </a:r>
            <a:r>
              <a:rPr lang="en-US" dirty="0" err="1" smtClean="0"/>
              <a:t>Hamvention</a:t>
            </a:r>
            <a:r>
              <a:rPr lang="en-US" dirty="0" smtClean="0"/>
              <a:t>® Booth</a:t>
            </a:r>
          </a:p>
          <a:p>
            <a:r>
              <a:rPr lang="en-US" dirty="0" smtClean="0"/>
              <a:t>2017 Jamboree Staff Recruiting Complete</a:t>
            </a:r>
          </a:p>
          <a:p>
            <a:endParaRPr lang="en-US" dirty="0"/>
          </a:p>
        </p:txBody>
      </p:sp>
      <p:pic>
        <p:nvPicPr>
          <p:cNvPr id="4" name="Picture 3" descr="k2bsa_final_web_logo_200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648200"/>
            <a:ext cx="5723928" cy="168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42425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0" y="1600200"/>
            <a:ext cx="49530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How Can You Get Involved?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-358140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373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43434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Chairman BSA National Radio Scouting Committee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Member World Scouting JOTA-JOTI Team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President K2BSA       Amateur Radio Association</a:t>
            </a:r>
            <a:endParaRPr lang="en-US" sz="2800" dirty="0"/>
          </a:p>
        </p:txBody>
      </p:sp>
      <p:pic>
        <p:nvPicPr>
          <p:cNvPr id="3" name="Picture 2" descr="Caricature QSL S1 Sketch V8.jpg"/>
          <p:cNvPicPr>
            <a:picLocks noChangeAspect="1"/>
          </p:cNvPicPr>
          <p:nvPr/>
        </p:nvPicPr>
        <p:blipFill>
          <a:blip r:embed="rId3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32004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Jamboree on the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077200" cy="4297363"/>
          </a:xfrm>
        </p:spPr>
        <p:txBody>
          <a:bodyPr/>
          <a:lstStyle/>
          <a:p>
            <a:r>
              <a:rPr lang="en-US" dirty="0" smtClean="0"/>
              <a:t>Get on the air</a:t>
            </a:r>
          </a:p>
          <a:p>
            <a:r>
              <a:rPr lang="en-US" dirty="0" smtClean="0"/>
              <a:t>Work with Scout Units to set up a station</a:t>
            </a:r>
          </a:p>
          <a:p>
            <a:r>
              <a:rPr lang="en-US" dirty="0" smtClean="0"/>
              <a:t>Work to align camporees with JOTA weekend</a:t>
            </a:r>
          </a:p>
          <a:p>
            <a:r>
              <a:rPr lang="en-US" dirty="0" smtClean="0"/>
              <a:t>Keep Scout Frequencies Clear during the weekend</a:t>
            </a:r>
          </a:p>
          <a:p>
            <a:r>
              <a:rPr lang="en-US" dirty="0" smtClean="0"/>
              <a:t>Encourage State QSO parties to adopt Contest Free Frequencies</a:t>
            </a:r>
            <a:endParaRPr lang="en-US" dirty="0"/>
          </a:p>
        </p:txBody>
      </p:sp>
      <p:pic>
        <p:nvPicPr>
          <p:cNvPr id="4" name="Picture 3" descr="JOTA 2016 Pa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5993">
            <a:off x="6324600" y="304799"/>
            <a:ext cx="2294941" cy="218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34997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di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8774">
            <a:off x="5691991" y="1829564"/>
            <a:ext cx="2738225" cy="4075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5562600" cy="4297363"/>
          </a:xfrm>
        </p:spPr>
        <p:txBody>
          <a:bodyPr/>
          <a:lstStyle/>
          <a:p>
            <a:r>
              <a:rPr lang="en-US" dirty="0" smtClean="0"/>
              <a:t>Radio Merit Badge Counselor</a:t>
            </a:r>
          </a:p>
          <a:p>
            <a:r>
              <a:rPr lang="en-US" dirty="0" smtClean="0"/>
              <a:t>Start a Council Radio                              Scouting Committee</a:t>
            </a:r>
          </a:p>
          <a:p>
            <a:r>
              <a:rPr lang="en-US" dirty="0" smtClean="0"/>
              <a:t>Actively Support Council                                    S-T-E-M Initiatives</a:t>
            </a:r>
          </a:p>
          <a:p>
            <a:r>
              <a:rPr lang="en-US" dirty="0" smtClean="0"/>
              <a:t>Work with local units      (packs, troops, crews)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98159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559168"/>
          </a:xfrm>
        </p:spPr>
        <p:txBody>
          <a:bodyPr>
            <a:normAutofit/>
          </a:bodyPr>
          <a:lstStyle/>
          <a:p>
            <a:r>
              <a:rPr lang="en-US" dirty="0" smtClean="0"/>
              <a:t>Apply Ham Radio to All Your Scouting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8077200" cy="4038600"/>
          </a:xfrm>
        </p:spPr>
        <p:txBody>
          <a:bodyPr/>
          <a:lstStyle/>
          <a:p>
            <a:r>
              <a:rPr lang="en-US" dirty="0" smtClean="0"/>
              <a:t>Don </a:t>
            </a:r>
            <a:r>
              <a:rPr lang="en-US" dirty="0" err="1" smtClean="0"/>
              <a:t>Kunst</a:t>
            </a:r>
            <a:r>
              <a:rPr lang="en-US" dirty="0" smtClean="0"/>
              <a:t>, W3LNE has written on this topic</a:t>
            </a:r>
          </a:p>
          <a:p>
            <a:r>
              <a:rPr lang="en-US" dirty="0">
                <a:hlinkClick r:id="rId2"/>
              </a:rPr>
              <a:t>http://www.k2bsa.net/apply-ham-radio-to-all-scouting-activities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Hiking, Camping, Communicating</a:t>
            </a:r>
          </a:p>
          <a:p>
            <a:r>
              <a:rPr lang="en-US" dirty="0" smtClean="0"/>
              <a:t>He identifies 14 related merit badges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“Cell Phones Down, Radios Up”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39790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Out What’s Already Happening Locally</a:t>
            </a:r>
          </a:p>
          <a:p>
            <a:r>
              <a:rPr lang="en-US" dirty="0" smtClean="0"/>
              <a:t>Get Your Club Involved</a:t>
            </a:r>
          </a:p>
          <a:p>
            <a:r>
              <a:rPr lang="en-US" dirty="0"/>
              <a:t>Engage Your Local Scout Unit and </a:t>
            </a:r>
            <a:r>
              <a:rPr lang="en-US" dirty="0" smtClean="0"/>
              <a:t>Council</a:t>
            </a:r>
          </a:p>
          <a:p>
            <a:r>
              <a:rPr lang="en-US" dirty="0" smtClean="0"/>
              <a:t>Get on the Air for JOTA</a:t>
            </a:r>
            <a:endParaRPr lang="en-US" dirty="0"/>
          </a:p>
          <a:p>
            <a:r>
              <a:rPr lang="en-US" dirty="0" smtClean="0"/>
              <a:t>Join the K2BSA Amateur Radio Association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Further Information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62000" y="1447800"/>
            <a:ext cx="8077200" cy="472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hlinkClick r:id="rId6"/>
              </a:rPr>
              <a:t>www.K2BSA.net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hlinkClick r:id="rId7"/>
              </a:rPr>
              <a:t>www.JOTAJOTI.info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hlinkClick r:id="rId8"/>
              </a:rPr>
              <a:t>www.Scouting.org/JOTA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hlinkClick r:id="rId9"/>
              </a:rPr>
              <a:t>www.ARRL.org</a:t>
            </a:r>
            <a:r>
              <a:rPr lang="en-US" dirty="0">
                <a:hlinkClick r:id="rId9"/>
              </a:rPr>
              <a:t>/jamboree-on-the-air-</a:t>
            </a:r>
            <a:r>
              <a:rPr lang="en-US" dirty="0" smtClean="0">
                <a:hlinkClick r:id="rId9"/>
              </a:rPr>
              <a:t>jota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>
                <a:hlinkClick r:id="rId10"/>
              </a:rPr>
              <a:t>www.ARRL.org</a:t>
            </a:r>
            <a:r>
              <a:rPr lang="en-US" dirty="0">
                <a:hlinkClick r:id="rId10"/>
              </a:rPr>
              <a:t>/amateur-radio-and-</a:t>
            </a:r>
            <a:r>
              <a:rPr lang="en-US" dirty="0" smtClean="0">
                <a:hlinkClick r:id="rId10"/>
              </a:rPr>
              <a:t>scouting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Girl Scout Thinking Day on </a:t>
            </a:r>
            <a:r>
              <a:rPr lang="en-US" dirty="0"/>
              <a:t>the Air at </a:t>
            </a:r>
            <a:r>
              <a:rPr lang="en-US" dirty="0" smtClean="0">
                <a:hlinkClick r:id="rId11"/>
              </a:rPr>
              <a:t>www.guides</a:t>
            </a:r>
            <a:r>
              <a:rPr lang="en-US" dirty="0">
                <a:hlinkClick r:id="rId11"/>
              </a:rPr>
              <a:t>-on-the-</a:t>
            </a:r>
            <a:r>
              <a:rPr lang="en-US" dirty="0" smtClean="0">
                <a:hlinkClick r:id="rId11"/>
              </a:rPr>
              <a:t>air.co.uk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>
                <a:hlinkClick r:id="rId12"/>
              </a:rPr>
              <a:t>Jim.Wilson@k2bsa.net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38600" y="2057400"/>
            <a:ext cx="372627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Questions &amp;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Answers</a:t>
            </a:r>
          </a:p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Discussion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2819400"/>
            <a:ext cx="6781800" cy="2819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 smtClean="0"/>
              <a:t>What is Radio Scouting?</a:t>
            </a:r>
          </a:p>
          <a:p>
            <a:r>
              <a:rPr lang="en-US" sz="4000" dirty="0" smtClean="0"/>
              <a:t>Who is Involved?</a:t>
            </a:r>
          </a:p>
          <a:p>
            <a:r>
              <a:rPr lang="en-US" sz="4000" dirty="0" smtClean="0"/>
              <a:t>What Have Been the Results?</a:t>
            </a:r>
          </a:p>
          <a:p>
            <a:r>
              <a:rPr lang="en-US" sz="4000" dirty="0" smtClean="0"/>
              <a:t>How Can You Get Involved?</a:t>
            </a:r>
            <a:endParaRPr lang="en-US" sz="4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-53340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2514600"/>
            <a:ext cx="6172200" cy="26364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What is </a:t>
            </a:r>
          </a:p>
          <a:p>
            <a:r>
              <a:rPr lang="en-US" sz="7200" dirty="0" smtClean="0"/>
              <a:t>Radio Scouting?</a:t>
            </a:r>
            <a:endParaRPr lang="en-U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00600" y="-60960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73422122"/>
              </p:ext>
            </p:extLst>
          </p:nvPr>
        </p:nvGraphicFramePr>
        <p:xfrm>
          <a:off x="1219200" y="1752600"/>
          <a:ext cx="7162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Boy Scouts of America Radio Scouting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DD373-86ED-0B4E-A834-9CA644652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557DD373-86ED-0B4E-A834-9CA644652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D84D58-7D9B-FB40-A575-B018A27F2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4CD84D58-7D9B-FB40-A575-B018A27F2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Who is Involved?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5400000">
            <a:off x="5248210" y="2828990"/>
            <a:ext cx="4419601" cy="150482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9600" dirty="0" smtClean="0"/>
              <a:t>Scouts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4614522" cy="30763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50309" y="-1731738"/>
            <a:ext cx="2895600" cy="68610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en-US" dirty="0" smtClean="0"/>
              <a:t>Who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676400"/>
            <a:ext cx="7772400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World Organization of the Scout Movement</a:t>
            </a:r>
          </a:p>
          <a:p>
            <a:pPr lvl="1"/>
            <a:r>
              <a:rPr lang="en-US" dirty="0" smtClean="0"/>
              <a:t>Started in 1957</a:t>
            </a:r>
          </a:p>
          <a:p>
            <a:pPr lvl="1"/>
            <a:r>
              <a:rPr lang="en-US" dirty="0" smtClean="0"/>
              <a:t>Owns and Operates the World-Wide Event</a:t>
            </a:r>
          </a:p>
          <a:p>
            <a:pPr lvl="1"/>
            <a:r>
              <a:rPr lang="en-US" dirty="0" smtClean="0"/>
              <a:t>Boy Scouts Primarily and Girl Scouts Invited</a:t>
            </a:r>
            <a:endParaRPr lang="en-US" dirty="0"/>
          </a:p>
          <a:p>
            <a:r>
              <a:rPr lang="en-US" sz="3200" dirty="0" smtClean="0"/>
              <a:t>Boy Scouts of America</a:t>
            </a:r>
          </a:p>
          <a:p>
            <a:pPr lvl="1"/>
            <a:r>
              <a:rPr lang="en-US" dirty="0" smtClean="0"/>
              <a:t>Responsible for National Operation</a:t>
            </a:r>
          </a:p>
          <a:p>
            <a:pPr lvl="1"/>
            <a:r>
              <a:rPr lang="en-US" dirty="0" smtClean="0"/>
              <a:t>BSA International Department</a:t>
            </a:r>
          </a:p>
          <a:p>
            <a:pPr lvl="1"/>
            <a:r>
              <a:rPr lang="en-US" dirty="0" smtClean="0"/>
              <a:t>Local Council International Representative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1"/>
            <a:ext cx="80772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ARRL</a:t>
            </a:r>
          </a:p>
          <a:p>
            <a:pPr lvl="1"/>
            <a:r>
              <a:rPr lang="en-US" dirty="0" smtClean="0"/>
              <a:t>Promotes Event</a:t>
            </a:r>
          </a:p>
          <a:p>
            <a:pPr lvl="1"/>
            <a:r>
              <a:rPr lang="en-US" dirty="0" smtClean="0"/>
              <a:t>Encourages Clubs and Members</a:t>
            </a:r>
          </a:p>
          <a:p>
            <a:pPr lvl="1"/>
            <a:r>
              <a:rPr lang="en-US" dirty="0" smtClean="0"/>
              <a:t>Education, Youth, Public Relations</a:t>
            </a:r>
          </a:p>
          <a:p>
            <a:r>
              <a:rPr lang="en-US" dirty="0" smtClean="0"/>
              <a:t>K2BSA Amateur Radio Association</a:t>
            </a:r>
          </a:p>
          <a:p>
            <a:pPr lvl="1"/>
            <a:r>
              <a:rPr lang="en-US" dirty="0" smtClean="0"/>
              <a:t>Communication Program</a:t>
            </a:r>
          </a:p>
          <a:p>
            <a:pPr lvl="1"/>
            <a:r>
              <a:rPr lang="en-US" dirty="0" smtClean="0"/>
              <a:t>Resource Clearing House</a:t>
            </a:r>
          </a:p>
          <a:p>
            <a:pPr lvl="1"/>
            <a:r>
              <a:rPr lang="en-US" dirty="0" smtClean="0"/>
              <a:t>Jamboree Operation</a:t>
            </a:r>
          </a:p>
          <a:p>
            <a:r>
              <a:rPr lang="en-US" dirty="0"/>
              <a:t>Local Amateur Radio </a:t>
            </a:r>
            <a:r>
              <a:rPr lang="en-US" dirty="0" smtClean="0"/>
              <a:t>Clubs</a:t>
            </a:r>
          </a:p>
          <a:p>
            <a:r>
              <a:rPr lang="en-US" dirty="0" smtClean="0"/>
              <a:t>World JOTA-JOTI Trusted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13855"/>
      </p:ext>
    </p:extLst>
  </p:cSld>
  <p:clrMapOvr>
    <a:masterClrMapping/>
  </p:clrMapOvr>
  <p:transition xmlns:p14="http://schemas.microsoft.com/office/powerpoint/2010/main"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653</Words>
  <Application>Microsoft Macintosh PowerPoint</Application>
  <PresentationFormat>On-screen Show (4:3)</PresentationFormat>
  <Paragraphs>133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Training New Employees</vt:lpstr>
      <vt:lpstr>Jamboree on the Air Radio Scouting</vt:lpstr>
      <vt:lpstr>Chairman BSA National Radio Scouting Committee  Member World Scouting JOTA-JOTI Team  President K2BSA       Amateur Radio Association</vt:lpstr>
      <vt:lpstr>PowerPoint Presentation</vt:lpstr>
      <vt:lpstr>PowerPoint Presentation</vt:lpstr>
      <vt:lpstr>Boy Scouts of America Radio Scouting</vt:lpstr>
      <vt:lpstr>PowerPoint Presentation</vt:lpstr>
      <vt:lpstr>PowerPoint Presentation</vt:lpstr>
      <vt:lpstr>Who Else?</vt:lpstr>
      <vt:lpstr>Supporters</vt:lpstr>
      <vt:lpstr>Sponsors</vt:lpstr>
      <vt:lpstr>PowerPoint Presentation</vt:lpstr>
      <vt:lpstr>World Scouting JOTA-JOTI</vt:lpstr>
      <vt:lpstr>Active in Malaysia and around the World</vt:lpstr>
      <vt:lpstr>World Scouting JOTA-JOTI 2015</vt:lpstr>
      <vt:lpstr>USA JOTA 2015 Results</vt:lpstr>
      <vt:lpstr>Radio Merit Badge</vt:lpstr>
      <vt:lpstr>More Numbers and Actions</vt:lpstr>
      <vt:lpstr>K2BSA ARA Actions / Results</vt:lpstr>
      <vt:lpstr>PowerPoint Presentation</vt:lpstr>
      <vt:lpstr>Jamboree on the Air</vt:lpstr>
      <vt:lpstr>Other Opportunities</vt:lpstr>
      <vt:lpstr>Apply Ham Radio to All Your Scouting Activities</vt:lpstr>
      <vt:lpstr>Summary</vt:lpstr>
      <vt:lpstr>Further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2016-06-03T19:50:04Z</dcterms:modified>
</cp:coreProperties>
</file>