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3245"/>
              <a:satOff val="-16002"/>
              <a:lumOff val="283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4" y="-5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9814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35100" y="3454400"/>
            <a:ext cx="215265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435100" y="7264400"/>
            <a:ext cx="215265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1955253" y="13010554"/>
            <a:ext cx="453238" cy="46136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78900"/>
            <a:ext cx="19621500" cy="58511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70600"/>
            <a:ext cx="19621500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50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4597400" y="1067257"/>
            <a:ext cx="15177586" cy="8356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435100" y="9677400"/>
            <a:ext cx="21526500" cy="1524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435100" y="11430000"/>
            <a:ext cx="215265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1366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422400" y="4940300"/>
            <a:ext cx="21526500" cy="382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1955253" y="13010554"/>
            <a:ext cx="453238" cy="46136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398500" y="596900"/>
            <a:ext cx="9525000" cy="121666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435100" y="584200"/>
            <a:ext cx="10769600" cy="64643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435100" y="7378700"/>
            <a:ext cx="10769600" cy="535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1955253" y="13010554"/>
            <a:ext cx="453238" cy="46136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435100" y="3898900"/>
            <a:ext cx="21526500" cy="8051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398500" y="3213100"/>
            <a:ext cx="9525000" cy="95758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435100" y="1003300"/>
            <a:ext cx="21526500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422400" y="3302000"/>
            <a:ext cx="10109200" cy="93980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500"/>
              </a:spcBef>
              <a:defRPr sz="3800"/>
            </a:lvl1pPr>
            <a:lvl2pPr marL="914400" indent="-457200">
              <a:spcBef>
                <a:spcPts val="4500"/>
              </a:spcBef>
              <a:defRPr sz="3800"/>
            </a:lvl2pPr>
            <a:lvl3pPr marL="1371600" indent="-457200">
              <a:spcBef>
                <a:spcPts val="4500"/>
              </a:spcBef>
              <a:defRPr sz="3800"/>
            </a:lvl3pPr>
            <a:lvl4pPr marL="1828800" indent="-457200">
              <a:spcBef>
                <a:spcPts val="4500"/>
              </a:spcBef>
              <a:defRPr sz="3800"/>
            </a:lvl4pPr>
            <a:lvl5pPr marL="2286000" indent="-4572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3919200" y="7912100"/>
            <a:ext cx="9017000" cy="483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3919200" y="596900"/>
            <a:ext cx="9017000" cy="69088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422400" y="596900"/>
            <a:ext cx="12052300" cy="121666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435100" y="1574800"/>
            <a:ext cx="21526500" cy="1056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35100" y="330200"/>
            <a:ext cx="21526500" cy="356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5253" y="13049250"/>
            <a:ext cx="453238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5461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10922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6383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21844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7305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32766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38227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43688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4914900" marR="0" indent="-5461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://www.arrl.org/find-a-clu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jota.aspx" TargetMode="External"/><Relationship Id="rId4" Type="http://schemas.openxmlformats.org/officeDocument/2006/relationships/hyperlink" Target="http://www.scouting.org/joti.aspx" TargetMode="External"/><Relationship Id="rId5" Type="http://schemas.openxmlformats.org/officeDocument/2006/relationships/hyperlink" Target="http://world-jotajoti.info" TargetMode="External"/><Relationship Id="rId6" Type="http://schemas.openxmlformats.org/officeDocument/2006/relationships/hyperlink" Target="http://www.scoutlink.net" TargetMode="External"/><Relationship Id="rId7" Type="http://schemas.openxmlformats.org/officeDocument/2006/relationships/hyperlink" Target="http://www.k2bsa.ne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7744916" y="1879600"/>
            <a:ext cx="17108984" cy="3568700"/>
          </a:xfrm>
          <a:prstGeom prst="rect">
            <a:avLst/>
          </a:prstGeom>
        </p:spPr>
        <p:txBody>
          <a:bodyPr/>
          <a:lstStyle/>
          <a:p>
            <a:pPr>
              <a:defRPr sz="8000"/>
            </a:pPr>
            <a:r>
              <a:t>Jamboree on the Air</a:t>
            </a:r>
          </a:p>
          <a:p>
            <a:pPr>
              <a:defRPr sz="8000"/>
            </a:pPr>
            <a:r>
              <a:t>Jamboree on the Internet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0995917" y="5969000"/>
            <a:ext cx="10606982" cy="468972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5000"/>
            </a:pPr>
            <a:r>
              <a:t>What is JOTA-JOTI?</a:t>
            </a:r>
          </a:p>
          <a:p>
            <a:pPr>
              <a:lnSpc>
                <a:spcPct val="150000"/>
              </a:lnSpc>
              <a:defRPr sz="5000"/>
            </a:pPr>
            <a:r>
              <a:t>How Does It Fit in Scouting? </a:t>
            </a:r>
          </a:p>
          <a:p>
            <a:pPr>
              <a:lnSpc>
                <a:spcPct val="150000"/>
              </a:lnSpc>
              <a:defRPr sz="5000"/>
            </a:pPr>
            <a:r>
              <a:t>Where Can You Sign Up?</a:t>
            </a:r>
          </a:p>
        </p:txBody>
      </p:sp>
      <p:pic>
        <p:nvPicPr>
          <p:cNvPr id="121" name="Logo JOTA JOTI 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846" y="2400300"/>
            <a:ext cx="6581093" cy="8247796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K2S.jp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6" name="K6A-3.jpeg"/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7" name="K9RSR-5.jpg"/>
          <p:cNvPicPr>
            <a:picLocks noGrp="1" noChangeAspect="1"/>
          </p:cNvPicPr>
          <p:nvPr>
            <p:ph type="pic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KK6FUT 1.jp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435100" y="584200"/>
            <a:ext cx="10769600" cy="2729459"/>
          </a:xfrm>
          <a:prstGeom prst="rect">
            <a:avLst/>
          </a:prstGeom>
        </p:spPr>
        <p:txBody>
          <a:bodyPr/>
          <a:lstStyle/>
          <a:p>
            <a:r>
              <a:t>What is JOTA-JOTI?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1524000" y="3734494"/>
            <a:ext cx="10769600" cy="815270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635000" indent="-635000" algn="l">
              <a:spcBef>
                <a:spcPts val="4500"/>
              </a:spcBef>
              <a:buSzPct val="75000"/>
              <a:buChar char="•"/>
              <a:defRPr sz="5000">
                <a:solidFill>
                  <a:srgbClr val="EBEBEB"/>
                </a:solidFill>
              </a:defRPr>
            </a:pPr>
            <a:r>
              <a:t>Scouts Engage in Conversations Across the Country and Around the World</a:t>
            </a:r>
          </a:p>
          <a:p>
            <a:pPr marL="635000" indent="-635000" algn="l">
              <a:spcBef>
                <a:spcPts val="4500"/>
              </a:spcBef>
              <a:buSzPct val="75000"/>
              <a:buChar char="•"/>
              <a:defRPr sz="5000">
                <a:solidFill>
                  <a:srgbClr val="EBEBEB"/>
                </a:solidFill>
              </a:defRPr>
            </a:pPr>
            <a:r>
              <a:t>They Get a Glimpse of Other Cultures and Regional Differences</a:t>
            </a:r>
          </a:p>
          <a:p>
            <a:pPr marL="635000" indent="-635000" algn="l">
              <a:spcBef>
                <a:spcPts val="4500"/>
              </a:spcBef>
              <a:buSzPct val="75000"/>
              <a:buChar char="•"/>
              <a:defRPr sz="5000">
                <a:solidFill>
                  <a:srgbClr val="EBEBEB"/>
                </a:solidFill>
              </a:defRPr>
            </a:pPr>
            <a:r>
              <a:t>They Get Exposed to Technology, Fun, and Magic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9M Photo.pn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1435100" y="2649140"/>
            <a:ext cx="10769600" cy="8062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5000"/>
            </a:pPr>
            <a:r>
              <a:t>Largest Scouting Event in the World</a:t>
            </a:r>
          </a:p>
          <a:p>
            <a:pPr>
              <a:lnSpc>
                <a:spcPct val="150000"/>
              </a:lnSpc>
              <a:defRPr sz="5000"/>
            </a:pPr>
            <a:r>
              <a:t>Nearly 1 Million Scouts Participate</a:t>
            </a:r>
          </a:p>
          <a:p>
            <a:pPr>
              <a:lnSpc>
                <a:spcPct val="150000"/>
              </a:lnSpc>
              <a:defRPr sz="5000"/>
            </a:pPr>
            <a:r>
              <a:t>150+ Countries Active</a:t>
            </a:r>
          </a:p>
          <a:p>
            <a:pPr>
              <a:lnSpc>
                <a:spcPct val="150000"/>
              </a:lnSpc>
              <a:defRPr sz="5000"/>
            </a:pPr>
            <a:r>
              <a:t>Includes All Scouts</a:t>
            </a:r>
          </a:p>
          <a:p>
            <a:pPr>
              <a:lnSpc>
                <a:spcPct val="150000"/>
              </a:lnSpc>
              <a:defRPr sz="5000"/>
            </a:pPr>
            <a:r>
              <a:t>Boy Scouts and Girl Scouts</a:t>
            </a:r>
          </a:p>
          <a:p>
            <a:pPr>
              <a:lnSpc>
                <a:spcPct val="150000"/>
              </a:lnSpc>
              <a:defRPr sz="5000"/>
            </a:pPr>
            <a:r>
              <a:t>Third Weekend in October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K7QED 1.jpe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Jamboree on the Air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Amateur Radio used to communicate with other Scouts</a:t>
            </a:r>
          </a:p>
          <a:p>
            <a:pPr>
              <a:defRPr sz="5000"/>
            </a:pPr>
            <a:r>
              <a:t>Uses all aspects of amateur radio from shortwave to local communication to satellites</a:t>
            </a:r>
          </a:p>
          <a:p>
            <a:pPr>
              <a:defRPr sz="5000"/>
            </a:pPr>
            <a:r>
              <a:t>Requires a licensed operator</a:t>
            </a:r>
          </a:p>
          <a:p>
            <a:pPr>
              <a:defRPr sz="5000"/>
            </a:pPr>
            <a:r>
              <a:t>Ham radio clubs are eager to provide support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V jotajoti2014_46_20141023_1042157105 copy.jp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Jamboree on the Internet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1422400" y="2717800"/>
            <a:ext cx="10109200" cy="9398000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Uses a computer and the Internet to communicate with other Scouts</a:t>
            </a:r>
          </a:p>
          <a:p>
            <a:pPr>
              <a:defRPr sz="5000"/>
            </a:pPr>
            <a:r>
              <a:t>Online chat rooms hosted by ScoutLink</a:t>
            </a:r>
          </a:p>
          <a:p>
            <a:pPr>
              <a:defRPr sz="5000"/>
            </a:pPr>
            <a:r>
              <a:t>Skype and social media</a:t>
            </a:r>
          </a:p>
          <a:p>
            <a:pPr>
              <a:defRPr sz="5000"/>
            </a:pPr>
            <a:r>
              <a:t>Online games and challenges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Does it Fit in Scouting?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435100" y="3378299"/>
            <a:ext cx="21526500" cy="8919320"/>
          </a:xfrm>
          <a:prstGeom prst="rect">
            <a:avLst/>
          </a:prstGeom>
        </p:spPr>
        <p:txBody>
          <a:bodyPr/>
          <a:lstStyle/>
          <a:p>
            <a:pPr marL="546100" indent="-546100">
              <a:defRPr sz="5000"/>
            </a:pPr>
            <a:r>
              <a:t>There’s a Patch and Awards</a:t>
            </a:r>
          </a:p>
          <a:p>
            <a:pPr marL="546100" indent="-546100">
              <a:defRPr sz="5000"/>
            </a:pPr>
            <a:r>
              <a:t>Annual USA and World JOTA-JOTI Patches</a:t>
            </a:r>
          </a:p>
          <a:p>
            <a:pPr marL="546100" indent="-546100">
              <a:defRPr sz="5000"/>
            </a:pPr>
            <a:r>
              <a:t>Arrow of Light Award Requirement</a:t>
            </a:r>
          </a:p>
          <a:p>
            <a:pPr marL="546100" indent="-546100">
              <a:defRPr sz="5000"/>
            </a:pPr>
            <a:r>
              <a:t>International Spirit Award Requirement</a:t>
            </a:r>
          </a:p>
          <a:p>
            <a:pPr marL="546100" indent="-546100">
              <a:defRPr sz="5000"/>
            </a:pPr>
            <a:r>
              <a:t>It extends a Scout’s outlook on the world</a:t>
            </a:r>
          </a:p>
        </p:txBody>
      </p:sp>
      <p:pic>
        <p:nvPicPr>
          <p:cNvPr id="140" name="InternationalSpiritAwardPatc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8786" y="7139781"/>
            <a:ext cx="4197252" cy="419725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1" name="ArrowofLightBad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756" y="4492562"/>
            <a:ext cx="5177312" cy="1647789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W3PL.jpe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8500" y="3213100"/>
            <a:ext cx="9525001" cy="9575800"/>
          </a:xfrm>
          <a:prstGeom prst="rect">
            <a:avLst/>
          </a:prstGeom>
        </p:spPr>
      </p:pic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Can You Sign Up?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Your Council or District may already have one or more JOTA-JOTI locations</a:t>
            </a:r>
          </a:p>
          <a:p>
            <a:pPr>
              <a:defRPr sz="5000"/>
            </a:pPr>
            <a:r>
              <a:t>Get your unit involved</a:t>
            </a:r>
          </a:p>
          <a:p>
            <a:pPr>
              <a:defRPr sz="5000"/>
            </a:pPr>
            <a:r>
              <a:t>Start planning now by reaching out to local amateur radio clubs</a:t>
            </a:r>
          </a:p>
          <a:p>
            <a:pPr>
              <a:defRPr sz="5000"/>
            </a:pPr>
            <a:r>
              <a:t>Find-a-Club at </a:t>
            </a:r>
            <a:r>
              <a:rPr u="sng">
                <a:hlinkClick r:id="rId3"/>
              </a:rPr>
              <a:t>http://www.arrl.org/find-a-club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W6AWS.jpe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8500" y="3213100"/>
            <a:ext cx="9525001" cy="9575800"/>
          </a:xfrm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Online Resources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600"/>
            </a:pPr>
            <a:r>
              <a:t>The go-to websites:</a:t>
            </a:r>
          </a:p>
          <a:p>
            <a:pPr>
              <a:defRPr sz="4600"/>
            </a:pPr>
            <a:r>
              <a:rPr u="sng">
                <a:hlinkClick r:id="rId3"/>
              </a:rPr>
              <a:t>http://www.scouting.org/jota.aspx</a:t>
            </a:r>
            <a:r>
              <a:t> </a:t>
            </a:r>
          </a:p>
          <a:p>
            <a:pPr>
              <a:defRPr sz="4600"/>
            </a:pPr>
            <a:r>
              <a:rPr u="sng">
                <a:hlinkClick r:id="rId4"/>
              </a:rPr>
              <a:t>http://www.scouting.org/joti.aspx</a:t>
            </a:r>
            <a:r>
              <a:t>  	 </a:t>
            </a:r>
          </a:p>
          <a:p>
            <a:pPr>
              <a:defRPr sz="4600"/>
            </a:pPr>
            <a:r>
              <a:rPr u="sng">
                <a:hlinkClick r:id="rId5"/>
              </a:rPr>
              <a:t>http://world-jotajoti.info</a:t>
            </a:r>
            <a:r>
              <a:t> </a:t>
            </a:r>
          </a:p>
          <a:p>
            <a:pPr>
              <a:defRPr sz="4600"/>
            </a:pPr>
            <a:r>
              <a:rPr u="sng">
                <a:hlinkClick r:id="rId6"/>
              </a:rPr>
              <a:t>http://www.scoutlink.net</a:t>
            </a:r>
            <a:r>
              <a:t> </a:t>
            </a:r>
          </a:p>
          <a:p>
            <a:pPr>
              <a:defRPr sz="4600"/>
            </a:pPr>
            <a:r>
              <a:rPr u="sng">
                <a:hlinkClick r:id="rId7"/>
              </a:rPr>
              <a:t>http://www.k2bsa.net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Wosm 4.jpeg"/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98499" y="3213100"/>
            <a:ext cx="9525001" cy="9575801"/>
          </a:xfrm>
          <a:prstGeom prst="rect">
            <a:avLst/>
          </a:prstGeom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Steps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82600" indent="-482600">
              <a:defRPr sz="5000"/>
            </a:pPr>
            <a:r>
              <a:t>Check your council, district, and unit for their JOTA-JOTI plans</a:t>
            </a:r>
          </a:p>
          <a:p>
            <a:pPr marL="482600" indent="-482600">
              <a:defRPr sz="5000"/>
            </a:pPr>
            <a:r>
              <a:t>Start your own unit JOTA-JOTI plans</a:t>
            </a:r>
          </a:p>
          <a:p>
            <a:pPr marL="482600" indent="-482600">
              <a:defRPr sz="5000"/>
            </a:pPr>
            <a:r>
              <a:t>Reach out to local amateur radio clubs and get them involved</a:t>
            </a:r>
          </a:p>
          <a:p>
            <a:pPr marL="482600" indent="-482600">
              <a:defRPr sz="5000"/>
            </a:pPr>
            <a:r>
              <a:t>Set up facilities to handle either JOTA, JOTI, or better yet, both.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4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4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Microsoft Macintosh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New_Template2</vt:lpstr>
      <vt:lpstr>Jamboree on the Air Jamboree on the Internet</vt:lpstr>
      <vt:lpstr>What is JOTA-JOTI?</vt:lpstr>
      <vt:lpstr>PowerPoint Presentation</vt:lpstr>
      <vt:lpstr>Jamboree on the Air</vt:lpstr>
      <vt:lpstr>Jamboree on the Internet</vt:lpstr>
      <vt:lpstr>How Does it Fit in Scouting?</vt:lpstr>
      <vt:lpstr>Where Can You Sign Up?</vt:lpstr>
      <vt:lpstr>Online Resources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Jamboree on the Air Jamboree on the Internet</dc:title>
  <cp:lastModifiedBy>James Wilson</cp:lastModifiedBy>
  <cp:revision>3</cp:revision>
  <dcterms:modified xsi:type="dcterms:W3CDTF">2016-11-15T12:43:53Z</dcterms:modified>
</cp:coreProperties>
</file>